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62"/>
  </p:notesMasterIdLst>
  <p:handoutMasterIdLst>
    <p:handoutMasterId r:id="rId63"/>
  </p:handoutMasterIdLst>
  <p:sldIdLst>
    <p:sldId id="897" r:id="rId2"/>
    <p:sldId id="919" r:id="rId3"/>
    <p:sldId id="899" r:id="rId4"/>
    <p:sldId id="900" r:id="rId5"/>
    <p:sldId id="901" r:id="rId6"/>
    <p:sldId id="902" r:id="rId7"/>
    <p:sldId id="903" r:id="rId8"/>
    <p:sldId id="920" r:id="rId9"/>
    <p:sldId id="921" r:id="rId10"/>
    <p:sldId id="922" r:id="rId11"/>
    <p:sldId id="923" r:id="rId12"/>
    <p:sldId id="924" r:id="rId13"/>
    <p:sldId id="925" r:id="rId14"/>
    <p:sldId id="872" r:id="rId15"/>
    <p:sldId id="881" r:id="rId16"/>
    <p:sldId id="882" r:id="rId17"/>
    <p:sldId id="883" r:id="rId18"/>
    <p:sldId id="865" r:id="rId19"/>
    <p:sldId id="866" r:id="rId20"/>
    <p:sldId id="867" r:id="rId21"/>
    <p:sldId id="870" r:id="rId22"/>
    <p:sldId id="871" r:id="rId23"/>
    <p:sldId id="808" r:id="rId24"/>
    <p:sldId id="795" r:id="rId25"/>
    <p:sldId id="810" r:id="rId26"/>
    <p:sldId id="782" r:id="rId27"/>
    <p:sldId id="817" r:id="rId28"/>
    <p:sldId id="716" r:id="rId29"/>
    <p:sldId id="820" r:id="rId30"/>
    <p:sldId id="769" r:id="rId31"/>
    <p:sldId id="827" r:id="rId32"/>
    <p:sldId id="829" r:id="rId33"/>
    <p:sldId id="803" r:id="rId34"/>
    <p:sldId id="831" r:id="rId35"/>
    <p:sldId id="833" r:id="rId36"/>
    <p:sldId id="884" r:id="rId37"/>
    <p:sldId id="885" r:id="rId38"/>
    <p:sldId id="886" r:id="rId39"/>
    <p:sldId id="887" r:id="rId40"/>
    <p:sldId id="888" r:id="rId41"/>
    <p:sldId id="889" r:id="rId42"/>
    <p:sldId id="892" r:id="rId43"/>
    <p:sldId id="847" r:id="rId44"/>
    <p:sldId id="863" r:id="rId45"/>
    <p:sldId id="861" r:id="rId46"/>
    <p:sldId id="896" r:id="rId47"/>
    <p:sldId id="862" r:id="rId48"/>
    <p:sldId id="848" r:id="rId49"/>
    <p:sldId id="849" r:id="rId50"/>
    <p:sldId id="895" r:id="rId51"/>
    <p:sldId id="926" r:id="rId52"/>
    <p:sldId id="714" r:id="rId53"/>
    <p:sldId id="715" r:id="rId54"/>
    <p:sldId id="853" r:id="rId55"/>
    <p:sldId id="854" r:id="rId56"/>
    <p:sldId id="855" r:id="rId57"/>
    <p:sldId id="893" r:id="rId58"/>
    <p:sldId id="894" r:id="rId59"/>
    <p:sldId id="599" r:id="rId60"/>
    <p:sldId id="858" r:id="rId61"/>
  </p:sldIdLst>
  <p:sldSz cx="9906000" cy="6858000" type="A4"/>
  <p:notesSz cx="6797675" cy="9926638"/>
  <p:defaultTextStyle>
    <a:defPPr>
      <a:defRPr lang="zh-TW"/>
    </a:defPPr>
    <a:lvl1pPr algn="l" rtl="0" fontAlgn="base">
      <a:spcBef>
        <a:spcPct val="0"/>
      </a:spcBef>
      <a:spcAft>
        <a:spcPct val="0"/>
      </a:spcAft>
      <a:defRPr kumimoji="1" sz="2000" b="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sz="2000" b="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sz="2000" b="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sz="2000" b="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sz="2000" b="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sz="2000" b="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sz="2000" b="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sz="2000" b="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sz="2000" b="1" kern="1200">
        <a:solidFill>
          <a:schemeClr val="tx1"/>
        </a:solidFill>
        <a:latin typeface="Tahoma" pitchFamily="34" charset="0"/>
        <a:ea typeface="新細明體" pitchFamily="18" charset="-120"/>
        <a:cs typeface="+mn-cs"/>
      </a:defRPr>
    </a:lvl9pPr>
  </p:defaultTextStyle>
  <p:extLst>
    <p:ext uri="{521415D9-36F7-43E2-AB2F-B90AF26B5E84}">
      <p14:sectionLst xmlns:p14="http://schemas.microsoft.com/office/powerpoint/2010/main">
        <p14:section name="預設章節" id="{EA7C9BE4-60F6-4A76-914E-38A7D9F9F52B}">
          <p14:sldIdLst>
            <p14:sldId id="897"/>
            <p14:sldId id="919"/>
            <p14:sldId id="899"/>
            <p14:sldId id="900"/>
            <p14:sldId id="901"/>
            <p14:sldId id="902"/>
            <p14:sldId id="903"/>
            <p14:sldId id="920"/>
            <p14:sldId id="921"/>
            <p14:sldId id="922"/>
            <p14:sldId id="923"/>
            <p14:sldId id="924"/>
            <p14:sldId id="925"/>
            <p14:sldId id="872"/>
            <p14:sldId id="881"/>
            <p14:sldId id="882"/>
            <p14:sldId id="883"/>
            <p14:sldId id="865"/>
            <p14:sldId id="866"/>
            <p14:sldId id="867"/>
            <p14:sldId id="870"/>
            <p14:sldId id="871"/>
            <p14:sldId id="808"/>
            <p14:sldId id="795"/>
            <p14:sldId id="810"/>
            <p14:sldId id="782"/>
            <p14:sldId id="817"/>
            <p14:sldId id="716"/>
            <p14:sldId id="820"/>
            <p14:sldId id="769"/>
            <p14:sldId id="827"/>
            <p14:sldId id="829"/>
            <p14:sldId id="803"/>
            <p14:sldId id="831"/>
            <p14:sldId id="833"/>
            <p14:sldId id="884"/>
            <p14:sldId id="885"/>
            <p14:sldId id="886"/>
            <p14:sldId id="887"/>
            <p14:sldId id="888"/>
            <p14:sldId id="889"/>
            <p14:sldId id="892"/>
            <p14:sldId id="847"/>
            <p14:sldId id="863"/>
            <p14:sldId id="861"/>
            <p14:sldId id="896"/>
            <p14:sldId id="862"/>
            <p14:sldId id="848"/>
            <p14:sldId id="849"/>
            <p14:sldId id="895"/>
            <p14:sldId id="926"/>
            <p14:sldId id="714"/>
            <p14:sldId id="715"/>
            <p14:sldId id="853"/>
            <p14:sldId id="854"/>
            <p14:sldId id="855"/>
            <p14:sldId id="893"/>
            <p14:sldId id="894"/>
            <p14:sldId id="599"/>
            <p14:sldId id="8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9EDF4"/>
    <a:srgbClr val="000099"/>
    <a:srgbClr val="003399"/>
    <a:srgbClr val="000066"/>
    <a:srgbClr val="FFFF99"/>
    <a:srgbClr val="FFCCCC"/>
    <a:srgbClr val="FFCC99"/>
    <a:srgbClr val="FFFFCC"/>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9" autoAdjust="0"/>
    <p:restoredTop sz="99854" autoAdjust="0"/>
  </p:normalViewPr>
  <p:slideViewPr>
    <p:cSldViewPr snapToGrid="0">
      <p:cViewPr>
        <p:scale>
          <a:sx n="84" d="100"/>
          <a:sy n="84" d="100"/>
        </p:scale>
        <p:origin x="-768" y="154"/>
      </p:cViewPr>
      <p:guideLst>
        <p:guide orient="horz" pos="2160"/>
        <p:guide pos="3120"/>
      </p:guideLst>
    </p:cSldViewPr>
  </p:slideViewPr>
  <p:outlineViewPr>
    <p:cViewPr>
      <p:scale>
        <a:sx n="33" d="100"/>
        <a:sy n="33" d="100"/>
      </p:scale>
      <p:origin x="0" y="0"/>
    </p:cViewPr>
    <p:sldLst>
      <p:sld r:id="rId1" collapse="1"/>
      <p:sld r:id="rId2" collapse="1"/>
    </p:sldLst>
  </p:outlineViewPr>
  <p:notesTextViewPr>
    <p:cViewPr>
      <p:scale>
        <a:sx n="50" d="100"/>
        <a:sy n="50" d="100"/>
      </p:scale>
      <p:origin x="0" y="0"/>
    </p:cViewPr>
  </p:notesTextViewPr>
  <p:sorterViewPr>
    <p:cViewPr>
      <p:scale>
        <a:sx n="100" d="100"/>
        <a:sy n="100" d="100"/>
      </p:scale>
      <p:origin x="0" y="7776"/>
    </p:cViewPr>
  </p:sorterViewPr>
  <p:notesViewPr>
    <p:cSldViewPr snapToGrid="0">
      <p:cViewPr varScale="1">
        <p:scale>
          <a:sx n="54" d="100"/>
          <a:sy n="54" d="100"/>
        </p:scale>
        <p:origin x="-1392"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ryan1664.THBNET\Desktop\&#26032;&#22686;%20Microsoft%20Excel%20&#24037;&#20316;&#349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WH77-C_1\&#31293;&#26597;\104.3.11&#31532;&#20116;&#27425;&#31293;&#26680;_&#31777;&#22577;&#28310;&#20633;&#65288;104.3.3&#65289;\&#21214;&#23433;&#32113;&#35336;&#20998;&#26512;&#22294;-104.3.11&#29992;.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oleObject" Target="file:///D:\WH77-C_1\&#31293;&#26597;\&#21214;&#23433;&#31293;&#26680;&#12289;&#31293;&#26597;\&#37329;&#23433;&#29518;&#30456;&#38364;\&#21214;&#23433;&#32113;&#35336;&#20998;&#26512;&#22294;-&#35264;&#25705;&#31777;&#22577;&#29992;_104.9.2.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78230042262827"/>
          <c:y val="0.11033519553072618"/>
          <c:w val="0.82396003079471625"/>
          <c:h val="0.70159916661924304"/>
        </c:manualLayout>
      </c:layout>
      <c:lineChart>
        <c:grouping val="standard"/>
        <c:varyColors val="0"/>
        <c:ser>
          <c:idx val="0"/>
          <c:order val="0"/>
          <c:tx>
            <c:strRef>
              <c:f>進度!$A$2</c:f>
              <c:strCache>
                <c:ptCount val="1"/>
                <c:pt idx="0">
                  <c:v>預定進度39.6%</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cat>
            <c:numRef>
              <c:f>進度!$C$1:$CM$1</c:f>
              <c:numCache>
                <c:formatCode>[$-404]e/m/d;@</c:formatCode>
                <c:ptCount val="89"/>
                <c:pt idx="0">
                  <c:v>41547</c:v>
                </c:pt>
                <c:pt idx="1">
                  <c:v>41562</c:v>
                </c:pt>
                <c:pt idx="2">
                  <c:v>41578</c:v>
                </c:pt>
                <c:pt idx="3">
                  <c:v>41593</c:v>
                </c:pt>
                <c:pt idx="4">
                  <c:v>41608</c:v>
                </c:pt>
                <c:pt idx="5">
                  <c:v>41623</c:v>
                </c:pt>
                <c:pt idx="6">
                  <c:v>41639</c:v>
                </c:pt>
                <c:pt idx="7">
                  <c:v>41654</c:v>
                </c:pt>
                <c:pt idx="8">
                  <c:v>41670</c:v>
                </c:pt>
                <c:pt idx="9">
                  <c:v>41685</c:v>
                </c:pt>
                <c:pt idx="10">
                  <c:v>41698</c:v>
                </c:pt>
                <c:pt idx="11">
                  <c:v>41713</c:v>
                </c:pt>
                <c:pt idx="12">
                  <c:v>41729</c:v>
                </c:pt>
                <c:pt idx="13">
                  <c:v>41744</c:v>
                </c:pt>
                <c:pt idx="14">
                  <c:v>41759</c:v>
                </c:pt>
                <c:pt idx="15">
                  <c:v>41774</c:v>
                </c:pt>
                <c:pt idx="16">
                  <c:v>41790</c:v>
                </c:pt>
                <c:pt idx="17">
                  <c:v>41805</c:v>
                </c:pt>
                <c:pt idx="18">
                  <c:v>41820</c:v>
                </c:pt>
                <c:pt idx="19">
                  <c:v>41835</c:v>
                </c:pt>
                <c:pt idx="20">
                  <c:v>41851</c:v>
                </c:pt>
                <c:pt idx="21">
                  <c:v>41866</c:v>
                </c:pt>
                <c:pt idx="22">
                  <c:v>41882</c:v>
                </c:pt>
                <c:pt idx="23">
                  <c:v>41897</c:v>
                </c:pt>
                <c:pt idx="24">
                  <c:v>41912</c:v>
                </c:pt>
                <c:pt idx="25">
                  <c:v>41927</c:v>
                </c:pt>
                <c:pt idx="26">
                  <c:v>41943</c:v>
                </c:pt>
                <c:pt idx="27">
                  <c:v>41958</c:v>
                </c:pt>
                <c:pt idx="28">
                  <c:v>41973</c:v>
                </c:pt>
                <c:pt idx="29">
                  <c:v>41988</c:v>
                </c:pt>
                <c:pt idx="30">
                  <c:v>42004</c:v>
                </c:pt>
                <c:pt idx="31">
                  <c:v>42019</c:v>
                </c:pt>
                <c:pt idx="32">
                  <c:v>42035</c:v>
                </c:pt>
                <c:pt idx="33">
                  <c:v>42050</c:v>
                </c:pt>
                <c:pt idx="34">
                  <c:v>42063</c:v>
                </c:pt>
                <c:pt idx="35">
                  <c:v>42078</c:v>
                </c:pt>
                <c:pt idx="36">
                  <c:v>42094</c:v>
                </c:pt>
                <c:pt idx="37">
                  <c:v>42109</c:v>
                </c:pt>
                <c:pt idx="38">
                  <c:v>42124</c:v>
                </c:pt>
                <c:pt idx="39">
                  <c:v>42139</c:v>
                </c:pt>
                <c:pt idx="40">
                  <c:v>42155</c:v>
                </c:pt>
                <c:pt idx="41">
                  <c:v>42170</c:v>
                </c:pt>
                <c:pt idx="42">
                  <c:v>42185</c:v>
                </c:pt>
                <c:pt idx="43">
                  <c:v>42200</c:v>
                </c:pt>
                <c:pt idx="44">
                  <c:v>42216</c:v>
                </c:pt>
                <c:pt idx="45">
                  <c:v>42231</c:v>
                </c:pt>
                <c:pt idx="46">
                  <c:v>42247</c:v>
                </c:pt>
                <c:pt idx="47">
                  <c:v>42262</c:v>
                </c:pt>
                <c:pt idx="48">
                  <c:v>42277</c:v>
                </c:pt>
                <c:pt idx="49">
                  <c:v>42292</c:v>
                </c:pt>
                <c:pt idx="50">
                  <c:v>42308</c:v>
                </c:pt>
                <c:pt idx="51">
                  <c:v>42323</c:v>
                </c:pt>
                <c:pt idx="52">
                  <c:v>42338</c:v>
                </c:pt>
                <c:pt idx="53">
                  <c:v>42353</c:v>
                </c:pt>
                <c:pt idx="54">
                  <c:v>42369</c:v>
                </c:pt>
                <c:pt idx="55">
                  <c:v>42384</c:v>
                </c:pt>
                <c:pt idx="56">
                  <c:v>42400</c:v>
                </c:pt>
                <c:pt idx="57">
                  <c:v>42415</c:v>
                </c:pt>
                <c:pt idx="58">
                  <c:v>42429</c:v>
                </c:pt>
                <c:pt idx="59">
                  <c:v>42444</c:v>
                </c:pt>
                <c:pt idx="60">
                  <c:v>42460</c:v>
                </c:pt>
                <c:pt idx="61">
                  <c:v>42475</c:v>
                </c:pt>
                <c:pt idx="62">
                  <c:v>42490</c:v>
                </c:pt>
                <c:pt idx="63">
                  <c:v>42505</c:v>
                </c:pt>
                <c:pt idx="64">
                  <c:v>42521</c:v>
                </c:pt>
                <c:pt idx="65">
                  <c:v>42536</c:v>
                </c:pt>
                <c:pt idx="66">
                  <c:v>42551</c:v>
                </c:pt>
                <c:pt idx="67">
                  <c:v>42566</c:v>
                </c:pt>
                <c:pt idx="68">
                  <c:v>42582</c:v>
                </c:pt>
                <c:pt idx="69">
                  <c:v>42597</c:v>
                </c:pt>
                <c:pt idx="70">
                  <c:v>42613</c:v>
                </c:pt>
                <c:pt idx="71">
                  <c:v>42628</c:v>
                </c:pt>
                <c:pt idx="72">
                  <c:v>42643</c:v>
                </c:pt>
                <c:pt idx="73">
                  <c:v>42658</c:v>
                </c:pt>
                <c:pt idx="74">
                  <c:v>42674</c:v>
                </c:pt>
                <c:pt idx="75">
                  <c:v>42689</c:v>
                </c:pt>
                <c:pt idx="76">
                  <c:v>42704</c:v>
                </c:pt>
                <c:pt idx="77">
                  <c:v>42719</c:v>
                </c:pt>
                <c:pt idx="78">
                  <c:v>42735</c:v>
                </c:pt>
                <c:pt idx="79">
                  <c:v>42750</c:v>
                </c:pt>
                <c:pt idx="80">
                  <c:v>42766</c:v>
                </c:pt>
                <c:pt idx="81">
                  <c:v>42781</c:v>
                </c:pt>
                <c:pt idx="82">
                  <c:v>42794</c:v>
                </c:pt>
              </c:numCache>
            </c:numRef>
          </c:cat>
          <c:val>
            <c:numRef>
              <c:f>進度!$C$2:$CM$2</c:f>
              <c:numCache>
                <c:formatCode>General</c:formatCode>
                <c:ptCount val="89"/>
                <c:pt idx="0">
                  <c:v>0</c:v>
                </c:pt>
                <c:pt idx="1">
                  <c:v>0.05</c:v>
                </c:pt>
                <c:pt idx="2">
                  <c:v>0.09</c:v>
                </c:pt>
                <c:pt idx="3">
                  <c:v>0.32</c:v>
                </c:pt>
                <c:pt idx="4">
                  <c:v>0.55000000000000004</c:v>
                </c:pt>
                <c:pt idx="5">
                  <c:v>1.01</c:v>
                </c:pt>
                <c:pt idx="6">
                  <c:v>1.48</c:v>
                </c:pt>
                <c:pt idx="7">
                  <c:v>2.1</c:v>
                </c:pt>
                <c:pt idx="8">
                  <c:v>2.71</c:v>
                </c:pt>
                <c:pt idx="9">
                  <c:v>3.16</c:v>
                </c:pt>
                <c:pt idx="10">
                  <c:v>3.57</c:v>
                </c:pt>
                <c:pt idx="11">
                  <c:v>4.13</c:v>
                </c:pt>
                <c:pt idx="12">
                  <c:v>4.68</c:v>
                </c:pt>
                <c:pt idx="13">
                  <c:v>5.23</c:v>
                </c:pt>
                <c:pt idx="14">
                  <c:v>5.78</c:v>
                </c:pt>
                <c:pt idx="15">
                  <c:v>6.41</c:v>
                </c:pt>
                <c:pt idx="16">
                  <c:v>7.05</c:v>
                </c:pt>
                <c:pt idx="17">
                  <c:v>7.59</c:v>
                </c:pt>
                <c:pt idx="18">
                  <c:v>8.1199999999999992</c:v>
                </c:pt>
                <c:pt idx="19">
                  <c:v>8.93</c:v>
                </c:pt>
                <c:pt idx="20">
                  <c:v>9.74</c:v>
                </c:pt>
                <c:pt idx="21">
                  <c:v>10.72</c:v>
                </c:pt>
                <c:pt idx="22">
                  <c:v>11.71</c:v>
                </c:pt>
                <c:pt idx="23">
                  <c:v>12.68</c:v>
                </c:pt>
                <c:pt idx="24">
                  <c:v>13.65</c:v>
                </c:pt>
                <c:pt idx="25">
                  <c:v>14.62</c:v>
                </c:pt>
                <c:pt idx="26">
                  <c:v>15.58</c:v>
                </c:pt>
                <c:pt idx="27">
                  <c:v>16.41</c:v>
                </c:pt>
                <c:pt idx="28">
                  <c:v>17.239999999999998</c:v>
                </c:pt>
                <c:pt idx="29">
                  <c:v>18.23</c:v>
                </c:pt>
                <c:pt idx="30">
                  <c:v>19.22</c:v>
                </c:pt>
                <c:pt idx="31">
                  <c:v>20.2</c:v>
                </c:pt>
                <c:pt idx="32">
                  <c:v>21.18</c:v>
                </c:pt>
                <c:pt idx="33">
                  <c:v>21.85</c:v>
                </c:pt>
                <c:pt idx="34">
                  <c:v>22.52</c:v>
                </c:pt>
                <c:pt idx="35">
                  <c:v>23.65</c:v>
                </c:pt>
                <c:pt idx="36">
                  <c:v>24.78</c:v>
                </c:pt>
                <c:pt idx="37">
                  <c:v>25.89</c:v>
                </c:pt>
                <c:pt idx="38">
                  <c:v>27.01</c:v>
                </c:pt>
                <c:pt idx="39">
                  <c:v>28.39</c:v>
                </c:pt>
                <c:pt idx="40">
                  <c:v>29.77</c:v>
                </c:pt>
                <c:pt idx="41">
                  <c:v>31.06</c:v>
                </c:pt>
                <c:pt idx="42">
                  <c:v>32.36</c:v>
                </c:pt>
                <c:pt idx="43">
                  <c:v>34.06</c:v>
                </c:pt>
                <c:pt idx="44">
                  <c:v>35.770000000000003</c:v>
                </c:pt>
                <c:pt idx="45">
                  <c:v>37.68</c:v>
                </c:pt>
                <c:pt idx="46">
                  <c:v>39.6</c:v>
                </c:pt>
                <c:pt idx="47">
                  <c:v>41.3</c:v>
                </c:pt>
                <c:pt idx="48">
                  <c:v>43.01</c:v>
                </c:pt>
                <c:pt idx="49">
                  <c:v>45</c:v>
                </c:pt>
                <c:pt idx="50">
                  <c:v>47</c:v>
                </c:pt>
                <c:pt idx="51">
                  <c:v>48.5</c:v>
                </c:pt>
                <c:pt idx="52">
                  <c:v>50.01</c:v>
                </c:pt>
                <c:pt idx="53">
                  <c:v>51.63</c:v>
                </c:pt>
                <c:pt idx="54">
                  <c:v>53.25</c:v>
                </c:pt>
                <c:pt idx="55">
                  <c:v>54.83</c:v>
                </c:pt>
                <c:pt idx="56">
                  <c:v>56.42</c:v>
                </c:pt>
                <c:pt idx="57">
                  <c:v>57.3</c:v>
                </c:pt>
                <c:pt idx="58">
                  <c:v>58.18</c:v>
                </c:pt>
                <c:pt idx="59">
                  <c:v>59.75</c:v>
                </c:pt>
                <c:pt idx="60">
                  <c:v>61.33</c:v>
                </c:pt>
                <c:pt idx="61">
                  <c:v>63.11</c:v>
                </c:pt>
                <c:pt idx="62">
                  <c:v>64.89</c:v>
                </c:pt>
                <c:pt idx="63">
                  <c:v>66.819999999999993</c:v>
                </c:pt>
                <c:pt idx="64">
                  <c:v>68.760000000000005</c:v>
                </c:pt>
                <c:pt idx="65">
                  <c:v>70.75</c:v>
                </c:pt>
                <c:pt idx="66">
                  <c:v>72.75</c:v>
                </c:pt>
                <c:pt idx="67">
                  <c:v>74.739999999999995</c:v>
                </c:pt>
                <c:pt idx="68">
                  <c:v>76.73</c:v>
                </c:pt>
                <c:pt idx="69">
                  <c:v>78.72</c:v>
                </c:pt>
                <c:pt idx="70">
                  <c:v>81.709999999999994</c:v>
                </c:pt>
                <c:pt idx="71">
                  <c:v>83.07</c:v>
                </c:pt>
                <c:pt idx="72">
                  <c:v>85.13</c:v>
                </c:pt>
                <c:pt idx="73">
                  <c:v>87.17</c:v>
                </c:pt>
                <c:pt idx="74">
                  <c:v>89.21</c:v>
                </c:pt>
                <c:pt idx="75">
                  <c:v>91.24</c:v>
                </c:pt>
                <c:pt idx="76">
                  <c:v>93.27</c:v>
                </c:pt>
                <c:pt idx="77">
                  <c:v>95.26</c:v>
                </c:pt>
                <c:pt idx="78">
                  <c:v>97.26</c:v>
                </c:pt>
                <c:pt idx="79">
                  <c:v>98.63</c:v>
                </c:pt>
                <c:pt idx="80">
                  <c:v>100</c:v>
                </c:pt>
                <c:pt idx="81">
                  <c:v>100</c:v>
                </c:pt>
                <c:pt idx="82">
                  <c:v>100</c:v>
                </c:pt>
              </c:numCache>
            </c:numRef>
          </c:val>
          <c:smooth val="0"/>
        </c:ser>
        <c:ser>
          <c:idx val="1"/>
          <c:order val="1"/>
          <c:tx>
            <c:strRef>
              <c:f>進度!$A$3</c:f>
              <c:strCache>
                <c:ptCount val="1"/>
                <c:pt idx="0">
                  <c:v>實際進度62.81%</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cat>
            <c:numRef>
              <c:f>進度!$C$1:$CM$1</c:f>
              <c:numCache>
                <c:formatCode>[$-404]e/m/d;@</c:formatCode>
                <c:ptCount val="89"/>
                <c:pt idx="0">
                  <c:v>41547</c:v>
                </c:pt>
                <c:pt idx="1">
                  <c:v>41562</c:v>
                </c:pt>
                <c:pt idx="2">
                  <c:v>41578</c:v>
                </c:pt>
                <c:pt idx="3">
                  <c:v>41593</c:v>
                </c:pt>
                <c:pt idx="4">
                  <c:v>41608</c:v>
                </c:pt>
                <c:pt idx="5">
                  <c:v>41623</c:v>
                </c:pt>
                <c:pt idx="6">
                  <c:v>41639</c:v>
                </c:pt>
                <c:pt idx="7">
                  <c:v>41654</c:v>
                </c:pt>
                <c:pt idx="8">
                  <c:v>41670</c:v>
                </c:pt>
                <c:pt idx="9">
                  <c:v>41685</c:v>
                </c:pt>
                <c:pt idx="10">
                  <c:v>41698</c:v>
                </c:pt>
                <c:pt idx="11">
                  <c:v>41713</c:v>
                </c:pt>
                <c:pt idx="12">
                  <c:v>41729</c:v>
                </c:pt>
                <c:pt idx="13">
                  <c:v>41744</c:v>
                </c:pt>
                <c:pt idx="14">
                  <c:v>41759</c:v>
                </c:pt>
                <c:pt idx="15">
                  <c:v>41774</c:v>
                </c:pt>
                <c:pt idx="16">
                  <c:v>41790</c:v>
                </c:pt>
                <c:pt idx="17">
                  <c:v>41805</c:v>
                </c:pt>
                <c:pt idx="18">
                  <c:v>41820</c:v>
                </c:pt>
                <c:pt idx="19">
                  <c:v>41835</c:v>
                </c:pt>
                <c:pt idx="20">
                  <c:v>41851</c:v>
                </c:pt>
                <c:pt idx="21">
                  <c:v>41866</c:v>
                </c:pt>
                <c:pt idx="22">
                  <c:v>41882</c:v>
                </c:pt>
                <c:pt idx="23">
                  <c:v>41897</c:v>
                </c:pt>
                <c:pt idx="24">
                  <c:v>41912</c:v>
                </c:pt>
                <c:pt idx="25">
                  <c:v>41927</c:v>
                </c:pt>
                <c:pt idx="26">
                  <c:v>41943</c:v>
                </c:pt>
                <c:pt idx="27">
                  <c:v>41958</c:v>
                </c:pt>
                <c:pt idx="28">
                  <c:v>41973</c:v>
                </c:pt>
                <c:pt idx="29">
                  <c:v>41988</c:v>
                </c:pt>
                <c:pt idx="30">
                  <c:v>42004</c:v>
                </c:pt>
                <c:pt idx="31">
                  <c:v>42019</c:v>
                </c:pt>
                <c:pt idx="32">
                  <c:v>42035</c:v>
                </c:pt>
                <c:pt idx="33">
                  <c:v>42050</c:v>
                </c:pt>
                <c:pt idx="34">
                  <c:v>42063</c:v>
                </c:pt>
                <c:pt idx="35">
                  <c:v>42078</c:v>
                </c:pt>
                <c:pt idx="36">
                  <c:v>42094</c:v>
                </c:pt>
                <c:pt idx="37">
                  <c:v>42109</c:v>
                </c:pt>
                <c:pt idx="38">
                  <c:v>42124</c:v>
                </c:pt>
                <c:pt idx="39">
                  <c:v>42139</c:v>
                </c:pt>
                <c:pt idx="40">
                  <c:v>42155</c:v>
                </c:pt>
                <c:pt idx="41">
                  <c:v>42170</c:v>
                </c:pt>
                <c:pt idx="42">
                  <c:v>42185</c:v>
                </c:pt>
                <c:pt idx="43">
                  <c:v>42200</c:v>
                </c:pt>
                <c:pt idx="44">
                  <c:v>42216</c:v>
                </c:pt>
                <c:pt idx="45">
                  <c:v>42231</c:v>
                </c:pt>
                <c:pt idx="46">
                  <c:v>42247</c:v>
                </c:pt>
                <c:pt idx="47">
                  <c:v>42262</c:v>
                </c:pt>
                <c:pt idx="48">
                  <c:v>42277</c:v>
                </c:pt>
                <c:pt idx="49">
                  <c:v>42292</c:v>
                </c:pt>
                <c:pt idx="50">
                  <c:v>42308</c:v>
                </c:pt>
                <c:pt idx="51">
                  <c:v>42323</c:v>
                </c:pt>
                <c:pt idx="52">
                  <c:v>42338</c:v>
                </c:pt>
                <c:pt idx="53">
                  <c:v>42353</c:v>
                </c:pt>
                <c:pt idx="54">
                  <c:v>42369</c:v>
                </c:pt>
                <c:pt idx="55">
                  <c:v>42384</c:v>
                </c:pt>
                <c:pt idx="56">
                  <c:v>42400</c:v>
                </c:pt>
                <c:pt idx="57">
                  <c:v>42415</c:v>
                </c:pt>
                <c:pt idx="58">
                  <c:v>42429</c:v>
                </c:pt>
                <c:pt idx="59">
                  <c:v>42444</c:v>
                </c:pt>
                <c:pt idx="60">
                  <c:v>42460</c:v>
                </c:pt>
                <c:pt idx="61">
                  <c:v>42475</c:v>
                </c:pt>
                <c:pt idx="62">
                  <c:v>42490</c:v>
                </c:pt>
                <c:pt idx="63">
                  <c:v>42505</c:v>
                </c:pt>
                <c:pt idx="64">
                  <c:v>42521</c:v>
                </c:pt>
                <c:pt idx="65">
                  <c:v>42536</c:v>
                </c:pt>
                <c:pt idx="66">
                  <c:v>42551</c:v>
                </c:pt>
                <c:pt idx="67">
                  <c:v>42566</c:v>
                </c:pt>
                <c:pt idx="68">
                  <c:v>42582</c:v>
                </c:pt>
                <c:pt idx="69">
                  <c:v>42597</c:v>
                </c:pt>
                <c:pt idx="70">
                  <c:v>42613</c:v>
                </c:pt>
                <c:pt idx="71">
                  <c:v>42628</c:v>
                </c:pt>
                <c:pt idx="72">
                  <c:v>42643</c:v>
                </c:pt>
                <c:pt idx="73">
                  <c:v>42658</c:v>
                </c:pt>
                <c:pt idx="74">
                  <c:v>42674</c:v>
                </c:pt>
                <c:pt idx="75">
                  <c:v>42689</c:v>
                </c:pt>
                <c:pt idx="76">
                  <c:v>42704</c:v>
                </c:pt>
                <c:pt idx="77">
                  <c:v>42719</c:v>
                </c:pt>
                <c:pt idx="78">
                  <c:v>42735</c:v>
                </c:pt>
                <c:pt idx="79">
                  <c:v>42750</c:v>
                </c:pt>
                <c:pt idx="80">
                  <c:v>42766</c:v>
                </c:pt>
                <c:pt idx="81">
                  <c:v>42781</c:v>
                </c:pt>
                <c:pt idx="82">
                  <c:v>42794</c:v>
                </c:pt>
              </c:numCache>
            </c:numRef>
          </c:cat>
          <c:val>
            <c:numRef>
              <c:f>進度!$C$3:$CM$3</c:f>
              <c:numCache>
                <c:formatCode>General</c:formatCode>
                <c:ptCount val="89"/>
                <c:pt idx="0">
                  <c:v>0.01</c:v>
                </c:pt>
                <c:pt idx="1">
                  <c:v>0.08</c:v>
                </c:pt>
                <c:pt idx="2">
                  <c:v>0.18</c:v>
                </c:pt>
                <c:pt idx="3">
                  <c:v>0.72</c:v>
                </c:pt>
                <c:pt idx="4">
                  <c:v>1.93</c:v>
                </c:pt>
                <c:pt idx="5">
                  <c:v>3.08</c:v>
                </c:pt>
                <c:pt idx="6">
                  <c:v>4.33</c:v>
                </c:pt>
                <c:pt idx="7">
                  <c:v>6.3</c:v>
                </c:pt>
                <c:pt idx="8">
                  <c:v>8.31</c:v>
                </c:pt>
                <c:pt idx="9">
                  <c:v>9.25</c:v>
                </c:pt>
                <c:pt idx="10">
                  <c:v>10.43</c:v>
                </c:pt>
                <c:pt idx="11">
                  <c:v>12.68</c:v>
                </c:pt>
                <c:pt idx="12">
                  <c:v>15</c:v>
                </c:pt>
                <c:pt idx="13">
                  <c:v>16.79</c:v>
                </c:pt>
                <c:pt idx="14">
                  <c:v>18.95</c:v>
                </c:pt>
                <c:pt idx="15">
                  <c:v>20.420000000000002</c:v>
                </c:pt>
                <c:pt idx="16">
                  <c:v>22.05</c:v>
                </c:pt>
                <c:pt idx="17">
                  <c:v>23.73</c:v>
                </c:pt>
                <c:pt idx="18">
                  <c:v>26</c:v>
                </c:pt>
                <c:pt idx="19">
                  <c:v>27.84</c:v>
                </c:pt>
                <c:pt idx="20">
                  <c:v>29.7</c:v>
                </c:pt>
                <c:pt idx="21">
                  <c:v>30.74</c:v>
                </c:pt>
                <c:pt idx="22">
                  <c:v>32.28</c:v>
                </c:pt>
                <c:pt idx="23">
                  <c:v>33.07</c:v>
                </c:pt>
                <c:pt idx="24">
                  <c:v>33.6</c:v>
                </c:pt>
                <c:pt idx="25">
                  <c:v>34.340000000000003</c:v>
                </c:pt>
                <c:pt idx="26">
                  <c:v>35.04</c:v>
                </c:pt>
                <c:pt idx="27">
                  <c:v>36.01</c:v>
                </c:pt>
                <c:pt idx="28">
                  <c:v>37.630000000000003</c:v>
                </c:pt>
                <c:pt idx="29">
                  <c:v>39.270000000000003</c:v>
                </c:pt>
                <c:pt idx="30">
                  <c:v>40.299999999999997</c:v>
                </c:pt>
                <c:pt idx="31">
                  <c:v>42.05</c:v>
                </c:pt>
                <c:pt idx="32">
                  <c:v>44.46</c:v>
                </c:pt>
                <c:pt idx="33">
                  <c:v>46.14</c:v>
                </c:pt>
                <c:pt idx="34">
                  <c:v>47.25</c:v>
                </c:pt>
                <c:pt idx="35">
                  <c:v>48.57</c:v>
                </c:pt>
                <c:pt idx="36">
                  <c:v>50.31</c:v>
                </c:pt>
                <c:pt idx="37">
                  <c:v>50.91</c:v>
                </c:pt>
                <c:pt idx="38">
                  <c:v>52.76</c:v>
                </c:pt>
                <c:pt idx="39">
                  <c:v>54.41</c:v>
                </c:pt>
                <c:pt idx="40">
                  <c:v>55.36</c:v>
                </c:pt>
                <c:pt idx="41">
                  <c:v>57.11</c:v>
                </c:pt>
                <c:pt idx="42">
                  <c:v>58.49</c:v>
                </c:pt>
                <c:pt idx="43">
                  <c:v>59.23</c:v>
                </c:pt>
                <c:pt idx="44">
                  <c:v>60.54</c:v>
                </c:pt>
                <c:pt idx="45">
                  <c:v>61.53</c:v>
                </c:pt>
                <c:pt idx="46">
                  <c:v>62.81</c:v>
                </c:pt>
              </c:numCache>
            </c:numRef>
          </c:val>
          <c:smooth val="0"/>
        </c:ser>
        <c:dLbls>
          <c:showLegendKey val="0"/>
          <c:showVal val="0"/>
          <c:showCatName val="0"/>
          <c:showSerName val="0"/>
          <c:showPercent val="0"/>
          <c:showBubbleSize val="0"/>
        </c:dLbls>
        <c:marker val="1"/>
        <c:smooth val="0"/>
        <c:axId val="6357760"/>
        <c:axId val="6360448"/>
      </c:lineChart>
      <c:catAx>
        <c:axId val="6357760"/>
        <c:scaling>
          <c:orientation val="minMax"/>
        </c:scaling>
        <c:delete val="0"/>
        <c:axPos val="b"/>
        <c:majorGridlines>
          <c:spPr>
            <a:ln w="3175">
              <a:solidFill>
                <a:schemeClr val="bg1"/>
              </a:solidFill>
              <a:prstDash val="solid"/>
            </a:ln>
          </c:spPr>
        </c:majorGridlines>
        <c:minorGridlines>
          <c:spPr>
            <a:ln>
              <a:solidFill>
                <a:schemeClr val="bg1">
                  <a:alpha val="0"/>
                </a:schemeClr>
              </a:solidFill>
            </a:ln>
          </c:spPr>
        </c:minorGridlines>
        <c:title>
          <c:tx>
            <c:rich>
              <a:bodyPr/>
              <a:lstStyle/>
              <a:p>
                <a:pPr>
                  <a:defRPr sz="1400" b="0" i="0" u="none" strike="noStrike" baseline="0">
                    <a:solidFill>
                      <a:srgbClr val="000000"/>
                    </a:solidFill>
                    <a:latin typeface="Microsoft YaHei" panose="020B0503020204020204" pitchFamily="34" charset="-122"/>
                    <a:ea typeface="Microsoft YaHei" panose="020B0503020204020204" pitchFamily="34" charset="-122"/>
                    <a:cs typeface="標楷體"/>
                  </a:defRPr>
                </a:pPr>
                <a:r>
                  <a:rPr lang="zh-TW" altLang="en-US">
                    <a:latin typeface="Microsoft YaHei" panose="020B0503020204020204" pitchFamily="34" charset="-122"/>
                    <a:ea typeface="Microsoft YaHei" panose="020B0503020204020204" pitchFamily="34" charset="-122"/>
                  </a:rPr>
                  <a:t>日曆天</a:t>
                </a:r>
              </a:p>
            </c:rich>
          </c:tx>
          <c:layout>
            <c:manualLayout>
              <c:xMode val="edge"/>
              <c:yMode val="edge"/>
              <c:x val="0.59714846983315739"/>
              <c:y val="0.67178770949720668"/>
            </c:manualLayout>
          </c:layout>
          <c:overlay val="0"/>
          <c:spPr>
            <a:noFill/>
            <a:ln w="25400">
              <a:noFill/>
            </a:ln>
          </c:spPr>
        </c:title>
        <c:numFmt formatCode="[$-404]e/m/d;@" sourceLinked="1"/>
        <c:majorTickMark val="out"/>
        <c:minorTickMark val="none"/>
        <c:tickLblPos val="nextTo"/>
        <c:spPr>
          <a:ln w="3175">
            <a:solidFill>
              <a:srgbClr val="000000"/>
            </a:solidFill>
            <a:prstDash val="solid"/>
          </a:ln>
        </c:spPr>
        <c:txPr>
          <a:bodyPr rot="-4200000" vert="horz"/>
          <a:lstStyle/>
          <a:p>
            <a:pPr>
              <a:defRPr sz="1100" b="1" i="0" u="none" strike="noStrike" baseline="0">
                <a:solidFill>
                  <a:srgbClr val="000000"/>
                </a:solidFill>
                <a:latin typeface="Arial Narrow"/>
                <a:ea typeface="Arial Narrow"/>
                <a:cs typeface="Arial Narrow"/>
              </a:defRPr>
            </a:pPr>
            <a:endParaRPr lang="zh-TW"/>
          </a:p>
        </c:txPr>
        <c:crossAx val="6360448"/>
        <c:crosses val="autoZero"/>
        <c:auto val="0"/>
        <c:lblAlgn val="ctr"/>
        <c:lblOffset val="100"/>
        <c:tickLblSkip val="2"/>
        <c:tickMarkSkip val="2"/>
        <c:noMultiLvlLbl val="0"/>
      </c:catAx>
      <c:valAx>
        <c:axId val="6360448"/>
        <c:scaling>
          <c:orientation val="minMax"/>
          <c:max val="100"/>
        </c:scaling>
        <c:delete val="0"/>
        <c:axPos val="l"/>
        <c:majorGridlines>
          <c:spPr>
            <a:ln w="3175">
              <a:solidFill>
                <a:schemeClr val="bg1"/>
              </a:solidFill>
              <a:prstDash val="solid"/>
            </a:ln>
          </c:spPr>
        </c:majorGridlines>
        <c:title>
          <c:tx>
            <c:rich>
              <a:bodyPr rot="0" vert="wordArtVertRtl"/>
              <a:lstStyle/>
              <a:p>
                <a:pPr algn="ctr">
                  <a:defRPr sz="1400" b="0" i="0" u="none" strike="noStrike" baseline="0">
                    <a:solidFill>
                      <a:srgbClr val="000000"/>
                    </a:solidFill>
                    <a:latin typeface="Microsoft YaHei" panose="020B0503020204020204" pitchFamily="34" charset="-122"/>
                    <a:ea typeface="Microsoft YaHei" panose="020B0503020204020204" pitchFamily="34" charset="-122"/>
                    <a:cs typeface="Meiryo" panose="020B0604030504040204" pitchFamily="34" charset="-128"/>
                  </a:defRPr>
                </a:pPr>
                <a:r>
                  <a:rPr lang="zh-TW" altLang="en-US">
                    <a:latin typeface="Microsoft YaHei" panose="020B0503020204020204" pitchFamily="34" charset="-122"/>
                    <a:ea typeface="Microsoft YaHei" panose="020B0503020204020204" pitchFamily="34" charset="-122"/>
                    <a:cs typeface="Meiryo" panose="020B0604030504040204" pitchFamily="34" charset="-128"/>
                  </a:rPr>
                  <a:t>百分比</a:t>
                </a:r>
                <a:r>
                  <a:rPr lang="en-US" altLang="zh-TW">
                    <a:latin typeface="Microsoft YaHei" panose="020B0503020204020204" pitchFamily="34" charset="-122"/>
                    <a:ea typeface="Microsoft YaHei" panose="020B0503020204020204" pitchFamily="34" charset="-122"/>
                    <a:cs typeface="Meiryo" panose="020B0604030504040204" pitchFamily="34" charset="-128"/>
                  </a:rPr>
                  <a:t>︵</a:t>
                </a:r>
                <a:r>
                  <a:rPr lang="zh-TW" altLang="en-US">
                    <a:latin typeface="Microsoft YaHei" panose="020B0503020204020204" pitchFamily="34" charset="-122"/>
                    <a:ea typeface="Microsoft YaHei" panose="020B0503020204020204" pitchFamily="34" charset="-122"/>
                    <a:cs typeface="Meiryo" panose="020B0604030504040204" pitchFamily="34" charset="-128"/>
                  </a:rPr>
                  <a:t>％</a:t>
                </a:r>
                <a:r>
                  <a:rPr lang="en-US" altLang="zh-TW">
                    <a:latin typeface="Microsoft YaHei" panose="020B0503020204020204" pitchFamily="34" charset="-122"/>
                    <a:ea typeface="Microsoft YaHei" panose="020B0503020204020204" pitchFamily="34" charset="-122"/>
                    <a:cs typeface="Meiryo" panose="020B0604030504040204" pitchFamily="34" charset="-128"/>
                  </a:rPr>
                  <a:t>︶</a:t>
                </a:r>
              </a:p>
            </c:rich>
          </c:tx>
          <c:layout>
            <c:manualLayout>
              <c:xMode val="edge"/>
              <c:yMode val="edge"/>
              <c:x val="5.2526373624556873E-2"/>
              <c:y val="0.1543961225900314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Narrow"/>
                <a:ea typeface="Arial Narrow"/>
                <a:cs typeface="Arial Narrow"/>
              </a:defRPr>
            </a:pPr>
            <a:endParaRPr lang="zh-TW"/>
          </a:p>
        </c:txPr>
        <c:crossAx val="6357760"/>
        <c:crosses val="autoZero"/>
        <c:crossBetween val="midCat"/>
      </c:valAx>
      <c:spPr>
        <a:gradFill>
          <a:gsLst>
            <a:gs pos="98000">
              <a:srgbClr val="FBA25F"/>
            </a:gs>
            <a:gs pos="0">
              <a:schemeClr val="accent6">
                <a:lumMod val="20000"/>
                <a:lumOff val="80000"/>
              </a:schemeClr>
            </a:gs>
          </a:gsLst>
          <a:lin ang="5400000" scaled="0"/>
        </a:gradFill>
        <a:ln w="12700">
          <a:solidFill>
            <a:schemeClr val="tx1"/>
          </a:solidFill>
          <a:prstDash val="solid"/>
        </a:ln>
      </c:spPr>
    </c:plotArea>
    <c:legend>
      <c:legendPos val="r"/>
      <c:layout>
        <c:manualLayout>
          <c:xMode val="edge"/>
          <c:yMode val="edge"/>
          <c:x val="0.15617126856931474"/>
          <c:y val="2.6059024031413094E-2"/>
          <c:w val="0.20562799308667892"/>
          <c:h val="0.10663112486002829"/>
        </c:manualLayout>
      </c:layout>
      <c:overlay val="0"/>
      <c:spPr>
        <a:solidFill>
          <a:srgbClr val="FFFFFF"/>
        </a:solidFill>
        <a:ln w="3175">
          <a:solidFill>
            <a:srgbClr val="000000"/>
          </a:solidFill>
          <a:prstDash val="solid"/>
        </a:ln>
        <a:effectLst>
          <a:outerShdw dist="35921" dir="2700000" algn="br">
            <a:srgbClr val="000000"/>
          </a:outerShdw>
        </a:effectLst>
      </c:spPr>
      <c:txPr>
        <a:bodyPr/>
        <a:lstStyle/>
        <a:p>
          <a:pPr>
            <a:defRPr sz="1470" b="0" i="0" u="none" strike="noStrike" baseline="0">
              <a:solidFill>
                <a:srgbClr val="000000"/>
              </a:solidFill>
              <a:latin typeface="Microsoft YaHei" panose="020B0503020204020204" pitchFamily="34" charset="-122"/>
              <a:ea typeface="Microsoft YaHei" panose="020B0503020204020204" pitchFamily="34" charset="-122"/>
              <a:cs typeface="Meiryo" panose="020B0604030504040204" pitchFamily="34" charset="-128"/>
            </a:defRPr>
          </a:pPr>
          <a:endParaRPr lang="zh-TW"/>
        </a:p>
      </c:txPr>
    </c:legend>
    <c:plotVisOnly val="1"/>
    <c:dispBlanksAs val="gap"/>
    <c:showDLblsOverMax val="0"/>
  </c:chart>
  <c:spPr>
    <a:noFill/>
    <a:ln w="9525">
      <a:noFill/>
    </a:ln>
  </c:spPr>
  <c:txPr>
    <a:bodyPr/>
    <a:lstStyle/>
    <a:p>
      <a:pPr>
        <a:defRPr sz="1200" b="0" i="0" u="none" strike="noStrike" baseline="0">
          <a:solidFill>
            <a:srgbClr val="000000"/>
          </a:solidFill>
          <a:latin typeface="書法家中楷體"/>
          <a:ea typeface="書法家中楷體"/>
          <a:cs typeface="書法家中楷體"/>
        </a:defRPr>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40"/>
      <c:rAngAx val="1"/>
    </c:view3D>
    <c:floor>
      <c:thickness val="0"/>
    </c:floor>
    <c:sideWall>
      <c:thickness val="0"/>
    </c:sideWall>
    <c:backWall>
      <c:thickness val="0"/>
    </c:backWall>
    <c:plotArea>
      <c:layout>
        <c:manualLayout>
          <c:layoutTarget val="inner"/>
          <c:xMode val="edge"/>
          <c:yMode val="edge"/>
          <c:x val="0.22424812505373246"/>
          <c:y val="2.2920446632482622E-2"/>
          <c:w val="0.56529425151335888"/>
          <c:h val="0.82057840172575836"/>
        </c:manualLayout>
      </c:layout>
      <c:pie3DChart>
        <c:varyColors val="1"/>
        <c:ser>
          <c:idx val="0"/>
          <c:order val="0"/>
          <c:spPr>
            <a:scene3d>
              <a:camera prst="orthographicFront"/>
              <a:lightRig rig="contrasting" dir="t">
                <a:rot lat="0" lon="0" rev="1500000"/>
              </a:lightRig>
            </a:scene3d>
            <a:sp3d prstMaterial="metal">
              <a:bevelT w="88900" h="88900"/>
            </a:sp3d>
          </c:spPr>
          <c:explosion val="25"/>
          <c:dPt>
            <c:idx val="3"/>
            <c:bubble3D val="0"/>
            <c:spPr>
              <a:solidFill>
                <a:schemeClr val="accent6">
                  <a:lumMod val="60000"/>
                  <a:lumOff val="40000"/>
                </a:schemeClr>
              </a:solidFill>
              <a:scene3d>
                <a:camera prst="orthographicFront"/>
                <a:lightRig rig="contrasting" dir="t">
                  <a:rot lat="0" lon="0" rev="1500000"/>
                </a:lightRig>
              </a:scene3d>
              <a:sp3d prstMaterial="metal">
                <a:bevelT w="88900" h="88900"/>
              </a:sp3d>
            </c:spPr>
          </c:dPt>
          <c:dLbls>
            <c:dLbl>
              <c:idx val="0"/>
              <c:layout>
                <c:manualLayout>
                  <c:x val="-0.14199889753665196"/>
                  <c:y val="-0.1915178784470124"/>
                </c:manualLayout>
              </c:layout>
              <c:showLegendKey val="0"/>
              <c:showVal val="0"/>
              <c:showCatName val="1"/>
              <c:showSerName val="0"/>
              <c:showPercent val="1"/>
              <c:showBubbleSize val="0"/>
            </c:dLbl>
            <c:dLbl>
              <c:idx val="1"/>
              <c:layout>
                <c:manualLayout>
                  <c:x val="1.453228751030398E-3"/>
                  <c:y val="-0.16096630778295579"/>
                </c:manualLayout>
              </c:layout>
              <c:numFmt formatCode="0.0%" sourceLinked="0"/>
              <c:spPr>
                <a:noFill/>
              </c:spPr>
              <c:txPr>
                <a:bodyPr/>
                <a:lstStyle/>
                <a:p>
                  <a:pPr>
                    <a:defRPr sz="1600">
                      <a:solidFill>
                        <a:schemeClr val="bg1"/>
                      </a:solidFill>
                      <a:latin typeface="標楷體" panose="03000509000000000000" pitchFamily="65" charset="-120"/>
                      <a:ea typeface="標楷體" panose="03000509000000000000" pitchFamily="65" charset="-120"/>
                    </a:defRPr>
                  </a:pPr>
                  <a:endParaRPr lang="zh-TW"/>
                </a:p>
              </c:txPr>
              <c:showLegendKey val="0"/>
              <c:showVal val="0"/>
              <c:showCatName val="1"/>
              <c:showSerName val="0"/>
              <c:showPercent val="1"/>
              <c:showBubbleSize val="0"/>
            </c:dLbl>
            <c:dLbl>
              <c:idx val="2"/>
              <c:layout>
                <c:manualLayout>
                  <c:x val="5.8662580472238698E-2"/>
                  <c:y val="-0.13519543823255858"/>
                </c:manualLayout>
              </c:layout>
              <c:showLegendKey val="0"/>
              <c:showVal val="0"/>
              <c:showCatName val="1"/>
              <c:showSerName val="0"/>
              <c:showPercent val="1"/>
              <c:showBubbleSize val="0"/>
            </c:dLbl>
            <c:dLbl>
              <c:idx val="3"/>
              <c:layout>
                <c:manualLayout>
                  <c:x val="0.2059595729724536"/>
                  <c:y val="-0.14945281190500537"/>
                </c:manualLayout>
              </c:layout>
              <c:numFmt formatCode="0.0%" sourceLinked="0"/>
              <c:spPr>
                <a:noFill/>
              </c:spPr>
              <c:txPr>
                <a:bodyPr/>
                <a:lstStyle/>
                <a:p>
                  <a:pPr algn="ctr">
                    <a:defRPr lang="zh-TW" altLang="en-US" sz="1600" b="0" i="0" u="none" strike="noStrike" kern="1200" baseline="0">
                      <a:solidFill>
                        <a:sysClr val="windowText" lastClr="000000"/>
                      </a:solidFill>
                      <a:latin typeface="標楷體" panose="03000509000000000000" pitchFamily="65" charset="-120"/>
                      <a:ea typeface="標楷體" panose="03000509000000000000" pitchFamily="65" charset="-120"/>
                      <a:cs typeface="+mn-cs"/>
                    </a:defRPr>
                  </a:pPr>
                  <a:endParaRPr lang="zh-TW"/>
                </a:p>
              </c:txPr>
              <c:showLegendKey val="0"/>
              <c:showVal val="0"/>
              <c:showCatName val="1"/>
              <c:showSerName val="0"/>
              <c:showPercent val="1"/>
              <c:showBubbleSize val="0"/>
            </c:dLbl>
            <c:dLbl>
              <c:idx val="4"/>
              <c:layout>
                <c:manualLayout>
                  <c:x val="3.3052255751268085E-2"/>
                  <c:y val="-3.3004445872837331E-2"/>
                </c:manualLayout>
              </c:layout>
              <c:showLegendKey val="0"/>
              <c:showVal val="0"/>
              <c:showCatName val="1"/>
              <c:showSerName val="0"/>
              <c:showPercent val="1"/>
              <c:showBubbleSize val="0"/>
            </c:dLbl>
            <c:numFmt formatCode="0.0%" sourceLinked="0"/>
            <c:spPr>
              <a:noFill/>
            </c:spPr>
            <c:txPr>
              <a:bodyPr/>
              <a:lstStyle/>
              <a:p>
                <a:pPr>
                  <a:defRPr sz="1600">
                    <a:latin typeface="標楷體" panose="03000509000000000000" pitchFamily="65" charset="-120"/>
                    <a:ea typeface="標楷體" panose="03000509000000000000" pitchFamily="65" charset="-120"/>
                  </a:defRPr>
                </a:pPr>
                <a:endParaRPr lang="zh-TW"/>
              </a:p>
            </c:txPr>
            <c:showLegendKey val="0"/>
            <c:showVal val="0"/>
            <c:showCatName val="1"/>
            <c:showSerName val="0"/>
            <c:showPercent val="1"/>
            <c:showBubbleSize val="0"/>
            <c:showLeaderLines val="1"/>
          </c:dLbls>
          <c:cat>
            <c:strRef>
              <c:f>工作表1!$B$2:$F$2</c:f>
              <c:strCache>
                <c:ptCount val="5"/>
                <c:pt idx="0">
                  <c:v>路工工程</c:v>
                </c:pt>
                <c:pt idx="1">
                  <c:v>橋梁工程</c:v>
                </c:pt>
                <c:pt idx="2">
                  <c:v>品質管制</c:v>
                </c:pt>
                <c:pt idx="3">
                  <c:v>交通安衛環保</c:v>
                </c:pt>
                <c:pt idx="4">
                  <c:v>其他</c:v>
                </c:pt>
              </c:strCache>
            </c:strRef>
          </c:cat>
          <c:val>
            <c:numRef>
              <c:f>工作表1!$B$3:$F$3</c:f>
              <c:numCache>
                <c:formatCode>General</c:formatCode>
                <c:ptCount val="5"/>
                <c:pt idx="0">
                  <c:v>46380426</c:v>
                </c:pt>
                <c:pt idx="1">
                  <c:v>1182522063</c:v>
                </c:pt>
                <c:pt idx="2">
                  <c:v>9074314</c:v>
                </c:pt>
                <c:pt idx="3" formatCode="#,##0">
                  <c:v>52111187</c:v>
                </c:pt>
                <c:pt idx="4" formatCode="#,##0">
                  <c:v>348912010</c:v>
                </c:pt>
              </c:numCache>
            </c:numRef>
          </c:val>
        </c:ser>
        <c:dLbls>
          <c:showLegendKey val="0"/>
          <c:showVal val="0"/>
          <c:showCatName val="0"/>
          <c:showSerName val="0"/>
          <c:showPercent val="0"/>
          <c:showBubbleSize val="0"/>
          <c:showLeaderLines val="1"/>
        </c:dLbls>
      </c:pie3DChart>
      <c:spPr>
        <a:noFill/>
      </c:spPr>
    </c:plotArea>
    <c:legend>
      <c:legendPos val="r"/>
      <c:layout>
        <c:manualLayout>
          <c:xMode val="edge"/>
          <c:yMode val="edge"/>
          <c:x val="0.35007196354790937"/>
          <c:y val="0.60427505003433046"/>
          <c:w val="0.27394231790390378"/>
          <c:h val="0.30049717811247645"/>
        </c:manualLayout>
      </c:layout>
      <c:overlay val="0"/>
      <c:spPr>
        <a:ln>
          <a:solidFill>
            <a:schemeClr val="tx1"/>
          </a:solidFill>
        </a:ln>
      </c:spPr>
      <c:txPr>
        <a:bodyPr/>
        <a:lstStyle/>
        <a:p>
          <a:pPr>
            <a:defRPr sz="1500">
              <a:latin typeface="標楷體" panose="03000509000000000000" pitchFamily="65" charset="-120"/>
              <a:ea typeface="標楷體" panose="03000509000000000000" pitchFamily="65" charset="-120"/>
            </a:defRPr>
          </a:pPr>
          <a:endParaRPr lang="zh-TW"/>
        </a:p>
      </c:txPr>
    </c:legend>
    <c:plotVisOnly val="1"/>
    <c:dispBlanksAs val="zero"/>
    <c:showDLblsOverMax val="0"/>
  </c:chart>
  <c:spPr>
    <a:no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工作表5!$A$3</c:f>
              <c:strCache>
                <c:ptCount val="1"/>
                <c:pt idx="0">
                  <c:v>交通</c:v>
                </c:pt>
              </c:strCache>
            </c:strRef>
          </c:tx>
          <c:invertIfNegative val="0"/>
          <c:dLbls>
            <c:txPr>
              <a:bodyPr rot="0" vert="eaVert"/>
              <a:lstStyle/>
              <a:p>
                <a:pPr algn="ctr">
                  <a:defRPr lang="zh-TW" altLang="en-US" sz="1300" b="0" i="0" u="none" strike="noStrike" kern="1200" baseline="0">
                    <a:solidFill>
                      <a:sysClr val="windowText" lastClr="000000"/>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1"/>
            <c:showPercent val="0"/>
            <c:showBubbleSize val="0"/>
            <c:separator> </c:separator>
            <c:showLeaderLines val="0"/>
          </c:dLbls>
          <c:cat>
            <c:strRef>
              <c:f>工作表5!$B$2:$M$2</c:f>
              <c:strCache>
                <c:ptCount val="12"/>
                <c:pt idx="0">
                  <c:v>102/10</c:v>
                </c:pt>
                <c:pt idx="1">
                  <c:v>102/11</c:v>
                </c:pt>
                <c:pt idx="2">
                  <c:v>102/12</c:v>
                </c:pt>
                <c:pt idx="3">
                  <c:v>103/01</c:v>
                </c:pt>
                <c:pt idx="4">
                  <c:v>103/02</c:v>
                </c:pt>
                <c:pt idx="5">
                  <c:v>103/03</c:v>
                </c:pt>
                <c:pt idx="6">
                  <c:v>103/04</c:v>
                </c:pt>
                <c:pt idx="7">
                  <c:v>103/05</c:v>
                </c:pt>
                <c:pt idx="8">
                  <c:v>103/06</c:v>
                </c:pt>
                <c:pt idx="9">
                  <c:v>103/07</c:v>
                </c:pt>
                <c:pt idx="10">
                  <c:v>103/08</c:v>
                </c:pt>
                <c:pt idx="11">
                  <c:v>103/09</c:v>
                </c:pt>
              </c:strCache>
            </c:strRef>
          </c:cat>
          <c:val>
            <c:numRef>
              <c:f>工作表5!$B$3:$M$3</c:f>
              <c:numCache>
                <c:formatCode>General</c:formatCode>
                <c:ptCount val="12"/>
                <c:pt idx="0">
                  <c:v>0</c:v>
                </c:pt>
                <c:pt idx="1">
                  <c:v>0</c:v>
                </c:pt>
                <c:pt idx="2">
                  <c:v>0</c:v>
                </c:pt>
                <c:pt idx="3">
                  <c:v>0</c:v>
                </c:pt>
                <c:pt idx="4">
                  <c:v>0</c:v>
                </c:pt>
                <c:pt idx="5">
                  <c:v>0</c:v>
                </c:pt>
                <c:pt idx="6">
                  <c:v>1</c:v>
                </c:pt>
                <c:pt idx="7">
                  <c:v>1</c:v>
                </c:pt>
                <c:pt idx="8">
                  <c:v>1</c:v>
                </c:pt>
                <c:pt idx="9">
                  <c:v>1</c:v>
                </c:pt>
                <c:pt idx="10">
                  <c:v>0</c:v>
                </c:pt>
                <c:pt idx="11">
                  <c:v>0</c:v>
                </c:pt>
              </c:numCache>
            </c:numRef>
          </c:val>
        </c:ser>
        <c:ser>
          <c:idx val="1"/>
          <c:order val="1"/>
          <c:tx>
            <c:strRef>
              <c:f>工作表5!$A$4</c:f>
              <c:strCache>
                <c:ptCount val="1"/>
                <c:pt idx="0">
                  <c:v>環保</c:v>
                </c:pt>
              </c:strCache>
            </c:strRef>
          </c:tx>
          <c:invertIfNegative val="0"/>
          <c:dLbls>
            <c:txPr>
              <a:bodyPr rot="0" vert="eaVert"/>
              <a:lstStyle/>
              <a:p>
                <a:pPr algn="ctr">
                  <a:defRPr lang="zh-TW" altLang="en-US" sz="1300" b="0" i="0" u="none" strike="noStrike" kern="1200" baseline="0">
                    <a:solidFill>
                      <a:sysClr val="windowText" lastClr="000000"/>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1"/>
            <c:showPercent val="0"/>
            <c:showBubbleSize val="0"/>
            <c:separator> </c:separator>
            <c:showLeaderLines val="0"/>
          </c:dLbls>
          <c:cat>
            <c:strRef>
              <c:f>工作表5!$B$2:$M$2</c:f>
              <c:strCache>
                <c:ptCount val="12"/>
                <c:pt idx="0">
                  <c:v>102/10</c:v>
                </c:pt>
                <c:pt idx="1">
                  <c:v>102/11</c:v>
                </c:pt>
                <c:pt idx="2">
                  <c:v>102/12</c:v>
                </c:pt>
                <c:pt idx="3">
                  <c:v>103/01</c:v>
                </c:pt>
                <c:pt idx="4">
                  <c:v>103/02</c:v>
                </c:pt>
                <c:pt idx="5">
                  <c:v>103/03</c:v>
                </c:pt>
                <c:pt idx="6">
                  <c:v>103/04</c:v>
                </c:pt>
                <c:pt idx="7">
                  <c:v>103/05</c:v>
                </c:pt>
                <c:pt idx="8">
                  <c:v>103/06</c:v>
                </c:pt>
                <c:pt idx="9">
                  <c:v>103/07</c:v>
                </c:pt>
                <c:pt idx="10">
                  <c:v>103/08</c:v>
                </c:pt>
                <c:pt idx="11">
                  <c:v>103/09</c:v>
                </c:pt>
              </c:strCache>
            </c:strRef>
          </c:cat>
          <c:val>
            <c:numRef>
              <c:f>工作表5!$B$4:$M$4</c:f>
              <c:numCache>
                <c:formatCode>General</c:formatCode>
                <c:ptCount val="12"/>
                <c:pt idx="0">
                  <c:v>0</c:v>
                </c:pt>
                <c:pt idx="1">
                  <c:v>0</c:v>
                </c:pt>
                <c:pt idx="2">
                  <c:v>0</c:v>
                </c:pt>
                <c:pt idx="3">
                  <c:v>0</c:v>
                </c:pt>
                <c:pt idx="4">
                  <c:v>0</c:v>
                </c:pt>
                <c:pt idx="5">
                  <c:v>0</c:v>
                </c:pt>
                <c:pt idx="6">
                  <c:v>4</c:v>
                </c:pt>
                <c:pt idx="7">
                  <c:v>0</c:v>
                </c:pt>
                <c:pt idx="8">
                  <c:v>0</c:v>
                </c:pt>
                <c:pt idx="9">
                  <c:v>0</c:v>
                </c:pt>
                <c:pt idx="10">
                  <c:v>1</c:v>
                </c:pt>
                <c:pt idx="11">
                  <c:v>0</c:v>
                </c:pt>
              </c:numCache>
            </c:numRef>
          </c:val>
        </c:ser>
        <c:ser>
          <c:idx val="2"/>
          <c:order val="2"/>
          <c:tx>
            <c:strRef>
              <c:f>工作表5!$A$5</c:f>
              <c:strCache>
                <c:ptCount val="1"/>
                <c:pt idx="0">
                  <c:v>安衛</c:v>
                </c:pt>
              </c:strCache>
            </c:strRef>
          </c:tx>
          <c:invertIfNegative val="0"/>
          <c:dLbls>
            <c:txPr>
              <a:bodyPr rot="0" vert="eaVert"/>
              <a:lstStyle/>
              <a:p>
                <a:pPr algn="ctr">
                  <a:defRPr lang="zh-TW" altLang="en-US" sz="1300" b="0" i="0" u="none" strike="noStrike" kern="1200" baseline="0">
                    <a:solidFill>
                      <a:sysClr val="windowText" lastClr="000000"/>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1"/>
            <c:showPercent val="0"/>
            <c:showBubbleSize val="0"/>
            <c:separator> </c:separator>
            <c:showLeaderLines val="0"/>
          </c:dLbls>
          <c:cat>
            <c:strRef>
              <c:f>工作表5!$B$2:$M$2</c:f>
              <c:strCache>
                <c:ptCount val="12"/>
                <c:pt idx="0">
                  <c:v>102/10</c:v>
                </c:pt>
                <c:pt idx="1">
                  <c:v>102/11</c:v>
                </c:pt>
                <c:pt idx="2">
                  <c:v>102/12</c:v>
                </c:pt>
                <c:pt idx="3">
                  <c:v>103/01</c:v>
                </c:pt>
                <c:pt idx="4">
                  <c:v>103/02</c:v>
                </c:pt>
                <c:pt idx="5">
                  <c:v>103/03</c:v>
                </c:pt>
                <c:pt idx="6">
                  <c:v>103/04</c:v>
                </c:pt>
                <c:pt idx="7">
                  <c:v>103/05</c:v>
                </c:pt>
                <c:pt idx="8">
                  <c:v>103/06</c:v>
                </c:pt>
                <c:pt idx="9">
                  <c:v>103/07</c:v>
                </c:pt>
                <c:pt idx="10">
                  <c:v>103/08</c:v>
                </c:pt>
                <c:pt idx="11">
                  <c:v>103/09</c:v>
                </c:pt>
              </c:strCache>
            </c:strRef>
          </c:cat>
          <c:val>
            <c:numRef>
              <c:f>工作表5!$B$5:$M$5</c:f>
              <c:numCache>
                <c:formatCode>General</c:formatCode>
                <c:ptCount val="12"/>
                <c:pt idx="0">
                  <c:v>0</c:v>
                </c:pt>
                <c:pt idx="1">
                  <c:v>0</c:v>
                </c:pt>
                <c:pt idx="2">
                  <c:v>0</c:v>
                </c:pt>
                <c:pt idx="3">
                  <c:v>0</c:v>
                </c:pt>
                <c:pt idx="4">
                  <c:v>0</c:v>
                </c:pt>
                <c:pt idx="5">
                  <c:v>0</c:v>
                </c:pt>
                <c:pt idx="6">
                  <c:v>10</c:v>
                </c:pt>
                <c:pt idx="7">
                  <c:v>0</c:v>
                </c:pt>
                <c:pt idx="8">
                  <c:v>2</c:v>
                </c:pt>
                <c:pt idx="9">
                  <c:v>1</c:v>
                </c:pt>
                <c:pt idx="10">
                  <c:v>2</c:v>
                </c:pt>
                <c:pt idx="11">
                  <c:v>1</c:v>
                </c:pt>
              </c:numCache>
            </c:numRef>
          </c:val>
        </c:ser>
        <c:dLbls>
          <c:showLegendKey val="0"/>
          <c:showVal val="0"/>
          <c:showCatName val="0"/>
          <c:showSerName val="0"/>
          <c:showPercent val="0"/>
          <c:showBubbleSize val="0"/>
        </c:dLbls>
        <c:gapWidth val="150"/>
        <c:shape val="box"/>
        <c:axId val="86416768"/>
        <c:axId val="86418560"/>
        <c:axId val="0"/>
      </c:bar3DChart>
      <c:catAx>
        <c:axId val="86416768"/>
        <c:scaling>
          <c:orientation val="minMax"/>
        </c:scaling>
        <c:delete val="0"/>
        <c:axPos val="b"/>
        <c:majorTickMark val="out"/>
        <c:minorTickMark val="none"/>
        <c:tickLblPos val="nextTo"/>
        <c:txPr>
          <a:bodyPr/>
          <a:lstStyle/>
          <a:p>
            <a:pPr>
              <a:defRPr sz="1300">
                <a:latin typeface="標楷體" panose="03000509000000000000" pitchFamily="65" charset="-120"/>
                <a:ea typeface="標楷體" panose="03000509000000000000" pitchFamily="65" charset="-120"/>
              </a:defRPr>
            </a:pPr>
            <a:endParaRPr lang="zh-TW"/>
          </a:p>
        </c:txPr>
        <c:crossAx val="86418560"/>
        <c:crosses val="autoZero"/>
        <c:auto val="1"/>
        <c:lblAlgn val="ctr"/>
        <c:lblOffset val="100"/>
        <c:noMultiLvlLbl val="0"/>
      </c:catAx>
      <c:valAx>
        <c:axId val="86418560"/>
        <c:scaling>
          <c:orientation val="minMax"/>
          <c:max val="10"/>
          <c:min val="0"/>
        </c:scaling>
        <c:delete val="0"/>
        <c:axPos val="l"/>
        <c:majorGridlines/>
        <c:numFmt formatCode="General" sourceLinked="1"/>
        <c:majorTickMark val="out"/>
        <c:minorTickMark val="none"/>
        <c:tickLblPos val="nextTo"/>
        <c:txPr>
          <a:bodyPr/>
          <a:lstStyle/>
          <a:p>
            <a:pPr>
              <a:defRPr sz="1300">
                <a:latin typeface="Microsoft YaHei" panose="020B0503020204020204" pitchFamily="34" charset="-122"/>
                <a:ea typeface="Microsoft YaHei" panose="020B0503020204020204" pitchFamily="34" charset="-122"/>
              </a:defRPr>
            </a:pPr>
            <a:endParaRPr lang="zh-TW"/>
          </a:p>
        </c:txPr>
        <c:crossAx val="86416768"/>
        <c:crosses val="autoZero"/>
        <c:crossBetween val="between"/>
        <c:majorUnit val="2"/>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工作表5!$A$27</c:f>
              <c:strCache>
                <c:ptCount val="1"/>
                <c:pt idx="0">
                  <c:v>交通</c:v>
                </c:pt>
              </c:strCache>
            </c:strRef>
          </c:tx>
          <c:invertIfNegative val="0"/>
          <c:dLbls>
            <c:txPr>
              <a:bodyPr rot="0" vert="eaVert"/>
              <a:lstStyle/>
              <a:p>
                <a:pPr algn="ctr">
                  <a:defRPr lang="zh-TW" altLang="en-US" sz="1300" b="0" i="0" u="none" strike="noStrike" kern="1200" baseline="0">
                    <a:solidFill>
                      <a:sysClr val="windowText" lastClr="000000"/>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1"/>
            <c:showPercent val="0"/>
            <c:showBubbleSize val="0"/>
            <c:separator> </c:separator>
            <c:showLeaderLines val="0"/>
          </c:dLbls>
          <c:cat>
            <c:strRef>
              <c:f>工作表5!$B$26:$M$26</c:f>
              <c:strCache>
                <c:ptCount val="12"/>
                <c:pt idx="0">
                  <c:v>103/10</c:v>
                </c:pt>
                <c:pt idx="1">
                  <c:v>103/11</c:v>
                </c:pt>
                <c:pt idx="2">
                  <c:v>103/12</c:v>
                </c:pt>
                <c:pt idx="3">
                  <c:v>104/01</c:v>
                </c:pt>
                <c:pt idx="4">
                  <c:v>104/02</c:v>
                </c:pt>
                <c:pt idx="5">
                  <c:v>104/03</c:v>
                </c:pt>
                <c:pt idx="6">
                  <c:v>104/04</c:v>
                </c:pt>
                <c:pt idx="7">
                  <c:v>104/05</c:v>
                </c:pt>
                <c:pt idx="8">
                  <c:v>104/06</c:v>
                </c:pt>
                <c:pt idx="9">
                  <c:v>104/07</c:v>
                </c:pt>
                <c:pt idx="10">
                  <c:v>104/08</c:v>
                </c:pt>
                <c:pt idx="11">
                  <c:v>104/09</c:v>
                </c:pt>
              </c:strCache>
            </c:strRef>
          </c:cat>
          <c:val>
            <c:numRef>
              <c:f>工作表5!$B$27:$M$27</c:f>
              <c:numCache>
                <c:formatCode>General</c:formatCode>
                <c:ptCount val="12"/>
                <c:pt idx="0">
                  <c:v>0</c:v>
                </c:pt>
                <c:pt idx="1">
                  <c:v>0</c:v>
                </c:pt>
                <c:pt idx="2">
                  <c:v>0</c:v>
                </c:pt>
                <c:pt idx="3">
                  <c:v>0</c:v>
                </c:pt>
                <c:pt idx="4">
                  <c:v>0</c:v>
                </c:pt>
                <c:pt idx="5">
                  <c:v>0</c:v>
                </c:pt>
                <c:pt idx="6">
                  <c:v>0</c:v>
                </c:pt>
                <c:pt idx="7">
                  <c:v>0</c:v>
                </c:pt>
                <c:pt idx="8">
                  <c:v>0</c:v>
                </c:pt>
                <c:pt idx="9">
                  <c:v>0</c:v>
                </c:pt>
                <c:pt idx="10">
                  <c:v>0</c:v>
                </c:pt>
              </c:numCache>
            </c:numRef>
          </c:val>
        </c:ser>
        <c:ser>
          <c:idx val="1"/>
          <c:order val="1"/>
          <c:tx>
            <c:strRef>
              <c:f>工作表5!$A$28</c:f>
              <c:strCache>
                <c:ptCount val="1"/>
                <c:pt idx="0">
                  <c:v>環保</c:v>
                </c:pt>
              </c:strCache>
            </c:strRef>
          </c:tx>
          <c:invertIfNegative val="0"/>
          <c:dLbls>
            <c:txPr>
              <a:bodyPr rot="0" vert="eaVert"/>
              <a:lstStyle/>
              <a:p>
                <a:pPr algn="ctr">
                  <a:defRPr lang="zh-TW" altLang="en-US" sz="1300" b="0" i="0" u="none" strike="noStrike" kern="1200" baseline="0">
                    <a:solidFill>
                      <a:sysClr val="windowText" lastClr="000000"/>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1"/>
            <c:showPercent val="0"/>
            <c:showBubbleSize val="0"/>
            <c:separator> </c:separator>
            <c:showLeaderLines val="0"/>
          </c:dLbls>
          <c:cat>
            <c:strRef>
              <c:f>工作表5!$B$26:$M$26</c:f>
              <c:strCache>
                <c:ptCount val="12"/>
                <c:pt idx="0">
                  <c:v>103/10</c:v>
                </c:pt>
                <c:pt idx="1">
                  <c:v>103/11</c:v>
                </c:pt>
                <c:pt idx="2">
                  <c:v>103/12</c:v>
                </c:pt>
                <c:pt idx="3">
                  <c:v>104/01</c:v>
                </c:pt>
                <c:pt idx="4">
                  <c:v>104/02</c:v>
                </c:pt>
                <c:pt idx="5">
                  <c:v>104/03</c:v>
                </c:pt>
                <c:pt idx="6">
                  <c:v>104/04</c:v>
                </c:pt>
                <c:pt idx="7">
                  <c:v>104/05</c:v>
                </c:pt>
                <c:pt idx="8">
                  <c:v>104/06</c:v>
                </c:pt>
                <c:pt idx="9">
                  <c:v>104/07</c:v>
                </c:pt>
                <c:pt idx="10">
                  <c:v>104/08</c:v>
                </c:pt>
                <c:pt idx="11">
                  <c:v>104/09</c:v>
                </c:pt>
              </c:strCache>
            </c:strRef>
          </c:cat>
          <c:val>
            <c:numRef>
              <c:f>工作表5!$B$28:$M$28</c:f>
              <c:numCache>
                <c:formatCode>General</c:formatCode>
                <c:ptCount val="12"/>
                <c:pt idx="0">
                  <c:v>0</c:v>
                </c:pt>
                <c:pt idx="1">
                  <c:v>0</c:v>
                </c:pt>
                <c:pt idx="2">
                  <c:v>0</c:v>
                </c:pt>
                <c:pt idx="3">
                  <c:v>0</c:v>
                </c:pt>
                <c:pt idx="4">
                  <c:v>1</c:v>
                </c:pt>
                <c:pt idx="5">
                  <c:v>1</c:v>
                </c:pt>
                <c:pt idx="6">
                  <c:v>0</c:v>
                </c:pt>
                <c:pt idx="7">
                  <c:v>0</c:v>
                </c:pt>
                <c:pt idx="8">
                  <c:v>1</c:v>
                </c:pt>
                <c:pt idx="9">
                  <c:v>0</c:v>
                </c:pt>
                <c:pt idx="10">
                  <c:v>0</c:v>
                </c:pt>
              </c:numCache>
            </c:numRef>
          </c:val>
        </c:ser>
        <c:ser>
          <c:idx val="2"/>
          <c:order val="2"/>
          <c:tx>
            <c:strRef>
              <c:f>工作表5!$A$29</c:f>
              <c:strCache>
                <c:ptCount val="1"/>
                <c:pt idx="0">
                  <c:v>安衛</c:v>
                </c:pt>
              </c:strCache>
            </c:strRef>
          </c:tx>
          <c:invertIfNegative val="0"/>
          <c:dLbls>
            <c:txPr>
              <a:bodyPr rot="0" vert="eaVert"/>
              <a:lstStyle/>
              <a:p>
                <a:pPr algn="ctr">
                  <a:defRPr lang="zh-TW" altLang="en-US" sz="1300" b="0" i="0" u="none" strike="noStrike" kern="1200" baseline="0">
                    <a:solidFill>
                      <a:sysClr val="windowText" lastClr="000000"/>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1"/>
            <c:showPercent val="0"/>
            <c:showBubbleSize val="0"/>
            <c:separator> </c:separator>
            <c:showLeaderLines val="0"/>
          </c:dLbls>
          <c:cat>
            <c:strRef>
              <c:f>工作表5!$B$26:$M$26</c:f>
              <c:strCache>
                <c:ptCount val="12"/>
                <c:pt idx="0">
                  <c:v>103/10</c:v>
                </c:pt>
                <c:pt idx="1">
                  <c:v>103/11</c:v>
                </c:pt>
                <c:pt idx="2">
                  <c:v>103/12</c:v>
                </c:pt>
                <c:pt idx="3">
                  <c:v>104/01</c:v>
                </c:pt>
                <c:pt idx="4">
                  <c:v>104/02</c:v>
                </c:pt>
                <c:pt idx="5">
                  <c:v>104/03</c:v>
                </c:pt>
                <c:pt idx="6">
                  <c:v>104/04</c:v>
                </c:pt>
                <c:pt idx="7">
                  <c:v>104/05</c:v>
                </c:pt>
                <c:pt idx="8">
                  <c:v>104/06</c:v>
                </c:pt>
                <c:pt idx="9">
                  <c:v>104/07</c:v>
                </c:pt>
                <c:pt idx="10">
                  <c:v>104/08</c:v>
                </c:pt>
                <c:pt idx="11">
                  <c:v>104/09</c:v>
                </c:pt>
              </c:strCache>
            </c:strRef>
          </c:cat>
          <c:val>
            <c:numRef>
              <c:f>工作表5!$B$29:$M$29</c:f>
              <c:numCache>
                <c:formatCode>General</c:formatCode>
                <c:ptCount val="12"/>
                <c:pt idx="0">
                  <c:v>0</c:v>
                </c:pt>
                <c:pt idx="1">
                  <c:v>0</c:v>
                </c:pt>
                <c:pt idx="2">
                  <c:v>1</c:v>
                </c:pt>
                <c:pt idx="3">
                  <c:v>3</c:v>
                </c:pt>
                <c:pt idx="4">
                  <c:v>0</c:v>
                </c:pt>
                <c:pt idx="5">
                  <c:v>2</c:v>
                </c:pt>
                <c:pt idx="6">
                  <c:v>3</c:v>
                </c:pt>
                <c:pt idx="7">
                  <c:v>2</c:v>
                </c:pt>
                <c:pt idx="8">
                  <c:v>3</c:v>
                </c:pt>
                <c:pt idx="9">
                  <c:v>3</c:v>
                </c:pt>
                <c:pt idx="10">
                  <c:v>2</c:v>
                </c:pt>
              </c:numCache>
            </c:numRef>
          </c:val>
        </c:ser>
        <c:dLbls>
          <c:showLegendKey val="0"/>
          <c:showVal val="0"/>
          <c:showCatName val="0"/>
          <c:showSerName val="0"/>
          <c:showPercent val="0"/>
          <c:showBubbleSize val="0"/>
        </c:dLbls>
        <c:gapWidth val="150"/>
        <c:shape val="box"/>
        <c:axId val="86453248"/>
        <c:axId val="86467328"/>
        <c:axId val="0"/>
      </c:bar3DChart>
      <c:catAx>
        <c:axId val="86453248"/>
        <c:scaling>
          <c:orientation val="minMax"/>
        </c:scaling>
        <c:delete val="0"/>
        <c:axPos val="b"/>
        <c:majorTickMark val="out"/>
        <c:minorTickMark val="none"/>
        <c:tickLblPos val="nextTo"/>
        <c:txPr>
          <a:bodyPr/>
          <a:lstStyle/>
          <a:p>
            <a:pPr>
              <a:defRPr sz="1300">
                <a:latin typeface="標楷體" panose="03000509000000000000" pitchFamily="65" charset="-120"/>
                <a:ea typeface="標楷體" panose="03000509000000000000" pitchFamily="65" charset="-120"/>
              </a:defRPr>
            </a:pPr>
            <a:endParaRPr lang="zh-TW"/>
          </a:p>
        </c:txPr>
        <c:crossAx val="86467328"/>
        <c:crosses val="autoZero"/>
        <c:auto val="1"/>
        <c:lblAlgn val="ctr"/>
        <c:lblOffset val="100"/>
        <c:noMultiLvlLbl val="0"/>
      </c:catAx>
      <c:valAx>
        <c:axId val="86467328"/>
        <c:scaling>
          <c:orientation val="minMax"/>
          <c:max val="8"/>
          <c:min val="0"/>
        </c:scaling>
        <c:delete val="0"/>
        <c:axPos val="l"/>
        <c:majorGridlines/>
        <c:numFmt formatCode="General" sourceLinked="1"/>
        <c:majorTickMark val="out"/>
        <c:minorTickMark val="none"/>
        <c:tickLblPos val="nextTo"/>
        <c:txPr>
          <a:bodyPr/>
          <a:lstStyle/>
          <a:p>
            <a:pPr>
              <a:defRPr sz="1300">
                <a:latin typeface="Microsoft YaHei" panose="020B0503020204020204" pitchFamily="34" charset="-122"/>
                <a:ea typeface="Microsoft YaHei" panose="020B0503020204020204" pitchFamily="34" charset="-122"/>
              </a:defRPr>
            </a:pPr>
            <a:endParaRPr lang="zh-TW"/>
          </a:p>
        </c:txPr>
        <c:crossAx val="86453248"/>
        <c:crosses val="autoZero"/>
        <c:crossBetween val="between"/>
        <c:majorUnit val="2"/>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2">
                  <a:lumMod val="75000"/>
                </a:schemeClr>
              </a:solidFill>
            </c:spPr>
          </c:dPt>
          <c:dPt>
            <c:idx val="2"/>
            <c:invertIfNegative val="0"/>
            <c:bubble3D val="0"/>
            <c:spPr>
              <a:solidFill>
                <a:schemeClr val="accent3">
                  <a:lumMod val="75000"/>
                </a:schemeClr>
              </a:solidFill>
            </c:spPr>
          </c:dPt>
          <c:dPt>
            <c:idx val="5"/>
            <c:invertIfNegative val="0"/>
            <c:bubble3D val="0"/>
            <c:spPr>
              <a:solidFill>
                <a:srgbClr val="CC6600"/>
              </a:solidFill>
            </c:spPr>
          </c:dPt>
          <c:dPt>
            <c:idx val="6"/>
            <c:invertIfNegative val="0"/>
            <c:bubble3D val="0"/>
            <c:spPr>
              <a:solidFill>
                <a:schemeClr val="accent1">
                  <a:lumMod val="60000"/>
                  <a:lumOff val="40000"/>
                </a:schemeClr>
              </a:solidFill>
            </c:spPr>
          </c:dPt>
          <c:dPt>
            <c:idx val="7"/>
            <c:invertIfNegative val="0"/>
            <c:bubble3D val="0"/>
            <c:spPr>
              <a:solidFill>
                <a:schemeClr val="accent2">
                  <a:lumMod val="60000"/>
                  <a:lumOff val="40000"/>
                </a:schemeClr>
              </a:solidFill>
            </c:spPr>
          </c:dPt>
          <c:dPt>
            <c:idx val="8"/>
            <c:invertIfNegative val="0"/>
            <c:bubble3D val="0"/>
            <c:spPr>
              <a:solidFill>
                <a:schemeClr val="accent3">
                  <a:lumMod val="60000"/>
                  <a:lumOff val="40000"/>
                </a:schemeClr>
              </a:solidFill>
            </c:spPr>
          </c:dPt>
          <c:dLbls>
            <c:dLbl>
              <c:idx val="1"/>
              <c:layout>
                <c:manualLayout>
                  <c:x val="2.9212308502679423E-3"/>
                  <c:y val="6.623656362621716E-2"/>
                </c:manualLayout>
              </c:layout>
              <c:spPr/>
              <c:txPr>
                <a:bodyPr rot="0" vert="wordArtVertRtl"/>
                <a:lstStyle/>
                <a:p>
                  <a:pPr>
                    <a:defRPr sz="1500">
                      <a:solidFill>
                        <a:schemeClr val="bg1"/>
                      </a:solidFill>
                      <a:latin typeface="標楷體" panose="03000509000000000000" pitchFamily="65" charset="-120"/>
                      <a:ea typeface="標楷體" panose="03000509000000000000" pitchFamily="65" charset="-120"/>
                    </a:defRPr>
                  </a:pPr>
                  <a:endParaRPr lang="zh-TW"/>
                </a:p>
              </c:txPr>
              <c:showLegendKey val="0"/>
              <c:showVal val="1"/>
              <c:showCatName val="1"/>
              <c:showSerName val="0"/>
              <c:showPercent val="0"/>
              <c:showBubbleSize val="0"/>
              <c:separator>
</c:separator>
            </c:dLbl>
            <c:dLbl>
              <c:idx val="5"/>
              <c:layout>
                <c:manualLayout>
                  <c:x val="2.9212308502679423E-3"/>
                  <c:y val="0.21978496112335694"/>
                </c:manualLayout>
              </c:layout>
              <c:spPr/>
              <c:txPr>
                <a:bodyPr rot="0" vert="wordArtVertRtl"/>
                <a:lstStyle/>
                <a:p>
                  <a:pPr>
                    <a:defRPr sz="1500">
                      <a:solidFill>
                        <a:schemeClr val="bg1"/>
                      </a:solidFill>
                      <a:latin typeface="標楷體" panose="03000509000000000000" pitchFamily="65" charset="-120"/>
                      <a:ea typeface="標楷體" panose="03000509000000000000" pitchFamily="65" charset="-120"/>
                    </a:defRPr>
                  </a:pPr>
                  <a:endParaRPr lang="zh-TW"/>
                </a:p>
              </c:txPr>
              <c:showLegendKey val="0"/>
              <c:showVal val="1"/>
              <c:showCatName val="1"/>
              <c:showSerName val="0"/>
              <c:showPercent val="0"/>
              <c:showBubbleSize val="0"/>
              <c:separator>
</c:separator>
            </c:dLbl>
            <c:dLbl>
              <c:idx val="6"/>
              <c:layout>
                <c:manualLayout>
                  <c:x val="-1.0224307975937798E-2"/>
                  <c:y val="0"/>
                </c:manualLayout>
              </c:layout>
              <c:showLegendKey val="0"/>
              <c:showVal val="1"/>
              <c:showCatName val="1"/>
              <c:showSerName val="0"/>
              <c:showPercent val="0"/>
              <c:showBubbleSize val="0"/>
              <c:separator>
</c:separator>
            </c:dLbl>
            <c:txPr>
              <a:bodyPr rot="0" vert="wordArtVertRtl"/>
              <a:lstStyle/>
              <a:p>
                <a:pPr>
                  <a:defRPr sz="1500">
                    <a:latin typeface="標楷體" panose="03000509000000000000" pitchFamily="65" charset="-120"/>
                    <a:ea typeface="標楷體" panose="03000509000000000000" pitchFamily="65" charset="-120"/>
                  </a:defRPr>
                </a:pPr>
                <a:endParaRPr lang="zh-TW"/>
              </a:p>
            </c:txPr>
            <c:showLegendKey val="0"/>
            <c:showVal val="1"/>
            <c:showCatName val="1"/>
            <c:showSerName val="0"/>
            <c:showPercent val="0"/>
            <c:showBubbleSize val="0"/>
            <c:separator>
</c:separator>
            <c:showLeaderLines val="0"/>
          </c:dLbls>
          <c:cat>
            <c:strRef>
              <c:f>工作表5!$B$75:$J$75</c:f>
              <c:strCache>
                <c:ptCount val="9"/>
                <c:pt idx="0">
                  <c:v>物體飛落</c:v>
                </c:pt>
                <c:pt idx="1">
                  <c:v>墜落滾落</c:v>
                </c:pt>
                <c:pt idx="2">
                  <c:v>感電</c:v>
                </c:pt>
                <c:pt idx="3">
                  <c:v>穿刺、割傷</c:v>
                </c:pt>
                <c:pt idx="4">
                  <c:v>被撞</c:v>
                </c:pt>
                <c:pt idx="5">
                  <c:v>火災、爆炸</c:v>
                </c:pt>
                <c:pt idx="6">
                  <c:v>倒塌翻覆</c:v>
                </c:pt>
                <c:pt idx="7">
                  <c:v>溺水</c:v>
                </c:pt>
                <c:pt idx="8">
                  <c:v>其他</c:v>
                </c:pt>
              </c:strCache>
            </c:strRef>
          </c:cat>
          <c:val>
            <c:numRef>
              <c:f>工作表5!$B$76:$J$76</c:f>
              <c:numCache>
                <c:formatCode>General</c:formatCode>
                <c:ptCount val="9"/>
                <c:pt idx="0">
                  <c:v>1</c:v>
                </c:pt>
                <c:pt idx="1">
                  <c:v>12</c:v>
                </c:pt>
                <c:pt idx="2">
                  <c:v>1</c:v>
                </c:pt>
                <c:pt idx="3">
                  <c:v>0</c:v>
                </c:pt>
                <c:pt idx="4">
                  <c:v>0</c:v>
                </c:pt>
                <c:pt idx="5">
                  <c:v>5</c:v>
                </c:pt>
                <c:pt idx="6">
                  <c:v>9</c:v>
                </c:pt>
                <c:pt idx="7">
                  <c:v>0</c:v>
                </c:pt>
                <c:pt idx="8">
                  <c:v>6</c:v>
                </c:pt>
              </c:numCache>
            </c:numRef>
          </c:val>
        </c:ser>
        <c:dLbls>
          <c:showLegendKey val="0"/>
          <c:showVal val="0"/>
          <c:showCatName val="0"/>
          <c:showSerName val="0"/>
          <c:showPercent val="0"/>
          <c:showBubbleSize val="0"/>
        </c:dLbls>
        <c:gapWidth val="150"/>
        <c:shape val="box"/>
        <c:axId val="86614784"/>
        <c:axId val="86616320"/>
        <c:axId val="0"/>
      </c:bar3DChart>
      <c:catAx>
        <c:axId val="86614784"/>
        <c:scaling>
          <c:orientation val="minMax"/>
        </c:scaling>
        <c:delete val="1"/>
        <c:axPos val="b"/>
        <c:numFmt formatCode="General" sourceLinked="1"/>
        <c:majorTickMark val="out"/>
        <c:minorTickMark val="none"/>
        <c:tickLblPos val="nextTo"/>
        <c:crossAx val="86616320"/>
        <c:crosses val="autoZero"/>
        <c:auto val="1"/>
        <c:lblAlgn val="ctr"/>
        <c:lblOffset val="100"/>
        <c:noMultiLvlLbl val="0"/>
      </c:catAx>
      <c:valAx>
        <c:axId val="86616320"/>
        <c:scaling>
          <c:orientation val="minMax"/>
          <c:max val="6"/>
        </c:scaling>
        <c:delete val="0"/>
        <c:axPos val="l"/>
        <c:majorGridlines/>
        <c:numFmt formatCode="General" sourceLinked="1"/>
        <c:majorTickMark val="out"/>
        <c:minorTickMark val="none"/>
        <c:tickLblPos val="nextTo"/>
        <c:txPr>
          <a:bodyPr/>
          <a:lstStyle/>
          <a:p>
            <a:pPr>
              <a:defRPr sz="1400">
                <a:latin typeface="Microsoft YaHei" panose="020B0503020204020204" pitchFamily="34" charset="-122"/>
                <a:ea typeface="Microsoft YaHei" panose="020B0503020204020204" pitchFamily="34" charset="-122"/>
              </a:defRPr>
            </a:pPr>
            <a:endParaRPr lang="zh-TW"/>
          </a:p>
        </c:txPr>
        <c:crossAx val="86614784"/>
        <c:crosses val="autoZero"/>
        <c:crossBetween val="between"/>
        <c:majorUnit val="1"/>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32"/>
      <c:rAngAx val="0"/>
      <c:perspective val="30"/>
    </c:view3D>
    <c:floor>
      <c:thickness val="0"/>
    </c:floor>
    <c:sideWall>
      <c:thickness val="0"/>
    </c:sideWall>
    <c:backWall>
      <c:thickness val="0"/>
    </c:backWall>
    <c:plotArea>
      <c:layout/>
      <c:pie3DChart>
        <c:varyColors val="1"/>
        <c:ser>
          <c:idx val="0"/>
          <c:order val="0"/>
          <c:explosion val="12"/>
          <c:dLbls>
            <c:dLbl>
              <c:idx val="1"/>
              <c:spPr/>
              <c:txPr>
                <a:bodyPr/>
                <a:lstStyle/>
                <a:p>
                  <a:pPr>
                    <a:defRPr sz="1500">
                      <a:solidFill>
                        <a:schemeClr val="bg1"/>
                      </a:solidFill>
                      <a:latin typeface="標楷體" panose="03000509000000000000" pitchFamily="65" charset="-120"/>
                      <a:ea typeface="標楷體" panose="03000509000000000000" pitchFamily="65" charset="-120"/>
                    </a:defRPr>
                  </a:pPr>
                  <a:endParaRPr lang="zh-TW"/>
                </a:p>
              </c:txPr>
              <c:showLegendKey val="0"/>
              <c:showVal val="0"/>
              <c:showCatName val="1"/>
              <c:showSerName val="0"/>
              <c:showPercent val="1"/>
              <c:showBubbleSize val="0"/>
            </c:dLbl>
            <c:dLbl>
              <c:idx val="5"/>
              <c:spPr/>
              <c:txPr>
                <a:bodyPr/>
                <a:lstStyle/>
                <a:p>
                  <a:pPr>
                    <a:defRPr sz="1500">
                      <a:solidFill>
                        <a:schemeClr val="bg1"/>
                      </a:solidFill>
                      <a:latin typeface="標楷體" panose="03000509000000000000" pitchFamily="65" charset="-120"/>
                      <a:ea typeface="標楷體" panose="03000509000000000000" pitchFamily="65" charset="-120"/>
                    </a:defRPr>
                  </a:pPr>
                  <a:endParaRPr lang="zh-TW"/>
                </a:p>
              </c:txPr>
              <c:showLegendKey val="0"/>
              <c:showVal val="0"/>
              <c:showCatName val="1"/>
              <c:showSerName val="0"/>
              <c:showPercent val="1"/>
              <c:showBubbleSize val="0"/>
            </c:dLbl>
            <c:txPr>
              <a:bodyPr/>
              <a:lstStyle/>
              <a:p>
                <a:pPr>
                  <a:defRPr sz="1500">
                    <a:latin typeface="標楷體" panose="03000509000000000000" pitchFamily="65" charset="-120"/>
                    <a:ea typeface="標楷體" panose="03000509000000000000" pitchFamily="65" charset="-120"/>
                  </a:defRPr>
                </a:pPr>
                <a:endParaRPr lang="zh-TW"/>
              </a:p>
            </c:txPr>
            <c:showLegendKey val="0"/>
            <c:showVal val="0"/>
            <c:showCatName val="1"/>
            <c:showSerName val="0"/>
            <c:showPercent val="1"/>
            <c:showBubbleSize val="0"/>
            <c:separator> </c:separator>
            <c:showLeaderLines val="1"/>
          </c:dLbls>
          <c:cat>
            <c:strRef>
              <c:f>工作表5!$B$75:$J$75</c:f>
              <c:strCache>
                <c:ptCount val="9"/>
                <c:pt idx="0">
                  <c:v>物體飛落</c:v>
                </c:pt>
                <c:pt idx="1">
                  <c:v>墜落滾落</c:v>
                </c:pt>
                <c:pt idx="2">
                  <c:v>感電</c:v>
                </c:pt>
                <c:pt idx="3">
                  <c:v>穿刺、割傷</c:v>
                </c:pt>
                <c:pt idx="4">
                  <c:v>被撞</c:v>
                </c:pt>
                <c:pt idx="5">
                  <c:v>火災、爆炸</c:v>
                </c:pt>
                <c:pt idx="6">
                  <c:v>倒塌翻覆</c:v>
                </c:pt>
                <c:pt idx="7">
                  <c:v>溺水</c:v>
                </c:pt>
                <c:pt idx="8">
                  <c:v>其他</c:v>
                </c:pt>
              </c:strCache>
            </c:strRef>
          </c:cat>
          <c:val>
            <c:numRef>
              <c:f>工作表5!$B$76:$J$76</c:f>
              <c:numCache>
                <c:formatCode>General</c:formatCode>
                <c:ptCount val="9"/>
                <c:pt idx="0">
                  <c:v>1</c:v>
                </c:pt>
                <c:pt idx="1">
                  <c:v>12</c:v>
                </c:pt>
                <c:pt idx="2">
                  <c:v>1</c:v>
                </c:pt>
                <c:pt idx="3">
                  <c:v>0</c:v>
                </c:pt>
                <c:pt idx="4">
                  <c:v>0</c:v>
                </c:pt>
                <c:pt idx="5">
                  <c:v>5</c:v>
                </c:pt>
                <c:pt idx="6">
                  <c:v>9</c:v>
                </c:pt>
                <c:pt idx="7">
                  <c:v>0</c:v>
                </c:pt>
                <c:pt idx="8">
                  <c:v>6</c:v>
                </c:pt>
              </c:numCache>
            </c:numRef>
          </c:val>
        </c:ser>
        <c:dLbls>
          <c:showLegendKey val="0"/>
          <c:showVal val="0"/>
          <c:showCatName val="0"/>
          <c:showSerName val="0"/>
          <c:showPercent val="0"/>
          <c:showBubbleSize val="0"/>
          <c:showLeaderLines val="1"/>
        </c:dLbls>
      </c:pie3DChart>
    </c:plotArea>
    <c:plotVisOnly val="1"/>
    <c:dispBlanksAs val="zero"/>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1" y="2"/>
            <a:ext cx="2947721" cy="49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50" tIns="45975" rIns="91950" bIns="45975" numCol="1" anchor="t" anchorCtr="0" compatLnSpc="1">
            <a:prstTxWarp prst="textNoShape">
              <a:avLst/>
            </a:prstTxWarp>
          </a:bodyPr>
          <a:lstStyle>
            <a:lvl1pPr defTabSz="916382">
              <a:defRPr sz="1200" b="0">
                <a:latin typeface="Times New Roman" pitchFamily="18" charset="0"/>
              </a:defRPr>
            </a:lvl1pPr>
          </a:lstStyle>
          <a:p>
            <a:endParaRPr lang="en-US" altLang="zh-TW"/>
          </a:p>
        </p:txBody>
      </p:sp>
      <p:sp>
        <p:nvSpPr>
          <p:cNvPr id="13315" name="Rectangle 3"/>
          <p:cNvSpPr>
            <a:spLocks noGrp="1" noChangeArrowheads="1"/>
          </p:cNvSpPr>
          <p:nvPr>
            <p:ph type="dt" sz="quarter" idx="1"/>
          </p:nvPr>
        </p:nvSpPr>
        <p:spPr bwMode="auto">
          <a:xfrm>
            <a:off x="3849955" y="2"/>
            <a:ext cx="2947721" cy="49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50" tIns="45975" rIns="91950" bIns="45975" numCol="1" anchor="t" anchorCtr="0" compatLnSpc="1">
            <a:prstTxWarp prst="textNoShape">
              <a:avLst/>
            </a:prstTxWarp>
          </a:bodyPr>
          <a:lstStyle>
            <a:lvl1pPr algn="r" defTabSz="916382">
              <a:defRPr sz="1200" b="0">
                <a:latin typeface="Times New Roman" pitchFamily="18" charset="0"/>
              </a:defRPr>
            </a:lvl1pPr>
          </a:lstStyle>
          <a:p>
            <a:endParaRPr lang="en-US" altLang="zh-TW"/>
          </a:p>
        </p:txBody>
      </p:sp>
      <p:sp>
        <p:nvSpPr>
          <p:cNvPr id="13316" name="Rectangle 4"/>
          <p:cNvSpPr>
            <a:spLocks noGrp="1" noChangeArrowheads="1"/>
          </p:cNvSpPr>
          <p:nvPr>
            <p:ph type="ftr" sz="quarter" idx="2"/>
          </p:nvPr>
        </p:nvSpPr>
        <p:spPr bwMode="auto">
          <a:xfrm>
            <a:off x="1" y="9428801"/>
            <a:ext cx="2947721" cy="49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50" tIns="45975" rIns="91950" bIns="45975" numCol="1" anchor="b" anchorCtr="0" compatLnSpc="1">
            <a:prstTxWarp prst="textNoShape">
              <a:avLst/>
            </a:prstTxWarp>
          </a:bodyPr>
          <a:lstStyle>
            <a:lvl1pPr defTabSz="916382">
              <a:defRPr sz="1200" b="0">
                <a:latin typeface="Times New Roman" pitchFamily="18" charset="0"/>
              </a:defRPr>
            </a:lvl1pPr>
          </a:lstStyle>
          <a:p>
            <a:endParaRPr lang="en-US" altLang="zh-TW"/>
          </a:p>
        </p:txBody>
      </p:sp>
      <p:sp>
        <p:nvSpPr>
          <p:cNvPr id="13317" name="Rectangle 5"/>
          <p:cNvSpPr>
            <a:spLocks noGrp="1" noChangeArrowheads="1"/>
          </p:cNvSpPr>
          <p:nvPr>
            <p:ph type="sldNum" sz="quarter" idx="3"/>
          </p:nvPr>
        </p:nvSpPr>
        <p:spPr bwMode="auto">
          <a:xfrm>
            <a:off x="3849955" y="9428801"/>
            <a:ext cx="2947721" cy="49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50" tIns="45975" rIns="91950" bIns="45975" numCol="1" anchor="b" anchorCtr="0" compatLnSpc="1">
            <a:prstTxWarp prst="textNoShape">
              <a:avLst/>
            </a:prstTxWarp>
          </a:bodyPr>
          <a:lstStyle>
            <a:lvl1pPr algn="r" defTabSz="916382">
              <a:defRPr sz="1200" b="0">
                <a:latin typeface="Times New Roman" pitchFamily="18" charset="0"/>
              </a:defRPr>
            </a:lvl1pPr>
          </a:lstStyle>
          <a:p>
            <a:fld id="{A752506A-4F47-476C-8611-C6DB6C113E50}" type="slidenum">
              <a:rPr lang="en-US" altLang="zh-TW"/>
              <a:pPr/>
              <a:t>‹#›</a:t>
            </a:fld>
            <a:endParaRPr lang="en-US" altLang="zh-TW"/>
          </a:p>
        </p:txBody>
      </p:sp>
    </p:spTree>
    <p:extLst>
      <p:ext uri="{BB962C8B-B14F-4D97-AF65-F5344CB8AC3E}">
        <p14:creationId xmlns:p14="http://schemas.microsoft.com/office/powerpoint/2010/main" val="1501661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1" y="2"/>
            <a:ext cx="2947721" cy="49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0" tIns="46002" rIns="92000" bIns="46002" numCol="1" anchor="t" anchorCtr="0" compatLnSpc="1">
            <a:prstTxWarp prst="textNoShape">
              <a:avLst/>
            </a:prstTxWarp>
          </a:bodyPr>
          <a:lstStyle>
            <a:lvl1pPr defTabSz="916382">
              <a:defRPr sz="1200" b="0">
                <a:latin typeface="Times New Roman" pitchFamily="18" charset="0"/>
              </a:defRPr>
            </a:lvl1pPr>
          </a:lstStyle>
          <a:p>
            <a:endParaRPr lang="en-US" altLang="zh-TW"/>
          </a:p>
        </p:txBody>
      </p:sp>
      <p:sp>
        <p:nvSpPr>
          <p:cNvPr id="46083" name="Rectangle 3"/>
          <p:cNvSpPr>
            <a:spLocks noGrp="1" noChangeArrowheads="1"/>
          </p:cNvSpPr>
          <p:nvPr>
            <p:ph type="dt" idx="1"/>
          </p:nvPr>
        </p:nvSpPr>
        <p:spPr bwMode="auto">
          <a:xfrm>
            <a:off x="3848371" y="2"/>
            <a:ext cx="2947720" cy="49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0" tIns="46002" rIns="92000" bIns="46002" numCol="1" anchor="t" anchorCtr="0" compatLnSpc="1">
            <a:prstTxWarp prst="textNoShape">
              <a:avLst/>
            </a:prstTxWarp>
          </a:bodyPr>
          <a:lstStyle>
            <a:lvl1pPr algn="r" defTabSz="916382">
              <a:defRPr sz="1200" b="0">
                <a:latin typeface="Times New Roman" pitchFamily="18" charset="0"/>
              </a:defRPr>
            </a:lvl1pPr>
          </a:lstStyle>
          <a:p>
            <a:endParaRPr lang="en-US" altLang="zh-TW"/>
          </a:p>
        </p:txBody>
      </p:sp>
      <p:sp>
        <p:nvSpPr>
          <p:cNvPr id="46084" name="Rectangle 4"/>
          <p:cNvSpPr>
            <a:spLocks noGrp="1" noRot="1" noChangeAspect="1" noChangeArrowheads="1" noTextEdit="1"/>
          </p:cNvSpPr>
          <p:nvPr>
            <p:ph type="sldImg" idx="2"/>
          </p:nvPr>
        </p:nvSpPr>
        <p:spPr bwMode="auto">
          <a:xfrm>
            <a:off x="708025" y="739775"/>
            <a:ext cx="5381625" cy="3727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678659" y="4715193"/>
            <a:ext cx="5440360" cy="447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0" tIns="46002" rIns="92000" bIns="46002"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6086" name="Rectangle 6"/>
          <p:cNvSpPr>
            <a:spLocks noGrp="1" noChangeArrowheads="1"/>
          </p:cNvSpPr>
          <p:nvPr>
            <p:ph type="ftr" sz="quarter" idx="4"/>
          </p:nvPr>
        </p:nvSpPr>
        <p:spPr bwMode="auto">
          <a:xfrm>
            <a:off x="1" y="9427215"/>
            <a:ext cx="2947721" cy="49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0" tIns="46002" rIns="92000" bIns="46002" numCol="1" anchor="b" anchorCtr="0" compatLnSpc="1">
            <a:prstTxWarp prst="textNoShape">
              <a:avLst/>
            </a:prstTxWarp>
          </a:bodyPr>
          <a:lstStyle>
            <a:lvl1pPr defTabSz="916382">
              <a:defRPr sz="1200" b="0">
                <a:latin typeface="Times New Roman" pitchFamily="18" charset="0"/>
              </a:defRPr>
            </a:lvl1pPr>
          </a:lstStyle>
          <a:p>
            <a:endParaRPr lang="en-US" altLang="zh-TW"/>
          </a:p>
        </p:txBody>
      </p:sp>
      <p:sp>
        <p:nvSpPr>
          <p:cNvPr id="46087" name="Rectangle 7"/>
          <p:cNvSpPr>
            <a:spLocks noGrp="1" noChangeArrowheads="1"/>
          </p:cNvSpPr>
          <p:nvPr>
            <p:ph type="sldNum" sz="quarter" idx="5"/>
          </p:nvPr>
        </p:nvSpPr>
        <p:spPr bwMode="auto">
          <a:xfrm>
            <a:off x="3848371" y="9427215"/>
            <a:ext cx="2947720" cy="49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0" tIns="46002" rIns="92000" bIns="46002" numCol="1" anchor="b" anchorCtr="0" compatLnSpc="1">
            <a:prstTxWarp prst="textNoShape">
              <a:avLst/>
            </a:prstTxWarp>
          </a:bodyPr>
          <a:lstStyle>
            <a:lvl1pPr algn="r" defTabSz="916382">
              <a:defRPr sz="1200" b="0">
                <a:latin typeface="Times New Roman" pitchFamily="18" charset="0"/>
              </a:defRPr>
            </a:lvl1pPr>
          </a:lstStyle>
          <a:p>
            <a:fld id="{364A4CA2-91B4-42DC-8257-5D6A64133D70}" type="slidenum">
              <a:rPr lang="en-US" altLang="zh-TW"/>
              <a:pPr/>
              <a:t>‹#›</a:t>
            </a:fld>
            <a:endParaRPr lang="en-US" altLang="zh-TW"/>
          </a:p>
        </p:txBody>
      </p:sp>
    </p:spTree>
    <p:extLst>
      <p:ext uri="{BB962C8B-B14F-4D97-AF65-F5344CB8AC3E}">
        <p14:creationId xmlns:p14="http://schemas.microsoft.com/office/powerpoint/2010/main" val="6737579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Rot="1" noChangeAspect="1" noChangeArrowheads="1" noTextEdit="1"/>
          </p:cNvSpPr>
          <p:nvPr>
            <p:ph type="sldImg"/>
          </p:nvPr>
        </p:nvSpPr>
        <p:spPr>
          <a:xfrm>
            <a:off x="896938" y="866775"/>
            <a:ext cx="5021262" cy="3478213"/>
          </a:xfrm>
          <a:ln w="12700" cap="flat">
            <a:solidFill>
              <a:schemeClr val="tx1"/>
            </a:solidFill>
          </a:ln>
          <a:extLst>
            <a:ext uri="{909E8E84-426E-40DD-AFC4-6F175D3DCCD1}">
              <a14:hiddenFill xmlns:a14="http://schemas.microsoft.com/office/drawing/2010/main">
                <a:noFill/>
              </a14:hiddenFill>
            </a:ext>
          </a:extLst>
        </p:spPr>
      </p:sp>
      <p:sp>
        <p:nvSpPr>
          <p:cNvPr id="517123" name="Rectangle 3"/>
          <p:cNvSpPr>
            <a:spLocks noGrp="1" noChangeArrowheads="1"/>
          </p:cNvSpPr>
          <p:nvPr>
            <p:ph type="body" idx="1"/>
          </p:nvPr>
        </p:nvSpPr>
        <p:spPr>
          <a:xfrm>
            <a:off x="910164" y="4715193"/>
            <a:ext cx="4975765" cy="4180889"/>
          </a:xfrm>
          <a:ln/>
        </p:spPr>
        <p:txBody>
          <a:bodyPr lIns="94825" tIns="48213" rIns="94825" bIns="48213"/>
          <a:lstStyle/>
          <a:p>
            <a:endParaRPr lang="zh-TW"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64A4CA2-91B4-42DC-8257-5D6A64133D70}" type="slidenum">
              <a:rPr lang="en-US" altLang="zh-TW" smtClean="0"/>
              <a:pPr/>
              <a:t>3</a:t>
            </a:fld>
            <a:endParaRPr lang="en-US" altLang="zh-TW"/>
          </a:p>
        </p:txBody>
      </p:sp>
    </p:spTree>
    <p:extLst>
      <p:ext uri="{BB962C8B-B14F-4D97-AF65-F5344CB8AC3E}">
        <p14:creationId xmlns:p14="http://schemas.microsoft.com/office/powerpoint/2010/main" val="3129915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Rot="1" noChangeAspect="1" noChangeArrowheads="1" noTextEdit="1"/>
          </p:cNvSpPr>
          <p:nvPr>
            <p:ph type="sldImg"/>
          </p:nvPr>
        </p:nvSpPr>
        <p:spPr>
          <a:xfrm>
            <a:off x="715963" y="744538"/>
            <a:ext cx="5378450" cy="3724275"/>
          </a:xfrm>
          <a:ln/>
        </p:spPr>
      </p:sp>
      <p:sp>
        <p:nvSpPr>
          <p:cNvPr id="95236" name="Rectangle 3"/>
          <p:cNvSpPr>
            <a:spLocks noGrp="1" noChangeArrowheads="1"/>
          </p:cNvSpPr>
          <p:nvPr>
            <p:ph type="body" idx="1"/>
          </p:nvPr>
        </p:nvSpPr>
        <p:spPr>
          <a:noFill/>
        </p:spPr>
        <p:txBody>
          <a:bodyPr/>
          <a:lstStyle/>
          <a:p>
            <a:pPr eaLnBrk="1" hangingPunct="1"/>
            <a:endParaRPr lang="zh-TW" altLang="zh-TW" smtClean="0">
              <a:ea typeface="新細明體"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Rot="1" noChangeAspect="1" noChangeArrowheads="1" noTextEdit="1"/>
          </p:cNvSpPr>
          <p:nvPr>
            <p:ph type="sldImg"/>
          </p:nvPr>
        </p:nvSpPr>
        <p:spPr>
          <a:xfrm>
            <a:off x="715963" y="744538"/>
            <a:ext cx="5378450" cy="3724275"/>
          </a:xfrm>
          <a:ln/>
        </p:spPr>
      </p:sp>
      <p:sp>
        <p:nvSpPr>
          <p:cNvPr id="95236" name="Rectangle 3"/>
          <p:cNvSpPr>
            <a:spLocks noGrp="1" noChangeArrowheads="1"/>
          </p:cNvSpPr>
          <p:nvPr>
            <p:ph type="body" idx="1"/>
          </p:nvPr>
        </p:nvSpPr>
        <p:spPr>
          <a:noFill/>
        </p:spPr>
        <p:txBody>
          <a:bodyPr/>
          <a:lstStyle/>
          <a:p>
            <a:pPr eaLnBrk="1" hangingPunct="1"/>
            <a:endParaRPr lang="zh-TW" altLang="zh-TW" smtClean="0">
              <a:ea typeface="新細明體"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txBox="1">
            <a:spLocks noGrp="1" noChangeArrowheads="1"/>
          </p:cNvSpPr>
          <p:nvPr/>
        </p:nvSpPr>
        <p:spPr bwMode="auto">
          <a:xfrm>
            <a:off x="3848100" y="9426577"/>
            <a:ext cx="29479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3" tIns="45594" rIns="91183" bIns="45594" anchor="b"/>
          <a:lstStyle>
            <a:lvl1pPr defTabSz="881063" eaLnBrk="0" hangingPunct="0">
              <a:defRPr kumimoji="1" sz="2000" b="1">
                <a:solidFill>
                  <a:schemeClr val="tx1"/>
                </a:solidFill>
                <a:latin typeface="Tahoma" pitchFamily="34" charset="0"/>
                <a:ea typeface="新細明體" pitchFamily="18" charset="-120"/>
              </a:defRPr>
            </a:lvl1pPr>
            <a:lvl2pPr marL="742950" indent="-285750" defTabSz="881063" eaLnBrk="0" hangingPunct="0">
              <a:defRPr kumimoji="1" sz="2000" b="1">
                <a:solidFill>
                  <a:schemeClr val="tx1"/>
                </a:solidFill>
                <a:latin typeface="Tahoma" pitchFamily="34" charset="0"/>
                <a:ea typeface="新細明體" pitchFamily="18" charset="-120"/>
              </a:defRPr>
            </a:lvl2pPr>
            <a:lvl3pPr marL="1143000" indent="-228600" defTabSz="881063" eaLnBrk="0" hangingPunct="0">
              <a:defRPr kumimoji="1" sz="2000" b="1">
                <a:solidFill>
                  <a:schemeClr val="tx1"/>
                </a:solidFill>
                <a:latin typeface="Tahoma" pitchFamily="34" charset="0"/>
                <a:ea typeface="新細明體" pitchFamily="18" charset="-120"/>
              </a:defRPr>
            </a:lvl3pPr>
            <a:lvl4pPr marL="1600200" indent="-228600" defTabSz="881063" eaLnBrk="0" hangingPunct="0">
              <a:defRPr kumimoji="1" sz="2000" b="1">
                <a:solidFill>
                  <a:schemeClr val="tx1"/>
                </a:solidFill>
                <a:latin typeface="Tahoma" pitchFamily="34" charset="0"/>
                <a:ea typeface="新細明體" pitchFamily="18" charset="-120"/>
              </a:defRPr>
            </a:lvl4pPr>
            <a:lvl5pPr marL="2057400" indent="-228600" defTabSz="881063" eaLnBrk="0" hangingPunct="0">
              <a:defRPr kumimoji="1" sz="2000" b="1">
                <a:solidFill>
                  <a:schemeClr val="tx1"/>
                </a:solidFill>
                <a:latin typeface="Tahoma" pitchFamily="34" charset="0"/>
                <a:ea typeface="新細明體" pitchFamily="18" charset="-120"/>
              </a:defRPr>
            </a:lvl5pPr>
            <a:lvl6pPr marL="2514600" indent="-228600" defTabSz="881063"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881063"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881063"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881063"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algn="r" eaLnBrk="1" hangingPunct="1"/>
            <a:fld id="{725E781C-DBDB-49B8-9BCB-0D301FB052CF}" type="slidenum">
              <a:rPr lang="en-US" altLang="zh-TW" sz="1200" b="0">
                <a:latin typeface="Times New Roman" pitchFamily="18" charset="0"/>
              </a:rPr>
              <a:pPr algn="r" eaLnBrk="1" hangingPunct="1"/>
              <a:t>30</a:t>
            </a:fld>
            <a:endParaRPr lang="en-US" altLang="zh-TW" sz="1200" b="0">
              <a:latin typeface="Times New Roman" pitchFamily="18" charset="0"/>
            </a:endParaRPr>
          </a:p>
        </p:txBody>
      </p:sp>
      <p:sp>
        <p:nvSpPr>
          <p:cNvPr id="144387" name="Rectangle 2"/>
          <p:cNvSpPr>
            <a:spLocks noGrp="1" noChangeArrowheads="1"/>
          </p:cNvSpPr>
          <p:nvPr>
            <p:ph type="body" idx="1"/>
          </p:nvPr>
        </p:nvSpPr>
        <p:spPr>
          <a:xfrm>
            <a:off x="904876" y="4722813"/>
            <a:ext cx="4987925"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765" tIns="36161" rIns="103765" bIns="36161"/>
          <a:lstStyle/>
          <a:p>
            <a:pPr eaLnBrk="1" hangingPunct="1"/>
            <a:endParaRPr lang="zh-TW" altLang="zh-TW" smtClean="0"/>
          </a:p>
        </p:txBody>
      </p:sp>
      <p:sp>
        <p:nvSpPr>
          <p:cNvPr id="144388" name="Rectangle 3"/>
          <p:cNvSpPr>
            <a:spLocks noGrp="1" noRot="1" noChangeAspect="1" noChangeArrowheads="1" noTextEdit="1"/>
          </p:cNvSpPr>
          <p:nvPr>
            <p:ph type="sldImg"/>
          </p:nvPr>
        </p:nvSpPr>
        <p:spPr>
          <a:xfrm>
            <a:off x="939800" y="917575"/>
            <a:ext cx="4938713" cy="3419475"/>
          </a:xfrm>
          <a:ln w="12699" cap="flat">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body" idx="1"/>
          </p:nvPr>
        </p:nvSpPr>
        <p:spPr>
          <a:xfrm>
            <a:off x="905408" y="4723122"/>
            <a:ext cx="4986864" cy="4187231"/>
          </a:xfrm>
          <a:ln/>
        </p:spPr>
        <p:txBody>
          <a:bodyPr lIns="104697" tIns="36485" rIns="104697" bIns="36485"/>
          <a:lstStyle/>
          <a:p>
            <a:endParaRPr lang="zh-TW" altLang="zh-TW"/>
          </a:p>
        </p:txBody>
      </p:sp>
      <p:sp>
        <p:nvSpPr>
          <p:cNvPr id="174083" name="Rectangle 3"/>
          <p:cNvSpPr>
            <a:spLocks noGrp="1" noRot="1" noChangeAspect="1" noChangeArrowheads="1" noTextEdit="1"/>
          </p:cNvSpPr>
          <p:nvPr>
            <p:ph type="sldImg"/>
          </p:nvPr>
        </p:nvSpPr>
        <p:spPr>
          <a:xfrm>
            <a:off x="930275" y="917575"/>
            <a:ext cx="4937125" cy="3419475"/>
          </a:xfrm>
          <a:ln w="12699"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文字方塊 4"/>
          <p:cNvSpPr txBox="1"/>
          <p:nvPr userDrawn="1"/>
        </p:nvSpPr>
        <p:spPr>
          <a:xfrm>
            <a:off x="4483100" y="6445132"/>
            <a:ext cx="1104900" cy="400110"/>
          </a:xfrm>
          <a:prstGeom prst="rect">
            <a:avLst/>
          </a:prstGeom>
          <a:noFill/>
        </p:spPr>
        <p:txBody>
          <a:bodyPr wrap="square" rtlCol="0">
            <a:spAutoFit/>
          </a:bodyPr>
          <a:lstStyle/>
          <a:p>
            <a:r>
              <a:rPr lang="en-US" altLang="zh-TW" sz="2000" b="0" dirty="0" smtClean="0">
                <a:latin typeface="標楷體" panose="03000509000000000000" pitchFamily="65" charset="-120"/>
                <a:ea typeface="標楷體" panose="03000509000000000000" pitchFamily="65" charset="-120"/>
              </a:rPr>
              <a:t>A-</a:t>
            </a:r>
            <a:fld id="{A311E206-A143-460B-8ECC-D3A2792970EE}" type="slidenum">
              <a:rPr lang="en-US" altLang="zh-TW" sz="2000" b="0" smtClean="0">
                <a:latin typeface="標楷體" panose="03000509000000000000" pitchFamily="65" charset="-120"/>
                <a:ea typeface="標楷體" panose="03000509000000000000" pitchFamily="65" charset="-120"/>
              </a:rPr>
              <a:t>‹#›</a:t>
            </a:fld>
            <a:endParaRPr lang="zh-TW" altLang="en-US" sz="2000" b="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438665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2887" name="Group 7"/>
          <p:cNvGrpSpPr>
            <a:grpSpLocks/>
          </p:cNvGrpSpPr>
          <p:nvPr/>
        </p:nvGrpSpPr>
        <p:grpSpPr bwMode="auto">
          <a:xfrm>
            <a:off x="1827213" y="6442075"/>
            <a:ext cx="8080375" cy="341313"/>
            <a:chOff x="1150" y="4058"/>
            <a:chExt cx="5091" cy="215"/>
          </a:xfrm>
        </p:grpSpPr>
        <p:sp>
          <p:nvSpPr>
            <p:cNvPr id="122888" name="Freeform 8"/>
            <p:cNvSpPr>
              <a:spLocks/>
            </p:cNvSpPr>
            <p:nvPr/>
          </p:nvSpPr>
          <p:spPr bwMode="auto">
            <a:xfrm>
              <a:off x="1150" y="4222"/>
              <a:ext cx="5052" cy="51"/>
            </a:xfrm>
            <a:custGeom>
              <a:avLst/>
              <a:gdLst>
                <a:gd name="T0" fmla="*/ 0 w 5052"/>
                <a:gd name="T1" fmla="*/ 50 h 51"/>
                <a:gd name="T2" fmla="*/ 5051 w 5052"/>
                <a:gd name="T3" fmla="*/ 50 h 51"/>
                <a:gd name="T4" fmla="*/ 5051 w 5052"/>
                <a:gd name="T5" fmla="*/ 0 h 51"/>
                <a:gd name="T6" fmla="*/ 13 w 5052"/>
                <a:gd name="T7" fmla="*/ 0 h 51"/>
                <a:gd name="T8" fmla="*/ 0 w 5052"/>
                <a:gd name="T9" fmla="*/ 50 h 51"/>
              </a:gdLst>
              <a:ahLst/>
              <a:cxnLst>
                <a:cxn ang="0">
                  <a:pos x="T0" y="T1"/>
                </a:cxn>
                <a:cxn ang="0">
                  <a:pos x="T2" y="T3"/>
                </a:cxn>
                <a:cxn ang="0">
                  <a:pos x="T4" y="T5"/>
                </a:cxn>
                <a:cxn ang="0">
                  <a:pos x="T6" y="T7"/>
                </a:cxn>
                <a:cxn ang="0">
                  <a:pos x="T8" y="T9"/>
                </a:cxn>
              </a:cxnLst>
              <a:rect l="0" t="0" r="r" b="b"/>
              <a:pathLst>
                <a:path w="5052" h="51">
                  <a:moveTo>
                    <a:pt x="0" y="50"/>
                  </a:moveTo>
                  <a:lnTo>
                    <a:pt x="5051" y="50"/>
                  </a:lnTo>
                  <a:lnTo>
                    <a:pt x="5051" y="0"/>
                  </a:lnTo>
                  <a:lnTo>
                    <a:pt x="13" y="0"/>
                  </a:lnTo>
                  <a:lnTo>
                    <a:pt x="0" y="50"/>
                  </a:lnTo>
                </a:path>
              </a:pathLst>
            </a:custGeom>
            <a:solidFill>
              <a:srgbClr val="8DAFF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22889" name="Freeform 9"/>
            <p:cNvSpPr>
              <a:spLocks/>
            </p:cNvSpPr>
            <p:nvPr/>
          </p:nvSpPr>
          <p:spPr bwMode="auto">
            <a:xfrm>
              <a:off x="1169" y="4139"/>
              <a:ext cx="5053" cy="53"/>
            </a:xfrm>
            <a:custGeom>
              <a:avLst/>
              <a:gdLst>
                <a:gd name="T0" fmla="*/ 0 w 5053"/>
                <a:gd name="T1" fmla="*/ 52 h 53"/>
                <a:gd name="T2" fmla="*/ 5052 w 5053"/>
                <a:gd name="T3" fmla="*/ 52 h 53"/>
                <a:gd name="T4" fmla="*/ 5052 w 5053"/>
                <a:gd name="T5" fmla="*/ 0 h 53"/>
                <a:gd name="T6" fmla="*/ 13 w 5053"/>
                <a:gd name="T7" fmla="*/ 0 h 53"/>
                <a:gd name="T8" fmla="*/ 0 w 5053"/>
                <a:gd name="T9" fmla="*/ 52 h 53"/>
              </a:gdLst>
              <a:ahLst/>
              <a:cxnLst>
                <a:cxn ang="0">
                  <a:pos x="T0" y="T1"/>
                </a:cxn>
                <a:cxn ang="0">
                  <a:pos x="T2" y="T3"/>
                </a:cxn>
                <a:cxn ang="0">
                  <a:pos x="T4" y="T5"/>
                </a:cxn>
                <a:cxn ang="0">
                  <a:pos x="T6" y="T7"/>
                </a:cxn>
                <a:cxn ang="0">
                  <a:pos x="T8" y="T9"/>
                </a:cxn>
              </a:cxnLst>
              <a:rect l="0" t="0" r="r" b="b"/>
              <a:pathLst>
                <a:path w="5053" h="53">
                  <a:moveTo>
                    <a:pt x="0" y="52"/>
                  </a:moveTo>
                  <a:lnTo>
                    <a:pt x="5052" y="52"/>
                  </a:lnTo>
                  <a:lnTo>
                    <a:pt x="5052" y="0"/>
                  </a:lnTo>
                  <a:lnTo>
                    <a:pt x="13" y="0"/>
                  </a:lnTo>
                  <a:lnTo>
                    <a:pt x="0" y="52"/>
                  </a:lnTo>
                </a:path>
              </a:pathLst>
            </a:custGeom>
            <a:solidFill>
              <a:srgbClr val="8DAFF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22890" name="Freeform 10"/>
            <p:cNvSpPr>
              <a:spLocks/>
            </p:cNvSpPr>
            <p:nvPr/>
          </p:nvSpPr>
          <p:spPr bwMode="auto">
            <a:xfrm>
              <a:off x="1190" y="4058"/>
              <a:ext cx="5051" cy="52"/>
            </a:xfrm>
            <a:custGeom>
              <a:avLst/>
              <a:gdLst>
                <a:gd name="T0" fmla="*/ 0 w 5051"/>
                <a:gd name="T1" fmla="*/ 51 h 52"/>
                <a:gd name="T2" fmla="*/ 5050 w 5051"/>
                <a:gd name="T3" fmla="*/ 51 h 52"/>
                <a:gd name="T4" fmla="*/ 5050 w 5051"/>
                <a:gd name="T5" fmla="*/ 0 h 52"/>
                <a:gd name="T6" fmla="*/ 12 w 5051"/>
                <a:gd name="T7" fmla="*/ 0 h 52"/>
                <a:gd name="T8" fmla="*/ 0 w 5051"/>
                <a:gd name="T9" fmla="*/ 51 h 52"/>
              </a:gdLst>
              <a:ahLst/>
              <a:cxnLst>
                <a:cxn ang="0">
                  <a:pos x="T0" y="T1"/>
                </a:cxn>
                <a:cxn ang="0">
                  <a:pos x="T2" y="T3"/>
                </a:cxn>
                <a:cxn ang="0">
                  <a:pos x="T4" y="T5"/>
                </a:cxn>
                <a:cxn ang="0">
                  <a:pos x="T6" y="T7"/>
                </a:cxn>
                <a:cxn ang="0">
                  <a:pos x="T8" y="T9"/>
                </a:cxn>
              </a:cxnLst>
              <a:rect l="0" t="0" r="r" b="b"/>
              <a:pathLst>
                <a:path w="5051" h="52">
                  <a:moveTo>
                    <a:pt x="0" y="51"/>
                  </a:moveTo>
                  <a:lnTo>
                    <a:pt x="5050" y="51"/>
                  </a:lnTo>
                  <a:lnTo>
                    <a:pt x="5050" y="0"/>
                  </a:lnTo>
                  <a:lnTo>
                    <a:pt x="12" y="0"/>
                  </a:lnTo>
                  <a:lnTo>
                    <a:pt x="0" y="51"/>
                  </a:lnTo>
                </a:path>
              </a:pathLst>
            </a:custGeom>
            <a:solidFill>
              <a:srgbClr val="8DAFF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122882" name="Rectangle 2"/>
          <p:cNvSpPr>
            <a:spLocks noGrp="1" noChangeArrowheads="1"/>
          </p:cNvSpPr>
          <p:nvPr>
            <p:ph type="dt" sz="half" idx="2"/>
          </p:nvPr>
        </p:nvSpPr>
        <p:spPr bwMode="auto">
          <a:xfrm>
            <a:off x="746125" y="6248400"/>
            <a:ext cx="206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62" tIns="46032" rIns="92062" bIns="46032" numCol="1" anchor="ctr" anchorCtr="0" compatLnSpc="1">
            <a:prstTxWarp prst="textNoShape">
              <a:avLst/>
            </a:prstTxWarp>
          </a:bodyPr>
          <a:lstStyle>
            <a:lvl1pPr defTabSz="762000">
              <a:defRPr sz="1400" b="0">
                <a:latin typeface="Times New Roman" pitchFamily="18" charset="0"/>
              </a:defRPr>
            </a:lvl1pPr>
          </a:lstStyle>
          <a:p>
            <a:endParaRPr lang="en-US" altLang="zh-TW"/>
          </a:p>
        </p:txBody>
      </p:sp>
      <p:sp>
        <p:nvSpPr>
          <p:cNvPr id="122883" name="Rectangle 3"/>
          <p:cNvSpPr>
            <a:spLocks noGrp="1" noChangeArrowheads="1"/>
          </p:cNvSpPr>
          <p:nvPr>
            <p:ph type="ftr" sz="quarter" idx="3"/>
          </p:nvPr>
        </p:nvSpPr>
        <p:spPr bwMode="auto">
          <a:xfrm>
            <a:off x="3200400" y="4876800"/>
            <a:ext cx="3143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62" tIns="46032" rIns="92062" bIns="46032" numCol="1" anchor="ctr" anchorCtr="0" compatLnSpc="1">
            <a:prstTxWarp prst="textNoShape">
              <a:avLst/>
            </a:prstTxWarp>
          </a:bodyPr>
          <a:lstStyle>
            <a:lvl1pPr algn="ctr" defTabSz="762000">
              <a:defRPr sz="1400" b="0">
                <a:latin typeface="Times New Roman" pitchFamily="18" charset="0"/>
              </a:defRPr>
            </a:lvl1pPr>
          </a:lstStyle>
          <a:p>
            <a:endParaRPr lang="en-US" altLang="zh-TW"/>
          </a:p>
        </p:txBody>
      </p:sp>
      <p:sp>
        <p:nvSpPr>
          <p:cNvPr id="122884" name="Rectangle 4"/>
          <p:cNvSpPr>
            <a:spLocks noGrp="1" noChangeArrowheads="1"/>
          </p:cNvSpPr>
          <p:nvPr>
            <p:ph type="sldNum" sz="quarter" idx="4"/>
          </p:nvPr>
        </p:nvSpPr>
        <p:spPr bwMode="auto">
          <a:xfrm>
            <a:off x="4597400" y="6515100"/>
            <a:ext cx="9461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62" tIns="46032" rIns="92062" bIns="46032" numCol="1" anchor="ctr" anchorCtr="0" compatLnSpc="1">
            <a:prstTxWarp prst="textNoShape">
              <a:avLst/>
            </a:prstTxWarp>
          </a:bodyPr>
          <a:lstStyle>
            <a:lvl1pPr algn="r" defTabSz="762000">
              <a:defRPr sz="1400" b="0">
                <a:latin typeface="Arial" pitchFamily="34" charset="0"/>
              </a:defRPr>
            </a:lvl1pPr>
          </a:lstStyle>
          <a:p>
            <a:fld id="{937D5ECE-1967-4FF8-8997-19AFB77C2157}" type="slidenum">
              <a:rPr lang="en-US" altLang="zh-TW"/>
              <a:pPr/>
              <a:t>‹#›</a:t>
            </a:fld>
            <a:endParaRPr lang="en-US" altLang="zh-TW"/>
          </a:p>
        </p:txBody>
      </p:sp>
      <p:sp>
        <p:nvSpPr>
          <p:cNvPr id="122885" name="Rectangle 5"/>
          <p:cNvSpPr>
            <a:spLocks noGrp="1" noChangeArrowheads="1"/>
          </p:cNvSpPr>
          <p:nvPr>
            <p:ph type="title"/>
          </p:nvPr>
        </p:nvSpPr>
        <p:spPr bwMode="auto">
          <a:xfrm>
            <a:off x="1984375" y="152400"/>
            <a:ext cx="75088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p>
            <a:pPr lvl="0"/>
            <a:r>
              <a:rPr lang="en-US" altLang="zh-TW" smtClean="0"/>
              <a:t>Click to edit</a:t>
            </a:r>
          </a:p>
        </p:txBody>
      </p:sp>
      <p:grpSp>
        <p:nvGrpSpPr>
          <p:cNvPr id="122891" name="Group 11"/>
          <p:cNvGrpSpPr>
            <a:grpSpLocks/>
          </p:cNvGrpSpPr>
          <p:nvPr/>
        </p:nvGrpSpPr>
        <p:grpSpPr bwMode="auto">
          <a:xfrm>
            <a:off x="0" y="304800"/>
            <a:ext cx="1797050" cy="336550"/>
            <a:chOff x="0" y="192"/>
            <a:chExt cx="1132" cy="212"/>
          </a:xfrm>
        </p:grpSpPr>
        <p:sp>
          <p:nvSpPr>
            <p:cNvPr id="122892" name="Freeform 12"/>
            <p:cNvSpPr>
              <a:spLocks/>
            </p:cNvSpPr>
            <p:nvPr/>
          </p:nvSpPr>
          <p:spPr bwMode="auto">
            <a:xfrm>
              <a:off x="0" y="192"/>
              <a:ext cx="460" cy="212"/>
            </a:xfrm>
            <a:custGeom>
              <a:avLst/>
              <a:gdLst>
                <a:gd name="T0" fmla="*/ 0 w 460"/>
                <a:gd name="T1" fmla="*/ 0 h 212"/>
                <a:gd name="T2" fmla="*/ 459 w 460"/>
                <a:gd name="T3" fmla="*/ 0 h 212"/>
                <a:gd name="T4" fmla="*/ 404 w 460"/>
                <a:gd name="T5" fmla="*/ 211 h 212"/>
                <a:gd name="T6" fmla="*/ 0 w 460"/>
                <a:gd name="T7" fmla="*/ 211 h 212"/>
                <a:gd name="T8" fmla="*/ 0 w 460"/>
                <a:gd name="T9" fmla="*/ 0 h 212"/>
              </a:gdLst>
              <a:ahLst/>
              <a:cxnLst>
                <a:cxn ang="0">
                  <a:pos x="T0" y="T1"/>
                </a:cxn>
                <a:cxn ang="0">
                  <a:pos x="T2" y="T3"/>
                </a:cxn>
                <a:cxn ang="0">
                  <a:pos x="T4" y="T5"/>
                </a:cxn>
                <a:cxn ang="0">
                  <a:pos x="T6" y="T7"/>
                </a:cxn>
                <a:cxn ang="0">
                  <a:pos x="T8" y="T9"/>
                </a:cxn>
              </a:cxnLst>
              <a:rect l="0" t="0" r="r" b="b"/>
              <a:pathLst>
                <a:path w="460" h="212">
                  <a:moveTo>
                    <a:pt x="0" y="0"/>
                  </a:moveTo>
                  <a:lnTo>
                    <a:pt x="459" y="0"/>
                  </a:lnTo>
                  <a:lnTo>
                    <a:pt x="404" y="211"/>
                  </a:lnTo>
                  <a:lnTo>
                    <a:pt x="0" y="211"/>
                  </a:lnTo>
                  <a:lnTo>
                    <a:pt x="0" y="0"/>
                  </a:lnTo>
                </a:path>
              </a:pathLst>
            </a:custGeom>
            <a:solidFill>
              <a:srgbClr val="8DAFFE"/>
            </a:solidFill>
            <a:ln>
              <a:noFill/>
            </a:ln>
            <a:effectLst>
              <a:outerShdw dist="35921" dir="2700000" algn="ctr" rotWithShape="0">
                <a:srgbClr val="000000"/>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zh-TW" altLang="en-US"/>
            </a:p>
          </p:txBody>
        </p:sp>
        <p:sp>
          <p:nvSpPr>
            <p:cNvPr id="122893" name="Freeform 13"/>
            <p:cNvSpPr>
              <a:spLocks/>
            </p:cNvSpPr>
            <p:nvPr/>
          </p:nvSpPr>
          <p:spPr bwMode="auto">
            <a:xfrm>
              <a:off x="439" y="192"/>
              <a:ext cx="270" cy="212"/>
            </a:xfrm>
            <a:custGeom>
              <a:avLst/>
              <a:gdLst>
                <a:gd name="T0" fmla="*/ 54 w 270"/>
                <a:gd name="T1" fmla="*/ 0 h 212"/>
                <a:gd name="T2" fmla="*/ 0 w 270"/>
                <a:gd name="T3" fmla="*/ 211 h 212"/>
                <a:gd name="T4" fmla="*/ 214 w 270"/>
                <a:gd name="T5" fmla="*/ 211 h 212"/>
                <a:gd name="T6" fmla="*/ 269 w 270"/>
                <a:gd name="T7" fmla="*/ 0 h 212"/>
                <a:gd name="T8" fmla="*/ 54 w 270"/>
                <a:gd name="T9" fmla="*/ 0 h 212"/>
              </a:gdLst>
              <a:ahLst/>
              <a:cxnLst>
                <a:cxn ang="0">
                  <a:pos x="T0" y="T1"/>
                </a:cxn>
                <a:cxn ang="0">
                  <a:pos x="T2" y="T3"/>
                </a:cxn>
                <a:cxn ang="0">
                  <a:pos x="T4" y="T5"/>
                </a:cxn>
                <a:cxn ang="0">
                  <a:pos x="T6" y="T7"/>
                </a:cxn>
                <a:cxn ang="0">
                  <a:pos x="T8" y="T9"/>
                </a:cxn>
              </a:cxnLst>
              <a:rect l="0" t="0" r="r" b="b"/>
              <a:pathLst>
                <a:path w="270" h="212">
                  <a:moveTo>
                    <a:pt x="54" y="0"/>
                  </a:moveTo>
                  <a:lnTo>
                    <a:pt x="0" y="211"/>
                  </a:lnTo>
                  <a:lnTo>
                    <a:pt x="214" y="211"/>
                  </a:lnTo>
                  <a:lnTo>
                    <a:pt x="269" y="0"/>
                  </a:lnTo>
                  <a:lnTo>
                    <a:pt x="54" y="0"/>
                  </a:lnTo>
                </a:path>
              </a:pathLst>
            </a:custGeom>
            <a:solidFill>
              <a:srgbClr val="8DAFFE"/>
            </a:solidFill>
            <a:ln>
              <a:noFill/>
            </a:ln>
            <a:effectLst>
              <a:outerShdw dist="35921" dir="2700000" algn="ctr" rotWithShape="0">
                <a:srgbClr val="000000"/>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zh-TW" altLang="en-US"/>
            </a:p>
          </p:txBody>
        </p:sp>
        <p:sp>
          <p:nvSpPr>
            <p:cNvPr id="122894" name="Freeform 14"/>
            <p:cNvSpPr>
              <a:spLocks/>
            </p:cNvSpPr>
            <p:nvPr/>
          </p:nvSpPr>
          <p:spPr bwMode="auto">
            <a:xfrm>
              <a:off x="685" y="192"/>
              <a:ext cx="214" cy="212"/>
            </a:xfrm>
            <a:custGeom>
              <a:avLst/>
              <a:gdLst>
                <a:gd name="T0" fmla="*/ 53 w 214"/>
                <a:gd name="T1" fmla="*/ 0 h 212"/>
                <a:gd name="T2" fmla="*/ 0 w 214"/>
                <a:gd name="T3" fmla="*/ 211 h 212"/>
                <a:gd name="T4" fmla="*/ 159 w 214"/>
                <a:gd name="T5" fmla="*/ 211 h 212"/>
                <a:gd name="T6" fmla="*/ 213 w 214"/>
                <a:gd name="T7" fmla="*/ 0 h 212"/>
                <a:gd name="T8" fmla="*/ 53 w 214"/>
                <a:gd name="T9" fmla="*/ 0 h 212"/>
              </a:gdLst>
              <a:ahLst/>
              <a:cxnLst>
                <a:cxn ang="0">
                  <a:pos x="T0" y="T1"/>
                </a:cxn>
                <a:cxn ang="0">
                  <a:pos x="T2" y="T3"/>
                </a:cxn>
                <a:cxn ang="0">
                  <a:pos x="T4" y="T5"/>
                </a:cxn>
                <a:cxn ang="0">
                  <a:pos x="T6" y="T7"/>
                </a:cxn>
                <a:cxn ang="0">
                  <a:pos x="T8" y="T9"/>
                </a:cxn>
              </a:cxnLst>
              <a:rect l="0" t="0" r="r" b="b"/>
              <a:pathLst>
                <a:path w="214" h="212">
                  <a:moveTo>
                    <a:pt x="53" y="0"/>
                  </a:moveTo>
                  <a:lnTo>
                    <a:pt x="0" y="211"/>
                  </a:lnTo>
                  <a:lnTo>
                    <a:pt x="159" y="211"/>
                  </a:lnTo>
                  <a:lnTo>
                    <a:pt x="213" y="0"/>
                  </a:lnTo>
                  <a:lnTo>
                    <a:pt x="53" y="0"/>
                  </a:lnTo>
                </a:path>
              </a:pathLst>
            </a:custGeom>
            <a:solidFill>
              <a:srgbClr val="8DAFFE"/>
            </a:solidFill>
            <a:ln>
              <a:noFill/>
            </a:ln>
            <a:effectLst>
              <a:outerShdw dist="35921" dir="2700000" algn="ctr" rotWithShape="0">
                <a:srgbClr val="000000"/>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zh-TW" altLang="en-US"/>
            </a:p>
          </p:txBody>
        </p:sp>
        <p:sp>
          <p:nvSpPr>
            <p:cNvPr id="122895" name="Freeform 15"/>
            <p:cNvSpPr>
              <a:spLocks/>
            </p:cNvSpPr>
            <p:nvPr/>
          </p:nvSpPr>
          <p:spPr bwMode="auto">
            <a:xfrm>
              <a:off x="871" y="192"/>
              <a:ext cx="163" cy="212"/>
            </a:xfrm>
            <a:custGeom>
              <a:avLst/>
              <a:gdLst>
                <a:gd name="T0" fmla="*/ 54 w 163"/>
                <a:gd name="T1" fmla="*/ 0 h 212"/>
                <a:gd name="T2" fmla="*/ 0 w 163"/>
                <a:gd name="T3" fmla="*/ 211 h 212"/>
                <a:gd name="T4" fmla="*/ 107 w 163"/>
                <a:gd name="T5" fmla="*/ 211 h 212"/>
                <a:gd name="T6" fmla="*/ 162 w 163"/>
                <a:gd name="T7" fmla="*/ 0 h 212"/>
                <a:gd name="T8" fmla="*/ 54 w 163"/>
                <a:gd name="T9" fmla="*/ 0 h 212"/>
              </a:gdLst>
              <a:ahLst/>
              <a:cxnLst>
                <a:cxn ang="0">
                  <a:pos x="T0" y="T1"/>
                </a:cxn>
                <a:cxn ang="0">
                  <a:pos x="T2" y="T3"/>
                </a:cxn>
                <a:cxn ang="0">
                  <a:pos x="T4" y="T5"/>
                </a:cxn>
                <a:cxn ang="0">
                  <a:pos x="T6" y="T7"/>
                </a:cxn>
                <a:cxn ang="0">
                  <a:pos x="T8" y="T9"/>
                </a:cxn>
              </a:cxnLst>
              <a:rect l="0" t="0" r="r" b="b"/>
              <a:pathLst>
                <a:path w="163" h="212">
                  <a:moveTo>
                    <a:pt x="54" y="0"/>
                  </a:moveTo>
                  <a:lnTo>
                    <a:pt x="0" y="211"/>
                  </a:lnTo>
                  <a:lnTo>
                    <a:pt x="107" y="211"/>
                  </a:lnTo>
                  <a:lnTo>
                    <a:pt x="162" y="0"/>
                  </a:lnTo>
                  <a:lnTo>
                    <a:pt x="54" y="0"/>
                  </a:lnTo>
                </a:path>
              </a:pathLst>
            </a:custGeom>
            <a:solidFill>
              <a:srgbClr val="8DAFFE"/>
            </a:solidFill>
            <a:ln>
              <a:noFill/>
            </a:ln>
            <a:effectLst>
              <a:outerShdw dist="35921" dir="2700000" algn="ctr" rotWithShape="0">
                <a:srgbClr val="000000"/>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zh-TW" altLang="en-US"/>
            </a:p>
          </p:txBody>
        </p:sp>
        <p:sp>
          <p:nvSpPr>
            <p:cNvPr id="122896" name="Freeform 16"/>
            <p:cNvSpPr>
              <a:spLocks/>
            </p:cNvSpPr>
            <p:nvPr/>
          </p:nvSpPr>
          <p:spPr bwMode="auto">
            <a:xfrm>
              <a:off x="997" y="192"/>
              <a:ext cx="108" cy="212"/>
            </a:xfrm>
            <a:custGeom>
              <a:avLst/>
              <a:gdLst>
                <a:gd name="T0" fmla="*/ 54 w 108"/>
                <a:gd name="T1" fmla="*/ 0 h 212"/>
                <a:gd name="T2" fmla="*/ 54 w 108"/>
                <a:gd name="T3" fmla="*/ 0 h 212"/>
                <a:gd name="T4" fmla="*/ 0 w 108"/>
                <a:gd name="T5" fmla="*/ 211 h 212"/>
                <a:gd name="T6" fmla="*/ 54 w 108"/>
                <a:gd name="T7" fmla="*/ 211 h 212"/>
                <a:gd name="T8" fmla="*/ 107 w 108"/>
                <a:gd name="T9" fmla="*/ 0 h 212"/>
                <a:gd name="T10" fmla="*/ 54 w 108"/>
                <a:gd name="T11" fmla="*/ 0 h 212"/>
              </a:gdLst>
              <a:ahLst/>
              <a:cxnLst>
                <a:cxn ang="0">
                  <a:pos x="T0" y="T1"/>
                </a:cxn>
                <a:cxn ang="0">
                  <a:pos x="T2" y="T3"/>
                </a:cxn>
                <a:cxn ang="0">
                  <a:pos x="T4" y="T5"/>
                </a:cxn>
                <a:cxn ang="0">
                  <a:pos x="T6" y="T7"/>
                </a:cxn>
                <a:cxn ang="0">
                  <a:pos x="T8" y="T9"/>
                </a:cxn>
                <a:cxn ang="0">
                  <a:pos x="T10" y="T11"/>
                </a:cxn>
              </a:cxnLst>
              <a:rect l="0" t="0" r="r" b="b"/>
              <a:pathLst>
                <a:path w="108" h="212">
                  <a:moveTo>
                    <a:pt x="54" y="0"/>
                  </a:moveTo>
                  <a:lnTo>
                    <a:pt x="54" y="0"/>
                  </a:lnTo>
                  <a:lnTo>
                    <a:pt x="0" y="211"/>
                  </a:lnTo>
                  <a:lnTo>
                    <a:pt x="54" y="211"/>
                  </a:lnTo>
                  <a:lnTo>
                    <a:pt x="107" y="0"/>
                  </a:lnTo>
                  <a:lnTo>
                    <a:pt x="54" y="0"/>
                  </a:lnTo>
                </a:path>
              </a:pathLst>
            </a:custGeom>
            <a:solidFill>
              <a:srgbClr val="8DAFFE"/>
            </a:solidFill>
            <a:ln>
              <a:noFill/>
            </a:ln>
            <a:effectLst>
              <a:outerShdw dist="35921" dir="2700000" algn="ctr" rotWithShape="0">
                <a:srgbClr val="000000"/>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zh-TW" altLang="en-US"/>
            </a:p>
          </p:txBody>
        </p:sp>
        <p:sp>
          <p:nvSpPr>
            <p:cNvPr id="122897" name="Freeform 17"/>
            <p:cNvSpPr>
              <a:spLocks/>
            </p:cNvSpPr>
            <p:nvPr/>
          </p:nvSpPr>
          <p:spPr bwMode="auto">
            <a:xfrm>
              <a:off x="1060" y="192"/>
              <a:ext cx="72" cy="212"/>
            </a:xfrm>
            <a:custGeom>
              <a:avLst/>
              <a:gdLst>
                <a:gd name="T0" fmla="*/ 53 w 72"/>
                <a:gd name="T1" fmla="*/ 0 h 212"/>
                <a:gd name="T2" fmla="*/ 0 w 72"/>
                <a:gd name="T3" fmla="*/ 211 h 212"/>
                <a:gd name="T4" fmla="*/ 17 w 72"/>
                <a:gd name="T5" fmla="*/ 211 h 212"/>
                <a:gd name="T6" fmla="*/ 71 w 72"/>
                <a:gd name="T7" fmla="*/ 0 h 212"/>
                <a:gd name="T8" fmla="*/ 53 w 72"/>
                <a:gd name="T9" fmla="*/ 0 h 212"/>
              </a:gdLst>
              <a:ahLst/>
              <a:cxnLst>
                <a:cxn ang="0">
                  <a:pos x="T0" y="T1"/>
                </a:cxn>
                <a:cxn ang="0">
                  <a:pos x="T2" y="T3"/>
                </a:cxn>
                <a:cxn ang="0">
                  <a:pos x="T4" y="T5"/>
                </a:cxn>
                <a:cxn ang="0">
                  <a:pos x="T6" y="T7"/>
                </a:cxn>
                <a:cxn ang="0">
                  <a:pos x="T8" y="T9"/>
                </a:cxn>
              </a:cxnLst>
              <a:rect l="0" t="0" r="r" b="b"/>
              <a:pathLst>
                <a:path w="72" h="212">
                  <a:moveTo>
                    <a:pt x="53" y="0"/>
                  </a:moveTo>
                  <a:lnTo>
                    <a:pt x="0" y="211"/>
                  </a:lnTo>
                  <a:lnTo>
                    <a:pt x="17" y="211"/>
                  </a:lnTo>
                  <a:lnTo>
                    <a:pt x="71" y="0"/>
                  </a:lnTo>
                  <a:lnTo>
                    <a:pt x="53" y="0"/>
                  </a:lnTo>
                </a:path>
              </a:pathLst>
            </a:custGeom>
            <a:solidFill>
              <a:srgbClr val="8DAFFE"/>
            </a:solidFill>
            <a:ln>
              <a:noFill/>
            </a:ln>
            <a:effectLst>
              <a:outerShdw dist="35921" dir="2700000" algn="ctr" rotWithShape="0">
                <a:srgbClr val="000000"/>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zh-TW" altLang="en-US"/>
            </a:p>
          </p:txBody>
        </p:sp>
      </p:grpSp>
      <p:sp>
        <p:nvSpPr>
          <p:cNvPr id="122899" name="Text Box 19"/>
          <p:cNvSpPr txBox="1">
            <a:spLocks noChangeArrowheads="1"/>
          </p:cNvSpPr>
          <p:nvPr/>
        </p:nvSpPr>
        <p:spPr bwMode="auto">
          <a:xfrm>
            <a:off x="1219200" y="1447800"/>
            <a:ext cx="281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4" rIns="91427" bIns="45714">
            <a:spAutoFit/>
          </a:bodyPr>
          <a:lstStyle/>
          <a:p>
            <a:pPr algn="ctr" eaLnBrk="0" hangingPunct="0">
              <a:spcBef>
                <a:spcPct val="50000"/>
              </a:spcBef>
            </a:pPr>
            <a:endParaRPr lang="zh-TW" altLang="zh-TW" sz="3200" b="0">
              <a:latin typeface="Arial Black" pitchFamily="34" charset="0"/>
              <a:ea typeface="標楷體" pitchFamily="65" charset="-120"/>
            </a:endParaRPr>
          </a:p>
        </p:txBody>
      </p:sp>
      <p:pic>
        <p:nvPicPr>
          <p:cNvPr id="122904" name="Picture 12" descr="局徽971223"/>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397875" y="6408738"/>
            <a:ext cx="1508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Lst>
  <p:timing>
    <p:tnLst>
      <p:par>
        <p:cTn id="1" dur="indefinite" restart="never" nodeType="tmRoot"/>
      </p:par>
    </p:tnLst>
  </p:timing>
  <p:hf hdr="0" ftr="0" dt="0"/>
  <p:txStyles>
    <p:title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全真細隸書" pitchFamily="49" charset="-120"/>
          <a:ea typeface="新細明體" pitchFamily="18" charset="-120"/>
        </a:defRPr>
      </a:lvl2pPr>
      <a:lvl3pPr algn="l" rtl="0" fontAlgn="base">
        <a:spcBef>
          <a:spcPct val="0"/>
        </a:spcBef>
        <a:spcAft>
          <a:spcPct val="0"/>
        </a:spcAft>
        <a:defRPr kumimoji="1" sz="4400">
          <a:solidFill>
            <a:schemeClr val="tx2"/>
          </a:solidFill>
          <a:latin typeface="全真細隸書" pitchFamily="49" charset="-120"/>
          <a:ea typeface="新細明體" pitchFamily="18" charset="-120"/>
        </a:defRPr>
      </a:lvl3pPr>
      <a:lvl4pPr algn="l" rtl="0" fontAlgn="base">
        <a:spcBef>
          <a:spcPct val="0"/>
        </a:spcBef>
        <a:spcAft>
          <a:spcPct val="0"/>
        </a:spcAft>
        <a:defRPr kumimoji="1" sz="4400">
          <a:solidFill>
            <a:schemeClr val="tx2"/>
          </a:solidFill>
          <a:latin typeface="全真細隸書" pitchFamily="49" charset="-120"/>
          <a:ea typeface="新細明體" pitchFamily="18" charset="-120"/>
        </a:defRPr>
      </a:lvl4pPr>
      <a:lvl5pPr algn="l" rtl="0" fontAlgn="base">
        <a:spcBef>
          <a:spcPct val="0"/>
        </a:spcBef>
        <a:spcAft>
          <a:spcPct val="0"/>
        </a:spcAft>
        <a:defRPr kumimoji="1" sz="4400">
          <a:solidFill>
            <a:schemeClr val="tx2"/>
          </a:solidFill>
          <a:latin typeface="全真細隸書" pitchFamily="49" charset="-120"/>
          <a:ea typeface="新細明體" pitchFamily="18" charset="-120"/>
        </a:defRPr>
      </a:lvl5pPr>
      <a:lvl6pPr marL="457200" algn="l" rtl="0" fontAlgn="base">
        <a:spcBef>
          <a:spcPct val="0"/>
        </a:spcBef>
        <a:spcAft>
          <a:spcPct val="0"/>
        </a:spcAft>
        <a:defRPr kumimoji="1" sz="4400">
          <a:solidFill>
            <a:schemeClr val="tx2"/>
          </a:solidFill>
          <a:latin typeface="全真細隸書" pitchFamily="49" charset="-120"/>
          <a:ea typeface="新細明體" pitchFamily="18" charset="-120"/>
        </a:defRPr>
      </a:lvl6pPr>
      <a:lvl7pPr marL="914400" algn="l" rtl="0" fontAlgn="base">
        <a:spcBef>
          <a:spcPct val="0"/>
        </a:spcBef>
        <a:spcAft>
          <a:spcPct val="0"/>
        </a:spcAft>
        <a:defRPr kumimoji="1" sz="4400">
          <a:solidFill>
            <a:schemeClr val="tx2"/>
          </a:solidFill>
          <a:latin typeface="全真細隸書" pitchFamily="49" charset="-120"/>
          <a:ea typeface="新細明體" pitchFamily="18" charset="-120"/>
        </a:defRPr>
      </a:lvl7pPr>
      <a:lvl8pPr marL="1371600" algn="l" rtl="0" fontAlgn="base">
        <a:spcBef>
          <a:spcPct val="0"/>
        </a:spcBef>
        <a:spcAft>
          <a:spcPct val="0"/>
        </a:spcAft>
        <a:defRPr kumimoji="1" sz="4400">
          <a:solidFill>
            <a:schemeClr val="tx2"/>
          </a:solidFill>
          <a:latin typeface="全真細隸書" pitchFamily="49" charset="-120"/>
          <a:ea typeface="新細明體" pitchFamily="18" charset="-120"/>
        </a:defRPr>
      </a:lvl8pPr>
      <a:lvl9pPr marL="1828800" algn="l" rtl="0" fontAlgn="base">
        <a:spcBef>
          <a:spcPct val="0"/>
        </a:spcBef>
        <a:spcAft>
          <a:spcPct val="0"/>
        </a:spcAft>
        <a:defRPr kumimoji="1" sz="4400">
          <a:solidFill>
            <a:schemeClr val="tx2"/>
          </a:solidFill>
          <a:latin typeface="全真細隸書" pitchFamily="49" charset="-120"/>
          <a:ea typeface="新細明體" pitchFamily="18" charset="-120"/>
        </a:defRPr>
      </a:lvl9pPr>
    </p:titleStyle>
    <p:bodyStyle>
      <a:lvl1pPr marL="342900" indent="-342900" algn="l" rtl="0" fontAlgn="base">
        <a:lnSpc>
          <a:spcPct val="150000"/>
        </a:lnSpc>
        <a:spcBef>
          <a:spcPct val="20000"/>
        </a:spcBef>
        <a:spcAft>
          <a:spcPct val="0"/>
        </a:spcAft>
        <a:buClr>
          <a:schemeClr val="accent2"/>
        </a:buClr>
        <a:buSzPct val="75000"/>
        <a:buFont typeface="Monotype Sorts" charset="0"/>
        <a:buChar char="l"/>
        <a:defRPr kumimoji="1" sz="3200">
          <a:solidFill>
            <a:schemeClr val="tx1"/>
          </a:solidFill>
          <a:latin typeface="+mn-lt"/>
          <a:ea typeface="+mn-ea"/>
          <a:cs typeface="+mn-cs"/>
        </a:defRPr>
      </a:lvl1pPr>
      <a:lvl2pPr marL="742950" indent="-285750" algn="l" rtl="0" fontAlgn="base">
        <a:spcBef>
          <a:spcPct val="20000"/>
        </a:spcBef>
        <a:spcAft>
          <a:spcPct val="0"/>
        </a:spcAft>
        <a:buClr>
          <a:schemeClr val="tx2"/>
        </a:buClr>
        <a:buSzPct val="100000"/>
        <a:buChar char="–"/>
        <a:defRPr kumimoji="1" sz="2800">
          <a:solidFill>
            <a:schemeClr val="tx1"/>
          </a:solidFill>
          <a:latin typeface="Book Antiqua" pitchFamily="18" charset="0"/>
          <a:ea typeface="+mn-ea"/>
        </a:defRPr>
      </a:lvl2pPr>
      <a:lvl3pPr marL="1143000" indent="-228600" algn="l" rtl="0" fontAlgn="base">
        <a:spcBef>
          <a:spcPct val="20000"/>
        </a:spcBef>
        <a:spcAft>
          <a:spcPct val="0"/>
        </a:spcAft>
        <a:buClr>
          <a:schemeClr val="accent2"/>
        </a:buClr>
        <a:buSzPct val="100000"/>
        <a:buChar char="»"/>
        <a:defRPr kumimoji="1" sz="2400">
          <a:solidFill>
            <a:schemeClr val="tx1"/>
          </a:solidFill>
          <a:latin typeface="Book Antiqua" pitchFamily="18" charset="0"/>
          <a:ea typeface="+mn-ea"/>
        </a:defRPr>
      </a:lvl3pPr>
      <a:lvl4pPr marL="1600200" indent="-228600" algn="l" rtl="0" fontAlgn="base">
        <a:spcBef>
          <a:spcPct val="20000"/>
        </a:spcBef>
        <a:spcAft>
          <a:spcPct val="0"/>
        </a:spcAft>
        <a:buClr>
          <a:schemeClr val="accent2"/>
        </a:buClr>
        <a:buSzPct val="65000"/>
        <a:buFont typeface="Monotype Sorts" charset="0"/>
        <a:buChar char="l"/>
        <a:defRPr kumimoji="1" sz="2000">
          <a:solidFill>
            <a:schemeClr val="tx1"/>
          </a:solidFill>
          <a:latin typeface="Book Antiqua" pitchFamily="18" charset="0"/>
          <a:ea typeface="+mn-ea"/>
        </a:defRPr>
      </a:lvl4pPr>
      <a:lvl5pPr marL="2057400" indent="-228600" algn="l" rtl="0" fontAlgn="base">
        <a:spcBef>
          <a:spcPct val="20000"/>
        </a:spcBef>
        <a:spcAft>
          <a:spcPct val="0"/>
        </a:spcAft>
        <a:buClr>
          <a:schemeClr val="tx2"/>
        </a:buClr>
        <a:buSzPct val="100000"/>
        <a:buChar char="–"/>
        <a:defRPr kumimoji="1" sz="2000">
          <a:solidFill>
            <a:schemeClr val="tx1"/>
          </a:solidFill>
          <a:latin typeface="Book Antiqua" pitchFamily="18" charset="0"/>
          <a:ea typeface="+mn-ea"/>
        </a:defRPr>
      </a:lvl5pPr>
      <a:lvl6pPr marL="2514600" indent="-228600" algn="l" rtl="0" fontAlgn="base">
        <a:spcBef>
          <a:spcPct val="20000"/>
        </a:spcBef>
        <a:spcAft>
          <a:spcPct val="0"/>
        </a:spcAft>
        <a:buClr>
          <a:schemeClr val="tx2"/>
        </a:buClr>
        <a:buSzPct val="100000"/>
        <a:buChar char="–"/>
        <a:defRPr kumimoji="1" sz="2000">
          <a:solidFill>
            <a:schemeClr val="tx1"/>
          </a:solidFill>
          <a:latin typeface="Book Antiqua" pitchFamily="18" charset="0"/>
          <a:ea typeface="+mn-ea"/>
        </a:defRPr>
      </a:lvl6pPr>
      <a:lvl7pPr marL="2971800" indent="-228600" algn="l" rtl="0" fontAlgn="base">
        <a:spcBef>
          <a:spcPct val="20000"/>
        </a:spcBef>
        <a:spcAft>
          <a:spcPct val="0"/>
        </a:spcAft>
        <a:buClr>
          <a:schemeClr val="tx2"/>
        </a:buClr>
        <a:buSzPct val="100000"/>
        <a:buChar char="–"/>
        <a:defRPr kumimoji="1" sz="2000">
          <a:solidFill>
            <a:schemeClr val="tx1"/>
          </a:solidFill>
          <a:latin typeface="Book Antiqua" pitchFamily="18" charset="0"/>
          <a:ea typeface="+mn-ea"/>
        </a:defRPr>
      </a:lvl7pPr>
      <a:lvl8pPr marL="3429000" indent="-228600" algn="l" rtl="0" fontAlgn="base">
        <a:spcBef>
          <a:spcPct val="20000"/>
        </a:spcBef>
        <a:spcAft>
          <a:spcPct val="0"/>
        </a:spcAft>
        <a:buClr>
          <a:schemeClr val="tx2"/>
        </a:buClr>
        <a:buSzPct val="100000"/>
        <a:buChar char="–"/>
        <a:defRPr kumimoji="1" sz="2000">
          <a:solidFill>
            <a:schemeClr val="tx1"/>
          </a:solidFill>
          <a:latin typeface="Book Antiqua" pitchFamily="18" charset="0"/>
          <a:ea typeface="+mn-ea"/>
        </a:defRPr>
      </a:lvl8pPr>
      <a:lvl9pPr marL="3886200" indent="-228600" algn="l" rtl="0" fontAlgn="base">
        <a:spcBef>
          <a:spcPct val="20000"/>
        </a:spcBef>
        <a:spcAft>
          <a:spcPct val="0"/>
        </a:spcAft>
        <a:buClr>
          <a:schemeClr val="tx2"/>
        </a:buClr>
        <a:buSzPct val="100000"/>
        <a:buChar char="–"/>
        <a:defRPr kumimoji="1" sz="2000">
          <a:solidFill>
            <a:schemeClr val="tx1"/>
          </a:solidFill>
          <a:latin typeface="Book Antiqua" pitchFamily="18" charset="0"/>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7.jp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Cutout/>
                    </a14:imgEffect>
                    <a14:imgEffect>
                      <a14:brightnessContrast bright="60000"/>
                    </a14:imgEffect>
                  </a14:imgLayer>
                </a14:imgProps>
              </a:ext>
              <a:ext uri="{28A0092B-C50C-407E-A947-70E740481C1C}">
                <a14:useLocalDpi xmlns:a14="http://schemas.microsoft.com/office/drawing/2010/main" val="0"/>
              </a:ext>
            </a:extLst>
          </a:blip>
          <a:srcRect b="22539"/>
          <a:stretch/>
        </p:blipFill>
        <p:spPr>
          <a:xfrm>
            <a:off x="729039" y="641349"/>
            <a:ext cx="8558785" cy="5755223"/>
          </a:xfrm>
          <a:prstGeom prst="rect">
            <a:avLst/>
          </a:prstGeom>
        </p:spPr>
      </p:pic>
      <p:sp>
        <p:nvSpPr>
          <p:cNvPr id="516100" name="Text Box 4"/>
          <p:cNvSpPr txBox="1">
            <a:spLocks noChangeArrowheads="1"/>
          </p:cNvSpPr>
          <p:nvPr/>
        </p:nvSpPr>
        <p:spPr bwMode="auto">
          <a:xfrm>
            <a:off x="278116" y="731838"/>
            <a:ext cx="917544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defRPr kumimoji="1" sz="2400">
                <a:solidFill>
                  <a:schemeClr val="tx1"/>
                </a:solidFill>
                <a:latin typeface="Times New Roman" pitchFamily="18" charset="0"/>
                <a:ea typeface="新細明體" pitchFamily="18" charset="-120"/>
              </a:defRPr>
            </a:lvl1pPr>
            <a:lvl2pPr marL="571500" defTabSz="762000">
              <a:defRPr kumimoji="1" sz="2400">
                <a:solidFill>
                  <a:schemeClr val="tx1"/>
                </a:solidFill>
                <a:latin typeface="Times New Roman" pitchFamily="18" charset="0"/>
                <a:ea typeface="新細明體" pitchFamily="18" charset="-120"/>
              </a:defRPr>
            </a:lvl2pPr>
            <a:lvl3pPr marL="1143000" defTabSz="762000">
              <a:defRPr kumimoji="1" sz="2400">
                <a:solidFill>
                  <a:schemeClr val="tx1"/>
                </a:solidFill>
                <a:latin typeface="Times New Roman" pitchFamily="18" charset="0"/>
                <a:ea typeface="新細明體" pitchFamily="18" charset="-120"/>
              </a:defRPr>
            </a:lvl3pPr>
            <a:lvl4pPr marL="1714500" defTabSz="762000">
              <a:defRPr kumimoji="1" sz="2400">
                <a:solidFill>
                  <a:schemeClr val="tx1"/>
                </a:solidFill>
                <a:latin typeface="Times New Roman" pitchFamily="18" charset="0"/>
                <a:ea typeface="新細明體" pitchFamily="18" charset="-120"/>
              </a:defRPr>
            </a:lvl4pPr>
            <a:lvl5pPr marL="2286000" defTabSz="762000">
              <a:defRPr kumimoji="1" sz="2400">
                <a:solidFill>
                  <a:schemeClr val="tx1"/>
                </a:solidFill>
                <a:latin typeface="Times New Roman" pitchFamily="18" charset="0"/>
                <a:ea typeface="新細明體" pitchFamily="18" charset="-120"/>
              </a:defRPr>
            </a:lvl5pPr>
            <a:lvl6pPr marL="2743200" defTabSz="762000" fontAlgn="base">
              <a:spcBef>
                <a:spcPct val="0"/>
              </a:spcBef>
              <a:spcAft>
                <a:spcPct val="0"/>
              </a:spcAft>
              <a:defRPr kumimoji="1" sz="2400">
                <a:solidFill>
                  <a:schemeClr val="tx1"/>
                </a:solidFill>
                <a:latin typeface="Times New Roman" pitchFamily="18" charset="0"/>
                <a:ea typeface="新細明體" pitchFamily="18" charset="-120"/>
              </a:defRPr>
            </a:lvl6pPr>
            <a:lvl7pPr marL="3200400" defTabSz="762000" fontAlgn="base">
              <a:spcBef>
                <a:spcPct val="0"/>
              </a:spcBef>
              <a:spcAft>
                <a:spcPct val="0"/>
              </a:spcAft>
              <a:defRPr kumimoji="1" sz="2400">
                <a:solidFill>
                  <a:schemeClr val="tx1"/>
                </a:solidFill>
                <a:latin typeface="Times New Roman" pitchFamily="18" charset="0"/>
                <a:ea typeface="新細明體" pitchFamily="18" charset="-120"/>
              </a:defRPr>
            </a:lvl7pPr>
            <a:lvl8pPr marL="3657600" defTabSz="762000" fontAlgn="base">
              <a:spcBef>
                <a:spcPct val="0"/>
              </a:spcBef>
              <a:spcAft>
                <a:spcPct val="0"/>
              </a:spcAft>
              <a:defRPr kumimoji="1" sz="2400">
                <a:solidFill>
                  <a:schemeClr val="tx1"/>
                </a:solidFill>
                <a:latin typeface="Times New Roman" pitchFamily="18" charset="0"/>
                <a:ea typeface="新細明體" pitchFamily="18" charset="-120"/>
              </a:defRPr>
            </a:lvl8pPr>
            <a:lvl9pPr marL="4114800" defTabSz="7620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ctr">
              <a:spcBef>
                <a:spcPct val="50000"/>
              </a:spcBef>
            </a:pPr>
            <a:r>
              <a:rPr lang="zh-TW" altLang="en-US" sz="3000" b="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西濱</a:t>
            </a:r>
            <a:r>
              <a:rPr lang="zh-TW" altLang="en-US" sz="3000"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快速公路八棟寮至九塊厝</a:t>
            </a:r>
            <a:r>
              <a:rPr lang="en-US" altLang="zh-TW" sz="3000"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WH77-C</a:t>
            </a:r>
            <a:r>
              <a:rPr lang="zh-TW" altLang="en-US" sz="3000"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標（</a:t>
            </a:r>
            <a:r>
              <a:rPr lang="en-US" altLang="zh-TW" sz="3000"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302K+225~305K+750</a:t>
            </a:r>
            <a:r>
              <a:rPr lang="zh-TW" altLang="en-US" sz="3000"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）九塊厝交流道新建工程</a:t>
            </a:r>
            <a:endParaRPr lang="zh-TW" altLang="en-US" sz="3000" b="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516101" name="Text Box 5"/>
          <p:cNvSpPr txBox="1">
            <a:spLocks noChangeArrowheads="1"/>
          </p:cNvSpPr>
          <p:nvPr/>
        </p:nvSpPr>
        <p:spPr bwMode="auto">
          <a:xfrm>
            <a:off x="744538" y="5257800"/>
            <a:ext cx="870902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kumimoji="1" sz="2400">
                <a:solidFill>
                  <a:schemeClr val="tx1"/>
                </a:solidFill>
                <a:latin typeface="Times New Roman" pitchFamily="18" charset="0"/>
                <a:ea typeface="新細明體" pitchFamily="18" charset="-120"/>
              </a:defRPr>
            </a:lvl1pPr>
            <a:lvl2pPr marL="571500" defTabSz="762000">
              <a:defRPr kumimoji="1" sz="2400">
                <a:solidFill>
                  <a:schemeClr val="tx1"/>
                </a:solidFill>
                <a:latin typeface="Times New Roman" pitchFamily="18" charset="0"/>
                <a:ea typeface="新細明體" pitchFamily="18" charset="-120"/>
              </a:defRPr>
            </a:lvl2pPr>
            <a:lvl3pPr marL="1143000" defTabSz="762000">
              <a:defRPr kumimoji="1" sz="2400">
                <a:solidFill>
                  <a:schemeClr val="tx1"/>
                </a:solidFill>
                <a:latin typeface="Times New Roman" pitchFamily="18" charset="0"/>
                <a:ea typeface="新細明體" pitchFamily="18" charset="-120"/>
              </a:defRPr>
            </a:lvl3pPr>
            <a:lvl4pPr marL="1714500" defTabSz="762000">
              <a:defRPr kumimoji="1" sz="2400">
                <a:solidFill>
                  <a:schemeClr val="tx1"/>
                </a:solidFill>
                <a:latin typeface="Times New Roman" pitchFamily="18" charset="0"/>
                <a:ea typeface="新細明體" pitchFamily="18" charset="-120"/>
              </a:defRPr>
            </a:lvl4pPr>
            <a:lvl5pPr marL="2286000" defTabSz="762000">
              <a:defRPr kumimoji="1" sz="2400">
                <a:solidFill>
                  <a:schemeClr val="tx1"/>
                </a:solidFill>
                <a:latin typeface="Times New Roman" pitchFamily="18" charset="0"/>
                <a:ea typeface="新細明體" pitchFamily="18" charset="-120"/>
              </a:defRPr>
            </a:lvl5pPr>
            <a:lvl6pPr marL="2743200" defTabSz="762000" fontAlgn="base">
              <a:spcBef>
                <a:spcPct val="0"/>
              </a:spcBef>
              <a:spcAft>
                <a:spcPct val="0"/>
              </a:spcAft>
              <a:defRPr kumimoji="1" sz="2400">
                <a:solidFill>
                  <a:schemeClr val="tx1"/>
                </a:solidFill>
                <a:latin typeface="Times New Roman" pitchFamily="18" charset="0"/>
                <a:ea typeface="新細明體" pitchFamily="18" charset="-120"/>
              </a:defRPr>
            </a:lvl6pPr>
            <a:lvl7pPr marL="3200400" defTabSz="762000" fontAlgn="base">
              <a:spcBef>
                <a:spcPct val="0"/>
              </a:spcBef>
              <a:spcAft>
                <a:spcPct val="0"/>
              </a:spcAft>
              <a:defRPr kumimoji="1" sz="2400">
                <a:solidFill>
                  <a:schemeClr val="tx1"/>
                </a:solidFill>
                <a:latin typeface="Times New Roman" pitchFamily="18" charset="0"/>
                <a:ea typeface="新細明體" pitchFamily="18" charset="-120"/>
              </a:defRPr>
            </a:lvl7pPr>
            <a:lvl8pPr marL="3657600" defTabSz="762000" fontAlgn="base">
              <a:spcBef>
                <a:spcPct val="0"/>
              </a:spcBef>
              <a:spcAft>
                <a:spcPct val="0"/>
              </a:spcAft>
              <a:defRPr kumimoji="1" sz="2400">
                <a:solidFill>
                  <a:schemeClr val="tx1"/>
                </a:solidFill>
                <a:latin typeface="Times New Roman" pitchFamily="18" charset="0"/>
                <a:ea typeface="新細明體" pitchFamily="18" charset="-120"/>
              </a:defRPr>
            </a:lvl8pPr>
            <a:lvl9pPr marL="4114800" defTabSz="7620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ctr"/>
            <a:r>
              <a:rPr lang="zh-TW" altLang="en-US" b="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交通部公路總局西部濱海公路南區臨時工程處</a:t>
            </a:r>
            <a:r>
              <a:rPr lang="zh-TW" altLang="en-US"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第三工務段</a:t>
            </a:r>
            <a:endParaRPr lang="zh-TW" altLang="en-US" b="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endParaRPr lang="zh-TW" altLang="en-US" sz="2000" b="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b="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中華民國</a:t>
            </a:r>
            <a:r>
              <a:rPr lang="en-US" altLang="zh-TW"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104</a:t>
            </a:r>
            <a:r>
              <a:rPr lang="zh-TW" altLang="en-US"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a:t>
            </a:r>
            <a:r>
              <a:rPr lang="en-US" altLang="zh-TW"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a:t>
            </a:r>
            <a:r>
              <a:rPr lang="zh-TW" altLang="en-US"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月</a:t>
            </a:r>
            <a:r>
              <a:rPr lang="en-US" altLang="zh-TW"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28</a:t>
            </a:r>
            <a:r>
              <a:rPr lang="zh-TW" altLang="en-US"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日</a:t>
            </a:r>
            <a:endParaRPr lang="zh-TW" altLang="en-US" b="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516102" name="Rectangle 6"/>
          <p:cNvSpPr>
            <a:spLocks noChangeArrowheads="1"/>
          </p:cNvSpPr>
          <p:nvPr/>
        </p:nvSpPr>
        <p:spPr bwMode="auto">
          <a:xfrm>
            <a:off x="657378" y="2714472"/>
            <a:ext cx="8564561" cy="1939635"/>
          </a:xfrm>
          <a:prstGeom prst="rect">
            <a:avLst/>
          </a:prstGeom>
          <a:noFill/>
          <a:ln>
            <a:noFill/>
          </a:ln>
          <a:effectLst>
            <a:outerShdw sx="1000" sy="1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2075" tIns="46038" rIns="92075" bIns="46038">
            <a:spAutoFit/>
          </a:bodyPr>
          <a:lstStyle/>
          <a:p>
            <a:pPr algn="ctr" eaLnBrk="0" hangingPunct="0"/>
            <a:r>
              <a:rPr lang="zh-TW" altLang="en-US" sz="6000"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ahoma" panose="020B0604030504040204" pitchFamily="34" charset="0"/>
              </a:rPr>
              <a:t>監造單位</a:t>
            </a:r>
            <a:endParaRPr lang="en-US" altLang="zh-TW" sz="6000"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ahoma" panose="020B0604030504040204" pitchFamily="34" charset="0"/>
            </a:endParaRPr>
          </a:p>
          <a:p>
            <a:pPr algn="ctr" eaLnBrk="0" hangingPunct="0"/>
            <a:r>
              <a:rPr lang="zh-TW" altLang="en-US" sz="6000" b="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ahoma" panose="020B0604030504040204" pitchFamily="34" charset="0"/>
              </a:rPr>
              <a:t>簡報</a:t>
            </a:r>
            <a:endParaRPr lang="zh-TW" altLang="en-US" sz="2400" b="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ahoma" panose="020B0604030504040204" pitchFamily="34" charset="0"/>
            </a:endParaRPr>
          </a:p>
        </p:txBody>
      </p:sp>
      <p:grpSp>
        <p:nvGrpSpPr>
          <p:cNvPr id="8" name="Group 11"/>
          <p:cNvGrpSpPr>
            <a:grpSpLocks/>
          </p:cNvGrpSpPr>
          <p:nvPr/>
        </p:nvGrpSpPr>
        <p:grpSpPr bwMode="auto">
          <a:xfrm>
            <a:off x="0" y="304800"/>
            <a:ext cx="1797050" cy="336550"/>
            <a:chOff x="0" y="192"/>
            <a:chExt cx="1132" cy="212"/>
          </a:xfrm>
        </p:grpSpPr>
        <p:sp>
          <p:nvSpPr>
            <p:cNvPr id="9" name="Freeform 12"/>
            <p:cNvSpPr>
              <a:spLocks/>
            </p:cNvSpPr>
            <p:nvPr/>
          </p:nvSpPr>
          <p:spPr bwMode="auto">
            <a:xfrm>
              <a:off x="0" y="192"/>
              <a:ext cx="460" cy="212"/>
            </a:xfrm>
            <a:custGeom>
              <a:avLst/>
              <a:gdLst>
                <a:gd name="T0" fmla="*/ 0 w 460"/>
                <a:gd name="T1" fmla="*/ 0 h 212"/>
                <a:gd name="T2" fmla="*/ 459 w 460"/>
                <a:gd name="T3" fmla="*/ 0 h 212"/>
                <a:gd name="T4" fmla="*/ 404 w 460"/>
                <a:gd name="T5" fmla="*/ 211 h 212"/>
                <a:gd name="T6" fmla="*/ 0 w 460"/>
                <a:gd name="T7" fmla="*/ 211 h 212"/>
                <a:gd name="T8" fmla="*/ 0 w 460"/>
                <a:gd name="T9" fmla="*/ 0 h 212"/>
              </a:gdLst>
              <a:ahLst/>
              <a:cxnLst>
                <a:cxn ang="0">
                  <a:pos x="T0" y="T1"/>
                </a:cxn>
                <a:cxn ang="0">
                  <a:pos x="T2" y="T3"/>
                </a:cxn>
                <a:cxn ang="0">
                  <a:pos x="T4" y="T5"/>
                </a:cxn>
                <a:cxn ang="0">
                  <a:pos x="T6" y="T7"/>
                </a:cxn>
                <a:cxn ang="0">
                  <a:pos x="T8" y="T9"/>
                </a:cxn>
              </a:cxnLst>
              <a:rect l="0" t="0" r="r" b="b"/>
              <a:pathLst>
                <a:path w="460" h="212">
                  <a:moveTo>
                    <a:pt x="0" y="0"/>
                  </a:moveTo>
                  <a:lnTo>
                    <a:pt x="459" y="0"/>
                  </a:lnTo>
                  <a:lnTo>
                    <a:pt x="404" y="211"/>
                  </a:lnTo>
                  <a:lnTo>
                    <a:pt x="0" y="211"/>
                  </a:lnTo>
                  <a:lnTo>
                    <a:pt x="0" y="0"/>
                  </a:lnTo>
                </a:path>
              </a:pathLst>
            </a:custGeom>
            <a:solidFill>
              <a:srgbClr val="8DAFFE"/>
            </a:solidFill>
            <a:ln>
              <a:noFill/>
            </a:ln>
            <a:effectLst>
              <a:outerShdw dist="35921" dir="2700000" algn="ctr" rotWithShape="0">
                <a:srgbClr val="000000"/>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zh-TW" altLang="en-US"/>
            </a:p>
          </p:txBody>
        </p:sp>
        <p:sp>
          <p:nvSpPr>
            <p:cNvPr id="10" name="Freeform 13"/>
            <p:cNvSpPr>
              <a:spLocks/>
            </p:cNvSpPr>
            <p:nvPr/>
          </p:nvSpPr>
          <p:spPr bwMode="auto">
            <a:xfrm>
              <a:off x="439" y="192"/>
              <a:ext cx="270" cy="212"/>
            </a:xfrm>
            <a:custGeom>
              <a:avLst/>
              <a:gdLst>
                <a:gd name="T0" fmla="*/ 54 w 270"/>
                <a:gd name="T1" fmla="*/ 0 h 212"/>
                <a:gd name="T2" fmla="*/ 0 w 270"/>
                <a:gd name="T3" fmla="*/ 211 h 212"/>
                <a:gd name="T4" fmla="*/ 214 w 270"/>
                <a:gd name="T5" fmla="*/ 211 h 212"/>
                <a:gd name="T6" fmla="*/ 269 w 270"/>
                <a:gd name="T7" fmla="*/ 0 h 212"/>
                <a:gd name="T8" fmla="*/ 54 w 270"/>
                <a:gd name="T9" fmla="*/ 0 h 212"/>
              </a:gdLst>
              <a:ahLst/>
              <a:cxnLst>
                <a:cxn ang="0">
                  <a:pos x="T0" y="T1"/>
                </a:cxn>
                <a:cxn ang="0">
                  <a:pos x="T2" y="T3"/>
                </a:cxn>
                <a:cxn ang="0">
                  <a:pos x="T4" y="T5"/>
                </a:cxn>
                <a:cxn ang="0">
                  <a:pos x="T6" y="T7"/>
                </a:cxn>
                <a:cxn ang="0">
                  <a:pos x="T8" y="T9"/>
                </a:cxn>
              </a:cxnLst>
              <a:rect l="0" t="0" r="r" b="b"/>
              <a:pathLst>
                <a:path w="270" h="212">
                  <a:moveTo>
                    <a:pt x="54" y="0"/>
                  </a:moveTo>
                  <a:lnTo>
                    <a:pt x="0" y="211"/>
                  </a:lnTo>
                  <a:lnTo>
                    <a:pt x="214" y="211"/>
                  </a:lnTo>
                  <a:lnTo>
                    <a:pt x="269" y="0"/>
                  </a:lnTo>
                  <a:lnTo>
                    <a:pt x="54" y="0"/>
                  </a:lnTo>
                </a:path>
              </a:pathLst>
            </a:custGeom>
            <a:solidFill>
              <a:srgbClr val="8DAFFE"/>
            </a:solidFill>
            <a:ln>
              <a:noFill/>
            </a:ln>
            <a:effectLst>
              <a:outerShdw dist="35921" dir="2700000" algn="ctr" rotWithShape="0">
                <a:srgbClr val="000000"/>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zh-TW" altLang="en-US"/>
            </a:p>
          </p:txBody>
        </p:sp>
        <p:sp>
          <p:nvSpPr>
            <p:cNvPr id="11" name="Freeform 14"/>
            <p:cNvSpPr>
              <a:spLocks/>
            </p:cNvSpPr>
            <p:nvPr/>
          </p:nvSpPr>
          <p:spPr bwMode="auto">
            <a:xfrm>
              <a:off x="685" y="192"/>
              <a:ext cx="214" cy="212"/>
            </a:xfrm>
            <a:custGeom>
              <a:avLst/>
              <a:gdLst>
                <a:gd name="T0" fmla="*/ 53 w 214"/>
                <a:gd name="T1" fmla="*/ 0 h 212"/>
                <a:gd name="T2" fmla="*/ 0 w 214"/>
                <a:gd name="T3" fmla="*/ 211 h 212"/>
                <a:gd name="T4" fmla="*/ 159 w 214"/>
                <a:gd name="T5" fmla="*/ 211 h 212"/>
                <a:gd name="T6" fmla="*/ 213 w 214"/>
                <a:gd name="T7" fmla="*/ 0 h 212"/>
                <a:gd name="T8" fmla="*/ 53 w 214"/>
                <a:gd name="T9" fmla="*/ 0 h 212"/>
              </a:gdLst>
              <a:ahLst/>
              <a:cxnLst>
                <a:cxn ang="0">
                  <a:pos x="T0" y="T1"/>
                </a:cxn>
                <a:cxn ang="0">
                  <a:pos x="T2" y="T3"/>
                </a:cxn>
                <a:cxn ang="0">
                  <a:pos x="T4" y="T5"/>
                </a:cxn>
                <a:cxn ang="0">
                  <a:pos x="T6" y="T7"/>
                </a:cxn>
                <a:cxn ang="0">
                  <a:pos x="T8" y="T9"/>
                </a:cxn>
              </a:cxnLst>
              <a:rect l="0" t="0" r="r" b="b"/>
              <a:pathLst>
                <a:path w="214" h="212">
                  <a:moveTo>
                    <a:pt x="53" y="0"/>
                  </a:moveTo>
                  <a:lnTo>
                    <a:pt x="0" y="211"/>
                  </a:lnTo>
                  <a:lnTo>
                    <a:pt x="159" y="211"/>
                  </a:lnTo>
                  <a:lnTo>
                    <a:pt x="213" y="0"/>
                  </a:lnTo>
                  <a:lnTo>
                    <a:pt x="53" y="0"/>
                  </a:lnTo>
                </a:path>
              </a:pathLst>
            </a:custGeom>
            <a:solidFill>
              <a:srgbClr val="8DAFFE"/>
            </a:solidFill>
            <a:ln>
              <a:noFill/>
            </a:ln>
            <a:effectLst>
              <a:outerShdw dist="35921" dir="2700000" algn="ctr" rotWithShape="0">
                <a:srgbClr val="000000"/>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zh-TW" altLang="en-US"/>
            </a:p>
          </p:txBody>
        </p:sp>
        <p:sp>
          <p:nvSpPr>
            <p:cNvPr id="12" name="Freeform 15"/>
            <p:cNvSpPr>
              <a:spLocks/>
            </p:cNvSpPr>
            <p:nvPr/>
          </p:nvSpPr>
          <p:spPr bwMode="auto">
            <a:xfrm>
              <a:off x="871" y="192"/>
              <a:ext cx="163" cy="212"/>
            </a:xfrm>
            <a:custGeom>
              <a:avLst/>
              <a:gdLst>
                <a:gd name="T0" fmla="*/ 54 w 163"/>
                <a:gd name="T1" fmla="*/ 0 h 212"/>
                <a:gd name="T2" fmla="*/ 0 w 163"/>
                <a:gd name="T3" fmla="*/ 211 h 212"/>
                <a:gd name="T4" fmla="*/ 107 w 163"/>
                <a:gd name="T5" fmla="*/ 211 h 212"/>
                <a:gd name="T6" fmla="*/ 162 w 163"/>
                <a:gd name="T7" fmla="*/ 0 h 212"/>
                <a:gd name="T8" fmla="*/ 54 w 163"/>
                <a:gd name="T9" fmla="*/ 0 h 212"/>
              </a:gdLst>
              <a:ahLst/>
              <a:cxnLst>
                <a:cxn ang="0">
                  <a:pos x="T0" y="T1"/>
                </a:cxn>
                <a:cxn ang="0">
                  <a:pos x="T2" y="T3"/>
                </a:cxn>
                <a:cxn ang="0">
                  <a:pos x="T4" y="T5"/>
                </a:cxn>
                <a:cxn ang="0">
                  <a:pos x="T6" y="T7"/>
                </a:cxn>
                <a:cxn ang="0">
                  <a:pos x="T8" y="T9"/>
                </a:cxn>
              </a:cxnLst>
              <a:rect l="0" t="0" r="r" b="b"/>
              <a:pathLst>
                <a:path w="163" h="212">
                  <a:moveTo>
                    <a:pt x="54" y="0"/>
                  </a:moveTo>
                  <a:lnTo>
                    <a:pt x="0" y="211"/>
                  </a:lnTo>
                  <a:lnTo>
                    <a:pt x="107" y="211"/>
                  </a:lnTo>
                  <a:lnTo>
                    <a:pt x="162" y="0"/>
                  </a:lnTo>
                  <a:lnTo>
                    <a:pt x="54" y="0"/>
                  </a:lnTo>
                </a:path>
              </a:pathLst>
            </a:custGeom>
            <a:solidFill>
              <a:srgbClr val="8DAFFE"/>
            </a:solidFill>
            <a:ln>
              <a:noFill/>
            </a:ln>
            <a:effectLst>
              <a:outerShdw dist="35921" dir="2700000" algn="ctr" rotWithShape="0">
                <a:srgbClr val="000000"/>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zh-TW" altLang="en-US"/>
            </a:p>
          </p:txBody>
        </p:sp>
        <p:sp>
          <p:nvSpPr>
            <p:cNvPr id="13" name="Freeform 16"/>
            <p:cNvSpPr>
              <a:spLocks/>
            </p:cNvSpPr>
            <p:nvPr/>
          </p:nvSpPr>
          <p:spPr bwMode="auto">
            <a:xfrm>
              <a:off x="997" y="192"/>
              <a:ext cx="108" cy="212"/>
            </a:xfrm>
            <a:custGeom>
              <a:avLst/>
              <a:gdLst>
                <a:gd name="T0" fmla="*/ 54 w 108"/>
                <a:gd name="T1" fmla="*/ 0 h 212"/>
                <a:gd name="T2" fmla="*/ 54 w 108"/>
                <a:gd name="T3" fmla="*/ 0 h 212"/>
                <a:gd name="T4" fmla="*/ 0 w 108"/>
                <a:gd name="T5" fmla="*/ 211 h 212"/>
                <a:gd name="T6" fmla="*/ 54 w 108"/>
                <a:gd name="T7" fmla="*/ 211 h 212"/>
                <a:gd name="T8" fmla="*/ 107 w 108"/>
                <a:gd name="T9" fmla="*/ 0 h 212"/>
                <a:gd name="T10" fmla="*/ 54 w 108"/>
                <a:gd name="T11" fmla="*/ 0 h 212"/>
              </a:gdLst>
              <a:ahLst/>
              <a:cxnLst>
                <a:cxn ang="0">
                  <a:pos x="T0" y="T1"/>
                </a:cxn>
                <a:cxn ang="0">
                  <a:pos x="T2" y="T3"/>
                </a:cxn>
                <a:cxn ang="0">
                  <a:pos x="T4" y="T5"/>
                </a:cxn>
                <a:cxn ang="0">
                  <a:pos x="T6" y="T7"/>
                </a:cxn>
                <a:cxn ang="0">
                  <a:pos x="T8" y="T9"/>
                </a:cxn>
                <a:cxn ang="0">
                  <a:pos x="T10" y="T11"/>
                </a:cxn>
              </a:cxnLst>
              <a:rect l="0" t="0" r="r" b="b"/>
              <a:pathLst>
                <a:path w="108" h="212">
                  <a:moveTo>
                    <a:pt x="54" y="0"/>
                  </a:moveTo>
                  <a:lnTo>
                    <a:pt x="54" y="0"/>
                  </a:lnTo>
                  <a:lnTo>
                    <a:pt x="0" y="211"/>
                  </a:lnTo>
                  <a:lnTo>
                    <a:pt x="54" y="211"/>
                  </a:lnTo>
                  <a:lnTo>
                    <a:pt x="107" y="0"/>
                  </a:lnTo>
                  <a:lnTo>
                    <a:pt x="54" y="0"/>
                  </a:lnTo>
                </a:path>
              </a:pathLst>
            </a:custGeom>
            <a:solidFill>
              <a:srgbClr val="8DAFFE"/>
            </a:solidFill>
            <a:ln>
              <a:noFill/>
            </a:ln>
            <a:effectLst>
              <a:outerShdw dist="35921" dir="2700000" algn="ctr" rotWithShape="0">
                <a:srgbClr val="000000"/>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zh-TW" altLang="en-US"/>
            </a:p>
          </p:txBody>
        </p:sp>
        <p:sp>
          <p:nvSpPr>
            <p:cNvPr id="14" name="Freeform 17"/>
            <p:cNvSpPr>
              <a:spLocks/>
            </p:cNvSpPr>
            <p:nvPr/>
          </p:nvSpPr>
          <p:spPr bwMode="auto">
            <a:xfrm>
              <a:off x="1060" y="192"/>
              <a:ext cx="72" cy="212"/>
            </a:xfrm>
            <a:custGeom>
              <a:avLst/>
              <a:gdLst>
                <a:gd name="T0" fmla="*/ 53 w 72"/>
                <a:gd name="T1" fmla="*/ 0 h 212"/>
                <a:gd name="T2" fmla="*/ 0 w 72"/>
                <a:gd name="T3" fmla="*/ 211 h 212"/>
                <a:gd name="T4" fmla="*/ 17 w 72"/>
                <a:gd name="T5" fmla="*/ 211 h 212"/>
                <a:gd name="T6" fmla="*/ 71 w 72"/>
                <a:gd name="T7" fmla="*/ 0 h 212"/>
                <a:gd name="T8" fmla="*/ 53 w 72"/>
                <a:gd name="T9" fmla="*/ 0 h 212"/>
              </a:gdLst>
              <a:ahLst/>
              <a:cxnLst>
                <a:cxn ang="0">
                  <a:pos x="T0" y="T1"/>
                </a:cxn>
                <a:cxn ang="0">
                  <a:pos x="T2" y="T3"/>
                </a:cxn>
                <a:cxn ang="0">
                  <a:pos x="T4" y="T5"/>
                </a:cxn>
                <a:cxn ang="0">
                  <a:pos x="T6" y="T7"/>
                </a:cxn>
                <a:cxn ang="0">
                  <a:pos x="T8" y="T9"/>
                </a:cxn>
              </a:cxnLst>
              <a:rect l="0" t="0" r="r" b="b"/>
              <a:pathLst>
                <a:path w="72" h="212">
                  <a:moveTo>
                    <a:pt x="53" y="0"/>
                  </a:moveTo>
                  <a:lnTo>
                    <a:pt x="0" y="211"/>
                  </a:lnTo>
                  <a:lnTo>
                    <a:pt x="17" y="211"/>
                  </a:lnTo>
                  <a:lnTo>
                    <a:pt x="71" y="0"/>
                  </a:lnTo>
                  <a:lnTo>
                    <a:pt x="53" y="0"/>
                  </a:lnTo>
                </a:path>
              </a:pathLst>
            </a:custGeom>
            <a:solidFill>
              <a:srgbClr val="8DAFFE"/>
            </a:solidFill>
            <a:ln>
              <a:noFill/>
            </a:ln>
            <a:effectLst>
              <a:outerShdw dist="35921" dir="2700000" algn="ctr" rotWithShape="0">
                <a:srgbClr val="000000"/>
              </a:outer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zh-TW" altLang="en-US"/>
            </a:p>
          </p:txBody>
        </p:sp>
      </p:grpSp>
    </p:spTree>
    <p:extLst>
      <p:ext uri="{BB962C8B-B14F-4D97-AF65-F5344CB8AC3E}">
        <p14:creationId xmlns:p14="http://schemas.microsoft.com/office/powerpoint/2010/main" val="4195784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9" name="Rectangle 39"/>
          <p:cNvSpPr>
            <a:spLocks noChangeArrowheads="1"/>
          </p:cNvSpPr>
          <p:nvPr/>
        </p:nvSpPr>
        <p:spPr bwMode="auto">
          <a:xfrm>
            <a:off x="1755775" y="217488"/>
            <a:ext cx="6467475"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en-US" altLang="zh-TW" sz="2800" b="0" u="sng" dirty="0">
                <a:solidFill>
                  <a:srgbClr val="CC3300"/>
                </a:solidFill>
                <a:latin typeface="標楷體" panose="03000509000000000000" pitchFamily="65" charset="-120"/>
                <a:ea typeface="標楷體" panose="03000509000000000000" pitchFamily="65" charset="-120"/>
              </a:rPr>
              <a:t>2</a:t>
            </a:r>
            <a:r>
              <a:rPr lang="en-US" altLang="zh-TW" sz="2800" b="0" u="sng" dirty="0" smtClean="0">
                <a:solidFill>
                  <a:srgbClr val="CC3300"/>
                </a:solidFill>
                <a:latin typeface="標楷體" panose="03000509000000000000" pitchFamily="65" charset="-120"/>
                <a:ea typeface="標楷體" panose="03000509000000000000" pitchFamily="65" charset="-120"/>
              </a:rPr>
              <a:t>-3.</a:t>
            </a:r>
            <a:r>
              <a:rPr lang="zh-TW" altLang="en-US" sz="2800" b="0" u="sng" dirty="0">
                <a:solidFill>
                  <a:srgbClr val="CC3300"/>
                </a:solidFill>
                <a:latin typeface="標楷體" panose="03000509000000000000" pitchFamily="65" charset="-120"/>
                <a:ea typeface="標楷體" panose="03000509000000000000" pitchFamily="65" charset="-120"/>
              </a:rPr>
              <a:t>工程進度</a:t>
            </a:r>
            <a:r>
              <a:rPr lang="zh-TW" altLang="en-US" sz="2800" b="0" u="sng" dirty="0" smtClean="0">
                <a:solidFill>
                  <a:srgbClr val="CC3300"/>
                </a:solidFill>
                <a:latin typeface="標楷體" panose="03000509000000000000" pitchFamily="65" charset="-120"/>
                <a:ea typeface="標楷體" panose="03000509000000000000" pitchFamily="65" charset="-120"/>
              </a:rPr>
              <a:t>示意圖（</a:t>
            </a:r>
            <a:r>
              <a:rPr lang="en-US" altLang="zh-TW" sz="2800" b="0" u="sng" dirty="0" smtClean="0">
                <a:solidFill>
                  <a:srgbClr val="CC3300"/>
                </a:solidFill>
                <a:latin typeface="標楷體" panose="03000509000000000000" pitchFamily="65" charset="-120"/>
                <a:ea typeface="標楷體" panose="03000509000000000000" pitchFamily="65" charset="-120"/>
              </a:rPr>
              <a:t>1/4</a:t>
            </a:r>
            <a:r>
              <a:rPr lang="zh-TW" altLang="en-US" sz="2800" b="0" u="sng" dirty="0" smtClean="0">
                <a:solidFill>
                  <a:srgbClr val="CC3300"/>
                </a:solidFill>
                <a:latin typeface="標楷體" panose="03000509000000000000" pitchFamily="65" charset="-120"/>
                <a:ea typeface="標楷體" panose="03000509000000000000" pitchFamily="65" charset="-120"/>
              </a:rPr>
              <a:t>）</a:t>
            </a:r>
            <a:endParaRPr lang="en-US" altLang="zh-TW" sz="2800" b="0" u="sng" dirty="0">
              <a:solidFill>
                <a:srgbClr val="CC3300"/>
              </a:solidFill>
              <a:latin typeface="標楷體" panose="03000509000000000000" pitchFamily="65" charset="-120"/>
              <a:ea typeface="標楷體" panose="03000509000000000000" pitchFamily="65" charset="-120"/>
            </a:endParaRPr>
          </a:p>
        </p:txBody>
      </p:sp>
      <p:sp>
        <p:nvSpPr>
          <p:cNvPr id="696360" name="Text Box 40"/>
          <p:cNvSpPr txBox="1">
            <a:spLocks noChangeArrowheads="1"/>
          </p:cNvSpPr>
          <p:nvPr/>
        </p:nvSpPr>
        <p:spPr bwMode="auto">
          <a:xfrm>
            <a:off x="7750630" y="303490"/>
            <a:ext cx="20569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57238">
              <a:defRPr kumimoji="1" sz="2400">
                <a:solidFill>
                  <a:schemeClr val="tx1"/>
                </a:solidFill>
                <a:latin typeface="Times New Roman" pitchFamily="18" charset="0"/>
                <a:ea typeface="新細明體" pitchFamily="18" charset="-120"/>
              </a:defRPr>
            </a:lvl1pPr>
            <a:lvl2pPr defTabSz="757238">
              <a:defRPr kumimoji="1" sz="2400">
                <a:solidFill>
                  <a:schemeClr val="tx1"/>
                </a:solidFill>
                <a:latin typeface="Times New Roman" pitchFamily="18" charset="0"/>
                <a:ea typeface="新細明體" pitchFamily="18" charset="-120"/>
              </a:defRPr>
            </a:lvl2pPr>
            <a:lvl3pPr defTabSz="757238">
              <a:defRPr kumimoji="1" sz="2400">
                <a:solidFill>
                  <a:schemeClr val="tx1"/>
                </a:solidFill>
                <a:latin typeface="Times New Roman" pitchFamily="18" charset="0"/>
                <a:ea typeface="新細明體" pitchFamily="18" charset="-120"/>
              </a:defRPr>
            </a:lvl3pPr>
            <a:lvl4pPr defTabSz="757238">
              <a:defRPr kumimoji="1" sz="2400">
                <a:solidFill>
                  <a:schemeClr val="tx1"/>
                </a:solidFill>
                <a:latin typeface="Times New Roman" pitchFamily="18" charset="0"/>
                <a:ea typeface="新細明體" pitchFamily="18" charset="-120"/>
              </a:defRPr>
            </a:lvl4pPr>
            <a:lvl5pPr defTabSz="757238">
              <a:defRPr kumimoji="1" sz="2400">
                <a:solidFill>
                  <a:schemeClr val="tx1"/>
                </a:solidFill>
                <a:latin typeface="Times New Roman" pitchFamily="18" charset="0"/>
                <a:ea typeface="新細明體" pitchFamily="18" charset="-120"/>
              </a:defRPr>
            </a:lvl5pPr>
            <a:lvl6pPr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b="0" dirty="0">
                <a:latin typeface="標楷體" panose="03000509000000000000" pitchFamily="65" charset="-120"/>
                <a:ea typeface="標楷體" panose="03000509000000000000" pitchFamily="65" charset="-120"/>
              </a:rPr>
              <a:t>截至</a:t>
            </a:r>
            <a:r>
              <a:rPr lang="en-US" altLang="zh-TW" sz="1800" b="0" dirty="0" smtClean="0">
                <a:latin typeface="標楷體" panose="03000509000000000000" pitchFamily="65" charset="-120"/>
                <a:ea typeface="標楷體" panose="03000509000000000000" pitchFamily="65" charset="-120"/>
              </a:rPr>
              <a:t>104.8.31</a:t>
            </a:r>
            <a:r>
              <a:rPr lang="zh-TW" altLang="en-US" sz="1800" b="0" dirty="0" smtClean="0">
                <a:latin typeface="標楷體" panose="03000509000000000000" pitchFamily="65" charset="-120"/>
                <a:ea typeface="標楷體" panose="03000509000000000000" pitchFamily="65" charset="-120"/>
              </a:rPr>
              <a:t>止</a:t>
            </a:r>
            <a:endParaRPr lang="zh-TW" altLang="en-US" sz="1800" b="0" dirty="0">
              <a:latin typeface="標楷體" panose="03000509000000000000" pitchFamily="65" charset="-120"/>
              <a:ea typeface="標楷體" panose="03000509000000000000" pitchFamily="65" charset="-120"/>
            </a:endParaRPr>
          </a:p>
        </p:txBody>
      </p:sp>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0603" y="4567238"/>
            <a:ext cx="2206625"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472" y="1150721"/>
            <a:ext cx="9550992" cy="484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95095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9" name="Rectangle 39"/>
          <p:cNvSpPr>
            <a:spLocks noChangeArrowheads="1"/>
          </p:cNvSpPr>
          <p:nvPr/>
        </p:nvSpPr>
        <p:spPr bwMode="auto">
          <a:xfrm>
            <a:off x="1755775" y="217488"/>
            <a:ext cx="6467475"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en-US" altLang="zh-TW" sz="2800" b="0" u="sng" dirty="0">
                <a:solidFill>
                  <a:srgbClr val="CC3300"/>
                </a:solidFill>
                <a:latin typeface="標楷體" panose="03000509000000000000" pitchFamily="65" charset="-120"/>
                <a:ea typeface="標楷體" panose="03000509000000000000" pitchFamily="65" charset="-120"/>
              </a:rPr>
              <a:t>2</a:t>
            </a:r>
            <a:r>
              <a:rPr lang="en-US" altLang="zh-TW" sz="2800" b="0" u="sng" dirty="0" smtClean="0">
                <a:solidFill>
                  <a:srgbClr val="CC3300"/>
                </a:solidFill>
                <a:latin typeface="標楷體" panose="03000509000000000000" pitchFamily="65" charset="-120"/>
                <a:ea typeface="標楷體" panose="03000509000000000000" pitchFamily="65" charset="-120"/>
              </a:rPr>
              <a:t>-3.</a:t>
            </a:r>
            <a:r>
              <a:rPr lang="zh-TW" altLang="en-US" sz="2800" b="0" u="sng" dirty="0">
                <a:solidFill>
                  <a:srgbClr val="CC3300"/>
                </a:solidFill>
                <a:latin typeface="標楷體" panose="03000509000000000000" pitchFamily="65" charset="-120"/>
                <a:ea typeface="標楷體" panose="03000509000000000000" pitchFamily="65" charset="-120"/>
              </a:rPr>
              <a:t>工程進度</a:t>
            </a:r>
            <a:r>
              <a:rPr lang="zh-TW" altLang="en-US" sz="2800" b="0" u="sng" dirty="0" smtClean="0">
                <a:solidFill>
                  <a:srgbClr val="CC3300"/>
                </a:solidFill>
                <a:latin typeface="標楷體" panose="03000509000000000000" pitchFamily="65" charset="-120"/>
                <a:ea typeface="標楷體" panose="03000509000000000000" pitchFamily="65" charset="-120"/>
              </a:rPr>
              <a:t>示意圖（</a:t>
            </a:r>
            <a:r>
              <a:rPr lang="en-US" altLang="zh-TW" sz="2800" b="0" u="sng" dirty="0" smtClean="0">
                <a:solidFill>
                  <a:srgbClr val="CC3300"/>
                </a:solidFill>
                <a:latin typeface="標楷體" panose="03000509000000000000" pitchFamily="65" charset="-120"/>
                <a:ea typeface="標楷體" panose="03000509000000000000" pitchFamily="65" charset="-120"/>
              </a:rPr>
              <a:t>2/4</a:t>
            </a:r>
            <a:r>
              <a:rPr lang="zh-TW" altLang="en-US" sz="2800" b="0" u="sng" dirty="0" smtClean="0">
                <a:solidFill>
                  <a:srgbClr val="CC3300"/>
                </a:solidFill>
                <a:latin typeface="標楷體" panose="03000509000000000000" pitchFamily="65" charset="-120"/>
                <a:ea typeface="標楷體" panose="03000509000000000000" pitchFamily="65" charset="-120"/>
              </a:rPr>
              <a:t>）</a:t>
            </a:r>
            <a:endParaRPr lang="en-US" altLang="zh-TW" sz="2800" b="0" u="sng" dirty="0">
              <a:solidFill>
                <a:srgbClr val="CC3300"/>
              </a:solidFill>
              <a:latin typeface="標楷體" panose="03000509000000000000" pitchFamily="65" charset="-120"/>
              <a:ea typeface="標楷體" panose="03000509000000000000" pitchFamily="65" charset="-120"/>
            </a:endParaRPr>
          </a:p>
        </p:txBody>
      </p:sp>
      <p:sp>
        <p:nvSpPr>
          <p:cNvPr id="9" name="Text Box 40"/>
          <p:cNvSpPr txBox="1">
            <a:spLocks noChangeArrowheads="1"/>
          </p:cNvSpPr>
          <p:nvPr/>
        </p:nvSpPr>
        <p:spPr bwMode="auto">
          <a:xfrm>
            <a:off x="7750630" y="303490"/>
            <a:ext cx="20569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57238">
              <a:defRPr kumimoji="1" sz="2400">
                <a:solidFill>
                  <a:schemeClr val="tx1"/>
                </a:solidFill>
                <a:latin typeface="Times New Roman" pitchFamily="18" charset="0"/>
                <a:ea typeface="新細明體" pitchFamily="18" charset="-120"/>
              </a:defRPr>
            </a:lvl1pPr>
            <a:lvl2pPr defTabSz="757238">
              <a:defRPr kumimoji="1" sz="2400">
                <a:solidFill>
                  <a:schemeClr val="tx1"/>
                </a:solidFill>
                <a:latin typeface="Times New Roman" pitchFamily="18" charset="0"/>
                <a:ea typeface="新細明體" pitchFamily="18" charset="-120"/>
              </a:defRPr>
            </a:lvl2pPr>
            <a:lvl3pPr defTabSz="757238">
              <a:defRPr kumimoji="1" sz="2400">
                <a:solidFill>
                  <a:schemeClr val="tx1"/>
                </a:solidFill>
                <a:latin typeface="Times New Roman" pitchFamily="18" charset="0"/>
                <a:ea typeface="新細明體" pitchFamily="18" charset="-120"/>
              </a:defRPr>
            </a:lvl3pPr>
            <a:lvl4pPr defTabSz="757238">
              <a:defRPr kumimoji="1" sz="2400">
                <a:solidFill>
                  <a:schemeClr val="tx1"/>
                </a:solidFill>
                <a:latin typeface="Times New Roman" pitchFamily="18" charset="0"/>
                <a:ea typeface="新細明體" pitchFamily="18" charset="-120"/>
              </a:defRPr>
            </a:lvl4pPr>
            <a:lvl5pPr defTabSz="757238">
              <a:defRPr kumimoji="1" sz="2400">
                <a:solidFill>
                  <a:schemeClr val="tx1"/>
                </a:solidFill>
                <a:latin typeface="Times New Roman" pitchFamily="18" charset="0"/>
                <a:ea typeface="新細明體" pitchFamily="18" charset="-120"/>
              </a:defRPr>
            </a:lvl5pPr>
            <a:lvl6pPr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b="0" dirty="0">
                <a:latin typeface="標楷體" panose="03000509000000000000" pitchFamily="65" charset="-120"/>
                <a:ea typeface="標楷體" panose="03000509000000000000" pitchFamily="65" charset="-120"/>
              </a:rPr>
              <a:t>截至</a:t>
            </a:r>
            <a:r>
              <a:rPr lang="en-US" altLang="zh-TW" sz="1800" b="0" dirty="0" smtClean="0">
                <a:latin typeface="標楷體" panose="03000509000000000000" pitchFamily="65" charset="-120"/>
                <a:ea typeface="標楷體" panose="03000509000000000000" pitchFamily="65" charset="-120"/>
              </a:rPr>
              <a:t>104.8.31</a:t>
            </a:r>
            <a:r>
              <a:rPr lang="zh-TW" altLang="en-US" sz="1800" b="0" dirty="0" smtClean="0">
                <a:latin typeface="標楷體" panose="03000509000000000000" pitchFamily="65" charset="-120"/>
                <a:ea typeface="標楷體" panose="03000509000000000000" pitchFamily="65" charset="-120"/>
              </a:rPr>
              <a:t>止</a:t>
            </a:r>
            <a:endParaRPr lang="zh-TW" altLang="en-US" sz="1800" b="0" dirty="0">
              <a:latin typeface="標楷體" panose="03000509000000000000" pitchFamily="65" charset="-120"/>
              <a:ea typeface="標楷體" panose="03000509000000000000" pitchFamily="65" charset="-120"/>
            </a:endParaRP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524" y="958169"/>
            <a:ext cx="8915583" cy="3068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15" y="3316288"/>
            <a:ext cx="9550992" cy="276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99037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9" name="Rectangle 39"/>
          <p:cNvSpPr>
            <a:spLocks noChangeArrowheads="1"/>
          </p:cNvSpPr>
          <p:nvPr/>
        </p:nvSpPr>
        <p:spPr bwMode="auto">
          <a:xfrm>
            <a:off x="1755775" y="217488"/>
            <a:ext cx="6467475"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en-US" altLang="zh-TW" sz="2800" b="0" u="sng" dirty="0">
                <a:solidFill>
                  <a:srgbClr val="CC3300"/>
                </a:solidFill>
                <a:latin typeface="標楷體" panose="03000509000000000000" pitchFamily="65" charset="-120"/>
                <a:ea typeface="標楷體" panose="03000509000000000000" pitchFamily="65" charset="-120"/>
              </a:rPr>
              <a:t>2</a:t>
            </a:r>
            <a:r>
              <a:rPr lang="en-US" altLang="zh-TW" sz="2800" b="0" u="sng" dirty="0" smtClean="0">
                <a:solidFill>
                  <a:srgbClr val="CC3300"/>
                </a:solidFill>
                <a:latin typeface="標楷體" panose="03000509000000000000" pitchFamily="65" charset="-120"/>
                <a:ea typeface="標楷體" panose="03000509000000000000" pitchFamily="65" charset="-120"/>
              </a:rPr>
              <a:t>-3.</a:t>
            </a:r>
            <a:r>
              <a:rPr lang="zh-TW" altLang="en-US" sz="2800" b="0" u="sng" dirty="0">
                <a:solidFill>
                  <a:srgbClr val="CC3300"/>
                </a:solidFill>
                <a:latin typeface="標楷體" panose="03000509000000000000" pitchFamily="65" charset="-120"/>
                <a:ea typeface="標楷體" panose="03000509000000000000" pitchFamily="65" charset="-120"/>
              </a:rPr>
              <a:t>工程進度</a:t>
            </a:r>
            <a:r>
              <a:rPr lang="zh-TW" altLang="en-US" sz="2800" b="0" u="sng" dirty="0" smtClean="0">
                <a:solidFill>
                  <a:srgbClr val="CC3300"/>
                </a:solidFill>
                <a:latin typeface="標楷體" panose="03000509000000000000" pitchFamily="65" charset="-120"/>
                <a:ea typeface="標楷體" panose="03000509000000000000" pitchFamily="65" charset="-120"/>
              </a:rPr>
              <a:t>示意圖（</a:t>
            </a:r>
            <a:r>
              <a:rPr lang="en-US" altLang="zh-TW" sz="2800" b="0" u="sng" dirty="0" smtClean="0">
                <a:solidFill>
                  <a:srgbClr val="CC3300"/>
                </a:solidFill>
                <a:latin typeface="標楷體" panose="03000509000000000000" pitchFamily="65" charset="-120"/>
                <a:ea typeface="標楷體" panose="03000509000000000000" pitchFamily="65" charset="-120"/>
              </a:rPr>
              <a:t>3/4</a:t>
            </a:r>
            <a:r>
              <a:rPr lang="zh-TW" altLang="en-US" sz="2800" b="0" u="sng" dirty="0" smtClean="0">
                <a:solidFill>
                  <a:srgbClr val="CC3300"/>
                </a:solidFill>
                <a:latin typeface="標楷體" panose="03000509000000000000" pitchFamily="65" charset="-120"/>
                <a:ea typeface="標楷體" panose="03000509000000000000" pitchFamily="65" charset="-120"/>
              </a:rPr>
              <a:t>）</a:t>
            </a:r>
            <a:endParaRPr lang="en-US" altLang="zh-TW" sz="2800" b="0" u="sng" dirty="0">
              <a:solidFill>
                <a:srgbClr val="CC3300"/>
              </a:solidFill>
              <a:latin typeface="標楷體" panose="03000509000000000000" pitchFamily="65" charset="-120"/>
              <a:ea typeface="標楷體" panose="03000509000000000000" pitchFamily="65" charset="-120"/>
            </a:endParaRPr>
          </a:p>
        </p:txBody>
      </p:sp>
      <p:sp>
        <p:nvSpPr>
          <p:cNvPr id="8" name="Text Box 40"/>
          <p:cNvSpPr txBox="1">
            <a:spLocks noChangeArrowheads="1"/>
          </p:cNvSpPr>
          <p:nvPr/>
        </p:nvSpPr>
        <p:spPr bwMode="auto">
          <a:xfrm>
            <a:off x="7750630" y="303490"/>
            <a:ext cx="20569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57238">
              <a:defRPr kumimoji="1" sz="2400">
                <a:solidFill>
                  <a:schemeClr val="tx1"/>
                </a:solidFill>
                <a:latin typeface="Times New Roman" pitchFamily="18" charset="0"/>
                <a:ea typeface="新細明體" pitchFamily="18" charset="-120"/>
              </a:defRPr>
            </a:lvl1pPr>
            <a:lvl2pPr defTabSz="757238">
              <a:defRPr kumimoji="1" sz="2400">
                <a:solidFill>
                  <a:schemeClr val="tx1"/>
                </a:solidFill>
                <a:latin typeface="Times New Roman" pitchFamily="18" charset="0"/>
                <a:ea typeface="新細明體" pitchFamily="18" charset="-120"/>
              </a:defRPr>
            </a:lvl2pPr>
            <a:lvl3pPr defTabSz="757238">
              <a:defRPr kumimoji="1" sz="2400">
                <a:solidFill>
                  <a:schemeClr val="tx1"/>
                </a:solidFill>
                <a:latin typeface="Times New Roman" pitchFamily="18" charset="0"/>
                <a:ea typeface="新細明體" pitchFamily="18" charset="-120"/>
              </a:defRPr>
            </a:lvl3pPr>
            <a:lvl4pPr defTabSz="757238">
              <a:defRPr kumimoji="1" sz="2400">
                <a:solidFill>
                  <a:schemeClr val="tx1"/>
                </a:solidFill>
                <a:latin typeface="Times New Roman" pitchFamily="18" charset="0"/>
                <a:ea typeface="新細明體" pitchFamily="18" charset="-120"/>
              </a:defRPr>
            </a:lvl4pPr>
            <a:lvl5pPr defTabSz="757238">
              <a:defRPr kumimoji="1" sz="2400">
                <a:solidFill>
                  <a:schemeClr val="tx1"/>
                </a:solidFill>
                <a:latin typeface="Times New Roman" pitchFamily="18" charset="0"/>
                <a:ea typeface="新細明體" pitchFamily="18" charset="-120"/>
              </a:defRPr>
            </a:lvl5pPr>
            <a:lvl6pPr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b="0" dirty="0">
                <a:latin typeface="標楷體" panose="03000509000000000000" pitchFamily="65" charset="-120"/>
                <a:ea typeface="標楷體" panose="03000509000000000000" pitchFamily="65" charset="-120"/>
              </a:rPr>
              <a:t>截至</a:t>
            </a:r>
            <a:r>
              <a:rPr lang="en-US" altLang="zh-TW" sz="1800" b="0" dirty="0" smtClean="0">
                <a:latin typeface="標楷體" panose="03000509000000000000" pitchFamily="65" charset="-120"/>
                <a:ea typeface="標楷體" panose="03000509000000000000" pitchFamily="65" charset="-120"/>
              </a:rPr>
              <a:t>104.8.31</a:t>
            </a:r>
            <a:r>
              <a:rPr lang="zh-TW" altLang="en-US" sz="1800" b="0" dirty="0" smtClean="0">
                <a:latin typeface="標楷體" panose="03000509000000000000" pitchFamily="65" charset="-120"/>
                <a:ea typeface="標楷體" panose="03000509000000000000" pitchFamily="65" charset="-120"/>
              </a:rPr>
              <a:t>止</a:t>
            </a:r>
            <a:endParaRPr lang="zh-TW" altLang="en-US" sz="1800" b="0" dirty="0">
              <a:latin typeface="標楷體" panose="03000509000000000000" pitchFamily="65" charset="-120"/>
              <a:ea typeface="標楷體" panose="03000509000000000000" pitchFamily="65" charset="-120"/>
            </a:endParaRP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7430" y="4730462"/>
            <a:ext cx="2206625"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971" y="852034"/>
            <a:ext cx="7009355" cy="276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4301" y="3618831"/>
            <a:ext cx="5103129" cy="264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04949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9" name="Rectangle 39"/>
          <p:cNvSpPr>
            <a:spLocks noChangeArrowheads="1"/>
          </p:cNvSpPr>
          <p:nvPr/>
        </p:nvSpPr>
        <p:spPr bwMode="auto">
          <a:xfrm>
            <a:off x="1755775" y="217488"/>
            <a:ext cx="6467475"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en-US" altLang="zh-TW" sz="2800" b="0" u="sng" dirty="0">
                <a:solidFill>
                  <a:srgbClr val="CC3300"/>
                </a:solidFill>
                <a:latin typeface="標楷體" panose="03000509000000000000" pitchFamily="65" charset="-120"/>
                <a:ea typeface="標楷體" panose="03000509000000000000" pitchFamily="65" charset="-120"/>
              </a:rPr>
              <a:t>2</a:t>
            </a:r>
            <a:r>
              <a:rPr lang="en-US" altLang="zh-TW" sz="2800" b="0" u="sng" dirty="0" smtClean="0">
                <a:solidFill>
                  <a:srgbClr val="CC3300"/>
                </a:solidFill>
                <a:latin typeface="標楷體" panose="03000509000000000000" pitchFamily="65" charset="-120"/>
                <a:ea typeface="標楷體" panose="03000509000000000000" pitchFamily="65" charset="-120"/>
              </a:rPr>
              <a:t>-3.</a:t>
            </a:r>
            <a:r>
              <a:rPr lang="zh-TW" altLang="en-US" sz="2800" b="0" u="sng" dirty="0">
                <a:solidFill>
                  <a:srgbClr val="CC3300"/>
                </a:solidFill>
                <a:latin typeface="標楷體" panose="03000509000000000000" pitchFamily="65" charset="-120"/>
                <a:ea typeface="標楷體" panose="03000509000000000000" pitchFamily="65" charset="-120"/>
              </a:rPr>
              <a:t>工程進度</a:t>
            </a:r>
            <a:r>
              <a:rPr lang="zh-TW" altLang="en-US" sz="2800" b="0" u="sng" dirty="0" smtClean="0">
                <a:solidFill>
                  <a:srgbClr val="CC3300"/>
                </a:solidFill>
                <a:latin typeface="標楷體" panose="03000509000000000000" pitchFamily="65" charset="-120"/>
                <a:ea typeface="標楷體" panose="03000509000000000000" pitchFamily="65" charset="-120"/>
              </a:rPr>
              <a:t>示意圖（</a:t>
            </a:r>
            <a:r>
              <a:rPr lang="en-US" altLang="zh-TW" sz="2800" b="0" u="sng" dirty="0" smtClean="0">
                <a:solidFill>
                  <a:srgbClr val="CC3300"/>
                </a:solidFill>
                <a:latin typeface="標楷體" panose="03000509000000000000" pitchFamily="65" charset="-120"/>
                <a:ea typeface="標楷體" panose="03000509000000000000" pitchFamily="65" charset="-120"/>
              </a:rPr>
              <a:t>4/4</a:t>
            </a:r>
            <a:r>
              <a:rPr lang="zh-TW" altLang="en-US" sz="2800" b="0" u="sng" dirty="0" smtClean="0">
                <a:solidFill>
                  <a:srgbClr val="CC3300"/>
                </a:solidFill>
                <a:latin typeface="標楷體" panose="03000509000000000000" pitchFamily="65" charset="-120"/>
                <a:ea typeface="標楷體" panose="03000509000000000000" pitchFamily="65" charset="-120"/>
              </a:rPr>
              <a:t>）</a:t>
            </a:r>
            <a:endParaRPr lang="en-US" altLang="zh-TW" sz="2800" b="0" u="sng" dirty="0">
              <a:solidFill>
                <a:srgbClr val="CC3300"/>
              </a:solidFill>
              <a:latin typeface="標楷體" panose="03000509000000000000" pitchFamily="65" charset="-120"/>
              <a:ea typeface="標楷體" panose="03000509000000000000" pitchFamily="65" charset="-120"/>
            </a:endParaRPr>
          </a:p>
        </p:txBody>
      </p:sp>
      <p:sp>
        <p:nvSpPr>
          <p:cNvPr id="8" name="Text Box 40"/>
          <p:cNvSpPr txBox="1">
            <a:spLocks noChangeArrowheads="1"/>
          </p:cNvSpPr>
          <p:nvPr/>
        </p:nvSpPr>
        <p:spPr bwMode="auto">
          <a:xfrm>
            <a:off x="7750630" y="303490"/>
            <a:ext cx="20569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57238">
              <a:defRPr kumimoji="1" sz="2400">
                <a:solidFill>
                  <a:schemeClr val="tx1"/>
                </a:solidFill>
                <a:latin typeface="Times New Roman" pitchFamily="18" charset="0"/>
                <a:ea typeface="新細明體" pitchFamily="18" charset="-120"/>
              </a:defRPr>
            </a:lvl1pPr>
            <a:lvl2pPr defTabSz="757238">
              <a:defRPr kumimoji="1" sz="2400">
                <a:solidFill>
                  <a:schemeClr val="tx1"/>
                </a:solidFill>
                <a:latin typeface="Times New Roman" pitchFamily="18" charset="0"/>
                <a:ea typeface="新細明體" pitchFamily="18" charset="-120"/>
              </a:defRPr>
            </a:lvl2pPr>
            <a:lvl3pPr defTabSz="757238">
              <a:defRPr kumimoji="1" sz="2400">
                <a:solidFill>
                  <a:schemeClr val="tx1"/>
                </a:solidFill>
                <a:latin typeface="Times New Roman" pitchFamily="18" charset="0"/>
                <a:ea typeface="新細明體" pitchFamily="18" charset="-120"/>
              </a:defRPr>
            </a:lvl3pPr>
            <a:lvl4pPr defTabSz="757238">
              <a:defRPr kumimoji="1" sz="2400">
                <a:solidFill>
                  <a:schemeClr val="tx1"/>
                </a:solidFill>
                <a:latin typeface="Times New Roman" pitchFamily="18" charset="0"/>
                <a:ea typeface="新細明體" pitchFamily="18" charset="-120"/>
              </a:defRPr>
            </a:lvl4pPr>
            <a:lvl5pPr defTabSz="757238">
              <a:defRPr kumimoji="1" sz="2400">
                <a:solidFill>
                  <a:schemeClr val="tx1"/>
                </a:solidFill>
                <a:latin typeface="Times New Roman" pitchFamily="18" charset="0"/>
                <a:ea typeface="新細明體" pitchFamily="18" charset="-120"/>
              </a:defRPr>
            </a:lvl5pPr>
            <a:lvl6pPr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b="0" dirty="0">
                <a:latin typeface="標楷體" panose="03000509000000000000" pitchFamily="65" charset="-120"/>
                <a:ea typeface="標楷體" panose="03000509000000000000" pitchFamily="65" charset="-120"/>
              </a:rPr>
              <a:t>截至</a:t>
            </a:r>
            <a:r>
              <a:rPr lang="en-US" altLang="zh-TW" sz="1800" b="0" dirty="0" smtClean="0">
                <a:latin typeface="標楷體" panose="03000509000000000000" pitchFamily="65" charset="-120"/>
                <a:ea typeface="標楷體" panose="03000509000000000000" pitchFamily="65" charset="-120"/>
              </a:rPr>
              <a:t>104.8.31</a:t>
            </a:r>
            <a:r>
              <a:rPr lang="zh-TW" altLang="en-US" sz="1800" b="0" dirty="0" smtClean="0">
                <a:latin typeface="標楷體" panose="03000509000000000000" pitchFamily="65" charset="-120"/>
                <a:ea typeface="標楷體" panose="03000509000000000000" pitchFamily="65" charset="-120"/>
              </a:rPr>
              <a:t>止</a:t>
            </a:r>
            <a:endParaRPr lang="zh-TW" altLang="en-US" sz="1800" b="0" dirty="0">
              <a:latin typeface="標楷體" panose="03000509000000000000" pitchFamily="65" charset="-120"/>
              <a:ea typeface="標楷體" panose="03000509000000000000" pitchFamily="65" charset="-120"/>
            </a:endParaRPr>
          </a:p>
        </p:txBody>
      </p:sp>
      <p:pic>
        <p:nvPicPr>
          <p:cNvPr id="71066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888" y="5381398"/>
            <a:ext cx="2206625"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356" y="868589"/>
            <a:ext cx="9694644" cy="515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97901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5186" name="Rectangle 2"/>
          <p:cNvSpPr>
            <a:spLocks noGrp="1" noChangeArrowheads="1"/>
          </p:cNvSpPr>
          <p:nvPr>
            <p:ph idx="4294967295"/>
          </p:nvPr>
        </p:nvSpPr>
        <p:spPr bwMode="auto">
          <a:xfrm>
            <a:off x="269931" y="902612"/>
            <a:ext cx="9198429" cy="63159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20" tIns="47761" rIns="95520" bIns="47761" numCol="1" anchor="t" anchorCtr="0" compatLnSpc="1">
            <a:prstTxWarp prst="textNoShape">
              <a:avLst/>
            </a:prstTxWarp>
          </a:bodyPr>
          <a:lstStyle/>
          <a:p>
            <a:pPr marL="457200" lvl="1" indent="0">
              <a:lnSpc>
                <a:spcPts val="5000"/>
              </a:lnSpc>
              <a:buNone/>
            </a:pPr>
            <a:r>
              <a:rPr lang="zh-TW" altLang="en-US" sz="3600" dirty="0" smtClean="0">
                <a:latin typeface="標楷體" panose="03000509000000000000" pitchFamily="65" charset="-120"/>
                <a:ea typeface="標楷體" panose="03000509000000000000" pitchFamily="65" charset="-120"/>
              </a:rPr>
              <a:t>       公路總局西濱南工處（</a:t>
            </a:r>
            <a:r>
              <a:rPr lang="en-US" altLang="zh-TW" sz="3600" dirty="0" smtClean="0">
                <a:latin typeface="標楷體" panose="03000509000000000000" pitchFamily="65" charset="-120"/>
                <a:ea typeface="標楷體" panose="03000509000000000000" pitchFamily="65" charset="-120"/>
              </a:rPr>
              <a:t>THBSWC</a:t>
            </a:r>
            <a:r>
              <a:rPr lang="zh-TW" altLang="en-US" sz="3600" dirty="0" smtClean="0">
                <a:latin typeface="標楷體" panose="03000509000000000000" pitchFamily="65" charset="-120"/>
                <a:ea typeface="標楷體" panose="03000509000000000000" pitchFamily="65" charset="-120"/>
              </a:rPr>
              <a:t>）</a:t>
            </a:r>
            <a:endParaRPr lang="en-US" altLang="zh-TW" sz="3600" dirty="0" smtClean="0">
              <a:latin typeface="標楷體" panose="03000509000000000000" pitchFamily="65" charset="-120"/>
              <a:ea typeface="標楷體" panose="03000509000000000000" pitchFamily="65" charset="-120"/>
            </a:endParaRPr>
          </a:p>
          <a:p>
            <a:pPr marL="457200" lvl="1" indent="0">
              <a:lnSpc>
                <a:spcPts val="5000"/>
              </a:lnSpc>
              <a:buNone/>
            </a:pPr>
            <a:r>
              <a:rPr lang="en-US" altLang="zh-TW" sz="3600" dirty="0" smtClean="0">
                <a:solidFill>
                  <a:srgbClr val="C00000"/>
                </a:solidFill>
                <a:latin typeface="標楷體" panose="03000509000000000000" pitchFamily="65" charset="-120"/>
                <a:ea typeface="標楷體" panose="03000509000000000000" pitchFamily="65" charset="-120"/>
              </a:rPr>
              <a:t>T</a:t>
            </a:r>
            <a:r>
              <a:rPr lang="en-US" altLang="zh-TW" sz="3600" dirty="0" smtClean="0">
                <a:latin typeface="標楷體" panose="03000509000000000000" pitchFamily="65" charset="-120"/>
                <a:ea typeface="標楷體" panose="03000509000000000000" pitchFamily="65" charset="-120"/>
              </a:rPr>
              <a:t>each             </a:t>
            </a:r>
            <a:r>
              <a:rPr lang="zh-TW" altLang="en-US" sz="3600" dirty="0" smtClean="0">
                <a:solidFill>
                  <a:srgbClr val="0000FF"/>
                </a:solidFill>
                <a:latin typeface="標楷體" panose="03000509000000000000" pitchFamily="65" charset="-120"/>
                <a:ea typeface="標楷體" panose="03000509000000000000" pitchFamily="65" charset="-120"/>
              </a:rPr>
              <a:t>勞工教育不可少</a:t>
            </a:r>
            <a:endParaRPr lang="en-US" altLang="zh-TW" sz="3600" dirty="0" smtClean="0">
              <a:solidFill>
                <a:srgbClr val="0000FF"/>
              </a:solidFill>
              <a:latin typeface="標楷體" panose="03000509000000000000" pitchFamily="65" charset="-120"/>
              <a:ea typeface="標楷體" panose="03000509000000000000" pitchFamily="65" charset="-120"/>
            </a:endParaRPr>
          </a:p>
          <a:p>
            <a:pPr marL="457200" lvl="1" indent="0">
              <a:lnSpc>
                <a:spcPts val="5000"/>
              </a:lnSpc>
              <a:buNone/>
            </a:pPr>
            <a:r>
              <a:rPr lang="en-US" altLang="zh-TW" sz="3600" dirty="0" smtClean="0">
                <a:solidFill>
                  <a:srgbClr val="C00000"/>
                </a:solidFill>
                <a:latin typeface="標楷體" panose="03000509000000000000" pitchFamily="65" charset="-120"/>
                <a:ea typeface="標楷體" panose="03000509000000000000" pitchFamily="65" charset="-120"/>
              </a:rPr>
              <a:t>H</a:t>
            </a:r>
            <a:r>
              <a:rPr lang="en-US" altLang="zh-TW" sz="3600" dirty="0" smtClean="0">
                <a:latin typeface="標楷體" panose="03000509000000000000" pitchFamily="65" charset="-120"/>
                <a:ea typeface="標楷體" panose="03000509000000000000" pitchFamily="65" charset="-120"/>
              </a:rPr>
              <a:t>ealth</a:t>
            </a:r>
            <a:r>
              <a:rPr lang="zh-TW" altLang="en-US" sz="3600" dirty="0" smtClean="0">
                <a:latin typeface="標楷體" panose="03000509000000000000" pitchFamily="65" charset="-120"/>
                <a:ea typeface="標楷體" panose="03000509000000000000" pitchFamily="65" charset="-120"/>
              </a:rPr>
              <a:t>            </a:t>
            </a:r>
            <a:r>
              <a:rPr lang="zh-TW" altLang="en-US" sz="3600" dirty="0" smtClean="0">
                <a:solidFill>
                  <a:srgbClr val="0000FF"/>
                </a:solidFill>
                <a:latin typeface="標楷體" panose="03000509000000000000" pitchFamily="65" charset="-120"/>
                <a:ea typeface="標楷體" panose="03000509000000000000" pitchFamily="65" charset="-120"/>
              </a:rPr>
              <a:t>環境健康、就業健康</a:t>
            </a:r>
            <a:endParaRPr lang="en-US" altLang="zh-TW" sz="3600" dirty="0" smtClean="0">
              <a:solidFill>
                <a:srgbClr val="0000FF"/>
              </a:solidFill>
              <a:latin typeface="標楷體" panose="03000509000000000000" pitchFamily="65" charset="-120"/>
              <a:ea typeface="標楷體" panose="03000509000000000000" pitchFamily="65" charset="-120"/>
            </a:endParaRPr>
          </a:p>
          <a:p>
            <a:pPr marL="457200" lvl="1" indent="0">
              <a:lnSpc>
                <a:spcPts val="5000"/>
              </a:lnSpc>
              <a:buNone/>
            </a:pPr>
            <a:r>
              <a:rPr lang="en-US" altLang="zh-TW" sz="3600" dirty="0" smtClean="0">
                <a:latin typeface="標楷體" panose="03000509000000000000" pitchFamily="65" charset="-120"/>
                <a:ea typeface="標楷體" panose="03000509000000000000" pitchFamily="65" charset="-120"/>
              </a:rPr>
              <a:t>La</a:t>
            </a:r>
            <a:r>
              <a:rPr lang="en-US" altLang="zh-TW" sz="3600" dirty="0" smtClean="0">
                <a:solidFill>
                  <a:srgbClr val="C00000"/>
                </a:solidFill>
                <a:latin typeface="標楷體" panose="03000509000000000000" pitchFamily="65" charset="-120"/>
                <a:ea typeface="標楷體" panose="03000509000000000000" pitchFamily="65" charset="-120"/>
              </a:rPr>
              <a:t>b</a:t>
            </a:r>
            <a:r>
              <a:rPr lang="en-US" altLang="zh-TW" sz="3600" dirty="0" smtClean="0">
                <a:latin typeface="標楷體" panose="03000509000000000000" pitchFamily="65" charset="-120"/>
                <a:ea typeface="標楷體" panose="03000509000000000000" pitchFamily="65" charset="-120"/>
              </a:rPr>
              <a:t>or protection</a:t>
            </a:r>
            <a:r>
              <a:rPr lang="zh-TW" altLang="en-US" sz="3600" dirty="0" smtClean="0">
                <a:latin typeface="標楷體" panose="03000509000000000000" pitchFamily="65" charset="-120"/>
                <a:ea typeface="標楷體" panose="03000509000000000000" pitchFamily="65" charset="-120"/>
              </a:rPr>
              <a:t>  </a:t>
            </a:r>
            <a:r>
              <a:rPr lang="zh-TW" altLang="en-US" sz="3600" dirty="0" smtClean="0">
                <a:solidFill>
                  <a:srgbClr val="0000FF"/>
                </a:solidFill>
                <a:latin typeface="標楷體" panose="03000509000000000000" pitchFamily="65" charset="-120"/>
                <a:ea typeface="標楷體" panose="03000509000000000000" pitchFamily="65" charset="-120"/>
              </a:rPr>
              <a:t>保護勞工</a:t>
            </a:r>
            <a:endParaRPr lang="en-US" altLang="zh-TW" sz="3600" dirty="0" smtClean="0">
              <a:solidFill>
                <a:srgbClr val="0000FF"/>
              </a:solidFill>
              <a:latin typeface="標楷體" panose="03000509000000000000" pitchFamily="65" charset="-120"/>
              <a:ea typeface="標楷體" panose="03000509000000000000" pitchFamily="65" charset="-120"/>
            </a:endParaRPr>
          </a:p>
          <a:p>
            <a:pPr marL="457200" lvl="1" indent="0">
              <a:lnSpc>
                <a:spcPts val="5000"/>
              </a:lnSpc>
              <a:buNone/>
            </a:pPr>
            <a:r>
              <a:rPr lang="en-US" altLang="zh-TW" sz="3600" dirty="0" smtClean="0">
                <a:solidFill>
                  <a:srgbClr val="C00000"/>
                </a:solidFill>
                <a:latin typeface="標楷體" panose="03000509000000000000" pitchFamily="65" charset="-120"/>
                <a:ea typeface="標楷體" panose="03000509000000000000" pitchFamily="65" charset="-120"/>
              </a:rPr>
              <a:t>S</a:t>
            </a:r>
            <a:r>
              <a:rPr lang="en-US" altLang="zh-TW" sz="3600" dirty="0" smtClean="0">
                <a:latin typeface="標楷體" panose="03000509000000000000" pitchFamily="65" charset="-120"/>
                <a:ea typeface="標楷體" panose="03000509000000000000" pitchFamily="65" charset="-120"/>
              </a:rPr>
              <a:t>afety</a:t>
            </a:r>
            <a:r>
              <a:rPr lang="zh-TW" altLang="en-US" sz="3600" dirty="0" smtClean="0">
                <a:latin typeface="標楷體" panose="03000509000000000000" pitchFamily="65" charset="-120"/>
                <a:ea typeface="標楷體" panose="03000509000000000000" pitchFamily="65" charset="-120"/>
              </a:rPr>
              <a:t> </a:t>
            </a:r>
            <a:r>
              <a:rPr lang="en-US" altLang="zh-TW" sz="3600" dirty="0" smtClean="0">
                <a:latin typeface="標楷體" panose="03000509000000000000" pitchFamily="65" charset="-120"/>
                <a:ea typeface="標楷體" panose="03000509000000000000" pitchFamily="65" charset="-120"/>
              </a:rPr>
              <a:t>first</a:t>
            </a:r>
            <a:r>
              <a:rPr lang="zh-TW" altLang="en-US" sz="3600" dirty="0" smtClean="0">
                <a:latin typeface="標楷體" panose="03000509000000000000" pitchFamily="65" charset="-120"/>
                <a:ea typeface="標楷體" panose="03000509000000000000" pitchFamily="65" charset="-120"/>
              </a:rPr>
              <a:t>      </a:t>
            </a:r>
            <a:r>
              <a:rPr lang="zh-TW" altLang="en-US" sz="3600" dirty="0" smtClean="0">
                <a:solidFill>
                  <a:srgbClr val="0000FF"/>
                </a:solidFill>
                <a:latin typeface="標楷體" panose="03000509000000000000" pitchFamily="65" charset="-120"/>
                <a:ea typeface="標楷體" panose="03000509000000000000" pitchFamily="65" charset="-120"/>
              </a:rPr>
              <a:t>安全第一</a:t>
            </a:r>
            <a:endParaRPr lang="en-US" altLang="zh-TW" sz="3600" dirty="0" smtClean="0">
              <a:solidFill>
                <a:srgbClr val="0000FF"/>
              </a:solidFill>
              <a:latin typeface="標楷體" panose="03000509000000000000" pitchFamily="65" charset="-120"/>
              <a:ea typeface="標楷體" panose="03000509000000000000" pitchFamily="65" charset="-120"/>
            </a:endParaRPr>
          </a:p>
          <a:p>
            <a:pPr marL="457200" lvl="1" indent="0">
              <a:lnSpc>
                <a:spcPts val="5000"/>
              </a:lnSpc>
              <a:buNone/>
            </a:pPr>
            <a:r>
              <a:rPr lang="en-US" altLang="zh-TW" sz="3600" dirty="0" smtClean="0">
                <a:latin typeface="標楷體" panose="03000509000000000000" pitchFamily="65" charset="-120"/>
                <a:ea typeface="標楷體" panose="03000509000000000000" pitchFamily="65" charset="-120"/>
              </a:rPr>
              <a:t>Al</a:t>
            </a:r>
            <a:r>
              <a:rPr lang="en-US" altLang="zh-TW" sz="3600" dirty="0" smtClean="0">
                <a:solidFill>
                  <a:srgbClr val="C00000"/>
                </a:solidFill>
                <a:latin typeface="標楷體" panose="03000509000000000000" pitchFamily="65" charset="-120"/>
                <a:ea typeface="標楷體" panose="03000509000000000000" pitchFamily="65" charset="-120"/>
              </a:rPr>
              <a:t>w</a:t>
            </a:r>
            <a:r>
              <a:rPr lang="en-US" altLang="zh-TW" sz="3600" dirty="0" smtClean="0">
                <a:latin typeface="標楷體" panose="03000509000000000000" pitchFamily="65" charset="-120"/>
                <a:ea typeface="標楷體" panose="03000509000000000000" pitchFamily="65" charset="-120"/>
              </a:rPr>
              <a:t>ays            </a:t>
            </a:r>
            <a:r>
              <a:rPr lang="zh-TW" altLang="en-US" sz="3600" dirty="0" smtClean="0">
                <a:solidFill>
                  <a:srgbClr val="0000FF"/>
                </a:solidFill>
                <a:latin typeface="標楷體" panose="03000509000000000000" pitchFamily="65" charset="-120"/>
                <a:ea typeface="標楷體" panose="03000509000000000000" pitchFamily="65" charset="-120"/>
              </a:rPr>
              <a:t>時時刻刻做工安</a:t>
            </a:r>
            <a:endParaRPr lang="en-US" altLang="zh-TW" sz="3600" dirty="0" smtClean="0">
              <a:solidFill>
                <a:srgbClr val="0000FF"/>
              </a:solidFill>
              <a:latin typeface="標楷體" panose="03000509000000000000" pitchFamily="65" charset="-120"/>
              <a:ea typeface="標楷體" panose="03000509000000000000" pitchFamily="65" charset="-120"/>
            </a:endParaRPr>
          </a:p>
          <a:p>
            <a:pPr marL="457200" lvl="1" indent="0">
              <a:lnSpc>
                <a:spcPts val="5000"/>
              </a:lnSpc>
              <a:buNone/>
            </a:pPr>
            <a:r>
              <a:rPr lang="en-US" altLang="zh-TW" sz="3600" dirty="0" smtClean="0">
                <a:solidFill>
                  <a:srgbClr val="C00000"/>
                </a:solidFill>
                <a:latin typeface="標楷體" panose="03000509000000000000" pitchFamily="65" charset="-120"/>
                <a:ea typeface="標楷體" panose="03000509000000000000" pitchFamily="65" charset="-120"/>
              </a:rPr>
              <a:t>C</a:t>
            </a:r>
            <a:r>
              <a:rPr lang="en-US" altLang="zh-TW" sz="3600" dirty="0" smtClean="0">
                <a:latin typeface="標楷體" panose="03000509000000000000" pitchFamily="65" charset="-120"/>
                <a:ea typeface="標楷體" panose="03000509000000000000" pitchFamily="65" charset="-120"/>
              </a:rPr>
              <a:t>heck             </a:t>
            </a:r>
            <a:r>
              <a:rPr lang="zh-TW" altLang="en-US" sz="3600" dirty="0" smtClean="0">
                <a:solidFill>
                  <a:srgbClr val="0000FF"/>
                </a:solidFill>
                <a:latin typeface="標楷體" panose="03000509000000000000" pitchFamily="65" charset="-120"/>
                <a:ea typeface="標楷體" panose="03000509000000000000" pitchFamily="65" charset="-120"/>
              </a:rPr>
              <a:t>檢核再檢核</a:t>
            </a:r>
            <a:endParaRPr lang="en-US" altLang="zh-TW" sz="3600" dirty="0" smtClean="0">
              <a:solidFill>
                <a:srgbClr val="0000FF"/>
              </a:solidFill>
              <a:latin typeface="標楷體" panose="03000509000000000000" pitchFamily="65" charset="-120"/>
              <a:ea typeface="標楷體" panose="03000509000000000000" pitchFamily="65" charset="-120"/>
            </a:endParaRPr>
          </a:p>
        </p:txBody>
      </p:sp>
      <p:sp>
        <p:nvSpPr>
          <p:cNvPr id="605189" name="Rectangle 5"/>
          <p:cNvSpPr>
            <a:spLocks noChangeArrowheads="1"/>
          </p:cNvSpPr>
          <p:nvPr/>
        </p:nvSpPr>
        <p:spPr bwMode="auto">
          <a:xfrm>
            <a:off x="1800225" y="207963"/>
            <a:ext cx="5264604"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zh-TW" altLang="en-US" sz="3600" b="0" dirty="0" smtClean="0">
                <a:solidFill>
                  <a:srgbClr val="8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參、安全衛生監造政策</a:t>
            </a:r>
            <a:endParaRPr lang="zh-TW" altLang="en-US" sz="3600" b="0" dirty="0">
              <a:solidFill>
                <a:srgbClr val="8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6327" y="4544291"/>
            <a:ext cx="1789673" cy="188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01784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8" name="Text Box 8"/>
          <p:cNvSpPr txBox="1">
            <a:spLocks noChangeArrowheads="1"/>
          </p:cNvSpPr>
          <p:nvPr/>
        </p:nvSpPr>
        <p:spPr bwMode="auto">
          <a:xfrm>
            <a:off x="125413" y="727075"/>
            <a:ext cx="678815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lvl1pPr>
              <a:defRPr kumimoji="1" sz="2400">
                <a:solidFill>
                  <a:schemeClr val="tx1"/>
                </a:solidFill>
                <a:latin typeface="Times New Roman" pitchFamily="18" charset="0"/>
                <a:ea typeface="新細明體" pitchFamily="18" charset="-120"/>
              </a:defRPr>
            </a:lvl1pPr>
            <a:lvl2pPr>
              <a:defRPr kumimoji="1" sz="2400">
                <a:solidFill>
                  <a:schemeClr val="tx1"/>
                </a:solidFill>
                <a:latin typeface="Times New Roman" pitchFamily="18" charset="0"/>
                <a:ea typeface="新細明體" pitchFamily="18" charset="-120"/>
              </a:defRPr>
            </a:lvl2pPr>
            <a:lvl3pPr>
              <a:defRPr kumimoji="1" sz="2400">
                <a:solidFill>
                  <a:schemeClr val="tx1"/>
                </a:solidFill>
                <a:latin typeface="Times New Roman" pitchFamily="18" charset="0"/>
                <a:ea typeface="新細明體" pitchFamily="18" charset="-120"/>
              </a:defRPr>
            </a:lvl3pPr>
            <a:lvl4pPr>
              <a:defRPr kumimoji="1" sz="2400">
                <a:solidFill>
                  <a:schemeClr val="tx1"/>
                </a:solidFill>
                <a:latin typeface="Times New Roman" pitchFamily="18" charset="0"/>
                <a:ea typeface="新細明體" pitchFamily="18" charset="-120"/>
              </a:defRPr>
            </a:lvl4pPr>
            <a:lvl5pPr>
              <a:defRPr kumimoji="1" sz="2400">
                <a:solidFill>
                  <a:schemeClr val="tx1"/>
                </a:solidFill>
                <a:latin typeface="Times New Roman" pitchFamily="18" charset="0"/>
                <a:ea typeface="新細明體" pitchFamily="18" charset="-120"/>
              </a:defRPr>
            </a:lvl5pPr>
            <a:lvl6pPr marL="457200" fontAlgn="base">
              <a:spcBef>
                <a:spcPct val="0"/>
              </a:spcBef>
              <a:spcAft>
                <a:spcPct val="0"/>
              </a:spcAft>
              <a:defRPr kumimoji="1" sz="2400">
                <a:solidFill>
                  <a:schemeClr val="tx1"/>
                </a:solidFill>
                <a:latin typeface="Times New Roman" pitchFamily="18" charset="0"/>
                <a:ea typeface="新細明體" pitchFamily="18" charset="-120"/>
              </a:defRPr>
            </a:lvl6pPr>
            <a:lvl7pPr marL="914400" fontAlgn="base">
              <a:spcBef>
                <a:spcPct val="0"/>
              </a:spcBef>
              <a:spcAft>
                <a:spcPct val="0"/>
              </a:spcAft>
              <a:defRPr kumimoji="1" sz="2400">
                <a:solidFill>
                  <a:schemeClr val="tx1"/>
                </a:solidFill>
                <a:latin typeface="Times New Roman" pitchFamily="18" charset="0"/>
                <a:ea typeface="新細明體" pitchFamily="18" charset="-120"/>
              </a:defRPr>
            </a:lvl7pPr>
            <a:lvl8pPr marL="1371600" fontAlgn="base">
              <a:spcBef>
                <a:spcPct val="0"/>
              </a:spcBef>
              <a:spcAft>
                <a:spcPct val="0"/>
              </a:spcAft>
              <a:defRPr kumimoji="1" sz="2400">
                <a:solidFill>
                  <a:schemeClr val="tx1"/>
                </a:solidFill>
                <a:latin typeface="Times New Roman" pitchFamily="18" charset="0"/>
                <a:ea typeface="新細明體" pitchFamily="18" charset="-120"/>
              </a:defRPr>
            </a:lvl8pPr>
            <a:lvl9pPr marL="18288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2800" b="0" u="sng" dirty="0" smtClean="0">
                <a:solidFill>
                  <a:srgbClr val="CC3300"/>
                </a:solidFill>
                <a:latin typeface="標楷體" panose="03000509000000000000" pitchFamily="65" charset="-120"/>
                <a:ea typeface="標楷體" panose="03000509000000000000" pitchFamily="65" charset="-120"/>
              </a:rPr>
              <a:t>4-1</a:t>
            </a:r>
            <a:r>
              <a:rPr lang="en-US" altLang="zh-TW" sz="2800" b="0" u="sng" dirty="0">
                <a:solidFill>
                  <a:srgbClr val="CC3300"/>
                </a:solidFill>
                <a:latin typeface="標楷體" panose="03000509000000000000" pitchFamily="65" charset="-120"/>
                <a:ea typeface="標楷體" panose="03000509000000000000" pitchFamily="65" charset="-120"/>
              </a:rPr>
              <a:t>.</a:t>
            </a:r>
            <a:r>
              <a:rPr lang="zh-TW" altLang="en-US" sz="2800" b="0" u="sng" dirty="0">
                <a:solidFill>
                  <a:srgbClr val="CC3300"/>
                </a:solidFill>
                <a:latin typeface="標楷體" panose="03000509000000000000" pitchFamily="65" charset="-120"/>
                <a:ea typeface="標楷體" panose="03000509000000000000" pitchFamily="65" charset="-120"/>
              </a:rPr>
              <a:t>工程主要項目費用統計表</a:t>
            </a:r>
          </a:p>
        </p:txBody>
      </p:sp>
      <p:sp>
        <p:nvSpPr>
          <p:cNvPr id="21" name="AutoShape 2"/>
          <p:cNvSpPr>
            <a:spLocks noChangeArrowheads="1"/>
          </p:cNvSpPr>
          <p:nvPr/>
        </p:nvSpPr>
        <p:spPr bwMode="auto">
          <a:xfrm>
            <a:off x="260350" y="2211388"/>
            <a:ext cx="6729413" cy="717550"/>
          </a:xfrm>
          <a:prstGeom prst="roundRect">
            <a:avLst>
              <a:gd name="adj" fmla="val 16667"/>
            </a:avLst>
          </a:prstGeom>
          <a:solidFill>
            <a:srgbClr val="377BCD"/>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r>
              <a:rPr lang="zh-TW" altLang="en-US" sz="2400" b="0" dirty="0">
                <a:solidFill>
                  <a:prstClr val="white"/>
                </a:solidFill>
                <a:latin typeface="標楷體" panose="03000509000000000000" pitchFamily="65" charset="-120"/>
                <a:ea typeface="標楷體" panose="03000509000000000000" pitchFamily="65" charset="-120"/>
              </a:rPr>
              <a:t>一</a:t>
            </a:r>
            <a:r>
              <a:rPr lang="en-US" altLang="zh-TW" sz="2400" b="0" dirty="0">
                <a:solidFill>
                  <a:prstClr val="white"/>
                </a:solidFill>
                <a:latin typeface="標楷體" panose="03000509000000000000" pitchFamily="65" charset="-120"/>
                <a:ea typeface="標楷體" panose="03000509000000000000" pitchFamily="65" charset="-120"/>
              </a:rPr>
              <a:t>.</a:t>
            </a:r>
            <a:r>
              <a:rPr lang="zh-TW" altLang="en-US" sz="2400" b="0" dirty="0">
                <a:solidFill>
                  <a:prstClr val="white"/>
                </a:solidFill>
                <a:latin typeface="標楷體" panose="03000509000000000000" pitchFamily="65" charset="-120"/>
                <a:ea typeface="標楷體" panose="03000509000000000000" pitchFamily="65" charset="-120"/>
              </a:rPr>
              <a:t>路工工程        </a:t>
            </a:r>
            <a:r>
              <a:rPr lang="zh-TW" altLang="en-US" sz="2400" b="0" dirty="0" smtClean="0">
                <a:solidFill>
                  <a:prstClr val="white"/>
                </a:solidFill>
                <a:latin typeface="標楷體" panose="03000509000000000000" pitchFamily="65" charset="-120"/>
                <a:ea typeface="標楷體" panose="03000509000000000000" pitchFamily="65" charset="-120"/>
              </a:rPr>
              <a:t>    </a:t>
            </a:r>
            <a:r>
              <a:rPr lang="en-US" altLang="zh-TW" sz="2400" b="0" dirty="0" smtClean="0">
                <a:solidFill>
                  <a:prstClr val="white"/>
                </a:solidFill>
                <a:latin typeface="標楷體" panose="03000509000000000000" pitchFamily="65" charset="-120"/>
                <a:ea typeface="標楷體" panose="03000509000000000000" pitchFamily="65" charset="-120"/>
              </a:rPr>
              <a:t>4,638</a:t>
            </a:r>
            <a:r>
              <a:rPr lang="zh-TW" altLang="en-US" sz="2400" b="0" dirty="0" smtClean="0">
                <a:solidFill>
                  <a:prstClr val="white"/>
                </a:solidFill>
                <a:latin typeface="標楷體" panose="03000509000000000000" pitchFamily="65" charset="-120"/>
                <a:ea typeface="標楷體" panose="03000509000000000000" pitchFamily="65" charset="-120"/>
              </a:rPr>
              <a:t>萬</a:t>
            </a:r>
            <a:r>
              <a:rPr lang="en-US" altLang="zh-TW" sz="2400" b="0" dirty="0" smtClean="0">
                <a:solidFill>
                  <a:prstClr val="white"/>
                </a:solidFill>
                <a:latin typeface="標楷體" panose="03000509000000000000" pitchFamily="65" charset="-120"/>
                <a:ea typeface="標楷體" panose="03000509000000000000" pitchFamily="65" charset="-120"/>
              </a:rPr>
              <a:t>426</a:t>
            </a:r>
            <a:r>
              <a:rPr lang="zh-TW" altLang="en-US" sz="2400" b="0" dirty="0" smtClean="0">
                <a:solidFill>
                  <a:prstClr val="white"/>
                </a:solidFill>
                <a:latin typeface="標楷體" panose="03000509000000000000" pitchFamily="65" charset="-120"/>
                <a:ea typeface="標楷體" panose="03000509000000000000" pitchFamily="65" charset="-120"/>
              </a:rPr>
              <a:t>元 </a:t>
            </a:r>
            <a:r>
              <a:rPr lang="en-US" altLang="zh-TW" sz="2400" b="0" dirty="0" smtClean="0">
                <a:solidFill>
                  <a:prstClr val="white"/>
                </a:solidFill>
                <a:latin typeface="標楷體" panose="03000509000000000000" pitchFamily="65" charset="-120"/>
                <a:ea typeface="標楷體" panose="03000509000000000000" pitchFamily="65" charset="-120"/>
              </a:rPr>
              <a:t>(2.8%)</a:t>
            </a:r>
            <a:endParaRPr lang="en-US" altLang="zh-TW" sz="2400" b="0" dirty="0">
              <a:solidFill>
                <a:prstClr val="white"/>
              </a:solidFill>
              <a:latin typeface="標楷體" panose="03000509000000000000" pitchFamily="65" charset="-120"/>
              <a:ea typeface="標楷體" panose="03000509000000000000" pitchFamily="65" charset="-120"/>
            </a:endParaRPr>
          </a:p>
        </p:txBody>
      </p:sp>
      <p:sp>
        <p:nvSpPr>
          <p:cNvPr id="22" name="AutoShape 3"/>
          <p:cNvSpPr>
            <a:spLocks noChangeArrowheads="1"/>
          </p:cNvSpPr>
          <p:nvPr/>
        </p:nvSpPr>
        <p:spPr bwMode="auto">
          <a:xfrm>
            <a:off x="260350" y="1430338"/>
            <a:ext cx="6731000" cy="641350"/>
          </a:xfrm>
          <a:prstGeom prst="roundRect">
            <a:avLst>
              <a:gd name="adj" fmla="val 16667"/>
            </a:avLst>
          </a:prstGeom>
          <a:solidFill>
            <a:srgbClr val="CFCAA9"/>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r>
              <a:rPr lang="zh-TW" altLang="en-US" sz="2700" b="0" dirty="0" smtClean="0">
                <a:solidFill>
                  <a:srgbClr val="0000FF"/>
                </a:solidFill>
                <a:latin typeface="標楷體" panose="03000509000000000000" pitchFamily="65" charset="-120"/>
                <a:ea typeface="標楷體" panose="03000509000000000000" pitchFamily="65" charset="-120"/>
              </a:rPr>
              <a:t>契約金額</a:t>
            </a:r>
            <a:r>
              <a:rPr lang="en-US" altLang="zh-TW" sz="1800" b="0" dirty="0" smtClean="0">
                <a:solidFill>
                  <a:srgbClr val="0000FF"/>
                </a:solidFill>
                <a:latin typeface="標楷體" panose="03000509000000000000" pitchFamily="65" charset="-120"/>
                <a:ea typeface="標楷體" panose="03000509000000000000" pitchFamily="65" charset="-120"/>
              </a:rPr>
              <a:t>                 </a:t>
            </a:r>
            <a:r>
              <a:rPr lang="en-US" altLang="zh-TW" sz="2700" b="0" dirty="0" smtClean="0">
                <a:solidFill>
                  <a:prstClr val="black"/>
                </a:solidFill>
                <a:latin typeface="標楷體" panose="03000509000000000000" pitchFamily="65" charset="-120"/>
                <a:ea typeface="標楷體" panose="03000509000000000000" pitchFamily="65" charset="-120"/>
              </a:rPr>
              <a:t>16</a:t>
            </a:r>
            <a:r>
              <a:rPr lang="zh-TW" altLang="en-US" sz="2700" b="0" dirty="0" smtClean="0">
                <a:solidFill>
                  <a:prstClr val="black"/>
                </a:solidFill>
                <a:latin typeface="標楷體" panose="03000509000000000000" pitchFamily="65" charset="-120"/>
                <a:ea typeface="標楷體" panose="03000509000000000000" pitchFamily="65" charset="-120"/>
              </a:rPr>
              <a:t>億</a:t>
            </a:r>
            <a:r>
              <a:rPr lang="en-US" altLang="zh-TW" sz="2700" b="0" dirty="0" smtClean="0">
                <a:solidFill>
                  <a:prstClr val="black"/>
                </a:solidFill>
                <a:latin typeface="標楷體" panose="03000509000000000000" pitchFamily="65" charset="-120"/>
                <a:ea typeface="標楷體" panose="03000509000000000000" pitchFamily="65" charset="-120"/>
              </a:rPr>
              <a:t>3,900</a:t>
            </a:r>
            <a:r>
              <a:rPr lang="zh-TW" altLang="en-US" sz="2700" b="0" dirty="0" smtClean="0">
                <a:solidFill>
                  <a:prstClr val="black"/>
                </a:solidFill>
                <a:latin typeface="標楷體" panose="03000509000000000000" pitchFamily="65" charset="-120"/>
                <a:ea typeface="標楷體" panose="03000509000000000000" pitchFamily="65" charset="-120"/>
              </a:rPr>
              <a:t>萬元</a:t>
            </a:r>
            <a:endParaRPr lang="zh-TW" altLang="en-US" sz="2700" b="0" dirty="0">
              <a:solidFill>
                <a:prstClr val="black"/>
              </a:solidFill>
              <a:latin typeface="標楷體" panose="03000509000000000000" pitchFamily="65" charset="-120"/>
              <a:ea typeface="標楷體" panose="03000509000000000000" pitchFamily="65" charset="-120"/>
            </a:endParaRPr>
          </a:p>
        </p:txBody>
      </p:sp>
      <p:sp>
        <p:nvSpPr>
          <p:cNvPr id="23" name="AutoShape 4"/>
          <p:cNvSpPr>
            <a:spLocks noChangeArrowheads="1"/>
          </p:cNvSpPr>
          <p:nvPr/>
        </p:nvSpPr>
        <p:spPr bwMode="auto">
          <a:xfrm>
            <a:off x="246063" y="3067050"/>
            <a:ext cx="6742112" cy="715963"/>
          </a:xfrm>
          <a:prstGeom prst="roundRect">
            <a:avLst>
              <a:gd name="adj" fmla="val 16667"/>
            </a:avLst>
          </a:prstGeom>
          <a:solidFill>
            <a:srgbClr val="BB464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r>
              <a:rPr lang="zh-TW" altLang="en-US" sz="2400" b="0" dirty="0">
                <a:solidFill>
                  <a:prstClr val="white"/>
                </a:solidFill>
                <a:latin typeface="標楷體" panose="03000509000000000000" pitchFamily="65" charset="-120"/>
                <a:ea typeface="標楷體" panose="03000509000000000000" pitchFamily="65" charset="-120"/>
              </a:rPr>
              <a:t>二</a:t>
            </a:r>
            <a:r>
              <a:rPr lang="en-US" altLang="zh-TW" sz="2400" b="0" dirty="0">
                <a:solidFill>
                  <a:prstClr val="white"/>
                </a:solidFill>
                <a:latin typeface="標楷體" panose="03000509000000000000" pitchFamily="65" charset="-120"/>
                <a:ea typeface="標楷體" panose="03000509000000000000" pitchFamily="65" charset="-120"/>
              </a:rPr>
              <a:t>.</a:t>
            </a:r>
            <a:r>
              <a:rPr lang="zh-TW" altLang="en-US" sz="2400" b="0" dirty="0">
                <a:solidFill>
                  <a:prstClr val="white"/>
                </a:solidFill>
                <a:latin typeface="標楷體" panose="03000509000000000000" pitchFamily="65" charset="-120"/>
                <a:ea typeface="標楷體" panose="03000509000000000000" pitchFamily="65" charset="-120"/>
              </a:rPr>
              <a:t>橋梁工程     </a:t>
            </a:r>
            <a:r>
              <a:rPr lang="en-US" altLang="zh-TW" sz="2400" b="0" dirty="0" smtClean="0">
                <a:solidFill>
                  <a:prstClr val="white"/>
                </a:solidFill>
                <a:latin typeface="標楷體" panose="03000509000000000000" pitchFamily="65" charset="-120"/>
                <a:ea typeface="標楷體" panose="03000509000000000000" pitchFamily="65" charset="-120"/>
              </a:rPr>
              <a:t>11</a:t>
            </a:r>
            <a:r>
              <a:rPr lang="zh-TW" altLang="en-US" sz="2400" b="0" dirty="0" smtClean="0">
                <a:solidFill>
                  <a:prstClr val="white"/>
                </a:solidFill>
                <a:latin typeface="標楷體" panose="03000509000000000000" pitchFamily="65" charset="-120"/>
                <a:ea typeface="標楷體" panose="03000509000000000000" pitchFamily="65" charset="-120"/>
              </a:rPr>
              <a:t>億</a:t>
            </a:r>
            <a:r>
              <a:rPr lang="en-US" altLang="zh-TW" sz="2400" b="0" dirty="0" smtClean="0">
                <a:solidFill>
                  <a:prstClr val="white"/>
                </a:solidFill>
                <a:latin typeface="標楷體" panose="03000509000000000000" pitchFamily="65" charset="-120"/>
                <a:ea typeface="標楷體" panose="03000509000000000000" pitchFamily="65" charset="-120"/>
              </a:rPr>
              <a:t>8,252</a:t>
            </a:r>
            <a:r>
              <a:rPr lang="zh-TW" altLang="en-US" sz="2400" b="0" dirty="0" smtClean="0">
                <a:solidFill>
                  <a:prstClr val="white"/>
                </a:solidFill>
                <a:latin typeface="標楷體" panose="03000509000000000000" pitchFamily="65" charset="-120"/>
                <a:ea typeface="標楷體" panose="03000509000000000000" pitchFamily="65" charset="-120"/>
              </a:rPr>
              <a:t>萬</a:t>
            </a:r>
            <a:r>
              <a:rPr lang="en-US" altLang="zh-TW" sz="2400" b="0" dirty="0" smtClean="0">
                <a:solidFill>
                  <a:prstClr val="white"/>
                </a:solidFill>
                <a:latin typeface="標楷體" panose="03000509000000000000" pitchFamily="65" charset="-120"/>
                <a:ea typeface="標楷體" panose="03000509000000000000" pitchFamily="65" charset="-120"/>
              </a:rPr>
              <a:t>2,063</a:t>
            </a:r>
            <a:r>
              <a:rPr lang="zh-TW" altLang="en-US" sz="2400" b="0" dirty="0" smtClean="0">
                <a:solidFill>
                  <a:prstClr val="white"/>
                </a:solidFill>
                <a:latin typeface="標楷體" panose="03000509000000000000" pitchFamily="65" charset="-120"/>
                <a:ea typeface="標楷體" panose="03000509000000000000" pitchFamily="65" charset="-120"/>
              </a:rPr>
              <a:t>元 </a:t>
            </a:r>
            <a:r>
              <a:rPr lang="en-US" altLang="zh-TW" sz="2400" b="0" dirty="0">
                <a:solidFill>
                  <a:prstClr val="white"/>
                </a:solidFill>
                <a:latin typeface="標楷體" panose="03000509000000000000" pitchFamily="65" charset="-120"/>
                <a:ea typeface="標楷體" panose="03000509000000000000" pitchFamily="65" charset="-120"/>
              </a:rPr>
              <a:t>(</a:t>
            </a:r>
            <a:r>
              <a:rPr lang="en-US" altLang="zh-TW" sz="2400" b="0" dirty="0" smtClean="0">
                <a:solidFill>
                  <a:prstClr val="white"/>
                </a:solidFill>
                <a:latin typeface="標楷體" panose="03000509000000000000" pitchFamily="65" charset="-120"/>
                <a:ea typeface="標楷體" panose="03000509000000000000" pitchFamily="65" charset="-120"/>
              </a:rPr>
              <a:t>72.1%)</a:t>
            </a:r>
            <a:endParaRPr lang="en-US" altLang="zh-TW" sz="2400" b="0" dirty="0">
              <a:solidFill>
                <a:prstClr val="white"/>
              </a:solidFill>
              <a:latin typeface="標楷體" panose="03000509000000000000" pitchFamily="65" charset="-120"/>
              <a:ea typeface="標楷體" panose="03000509000000000000" pitchFamily="65" charset="-120"/>
            </a:endParaRPr>
          </a:p>
        </p:txBody>
      </p:sp>
      <p:sp>
        <p:nvSpPr>
          <p:cNvPr id="24" name="AutoShape 5"/>
          <p:cNvSpPr>
            <a:spLocks noChangeArrowheads="1"/>
          </p:cNvSpPr>
          <p:nvPr/>
        </p:nvSpPr>
        <p:spPr bwMode="auto">
          <a:xfrm>
            <a:off x="260350" y="3922713"/>
            <a:ext cx="6731000" cy="715962"/>
          </a:xfrm>
          <a:prstGeom prst="roundRect">
            <a:avLst>
              <a:gd name="adj" fmla="val 16667"/>
            </a:avLst>
          </a:prstGeom>
          <a:solidFill>
            <a:srgbClr val="99CC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r>
              <a:rPr lang="zh-TW" altLang="en-US" sz="2400" b="0" dirty="0">
                <a:solidFill>
                  <a:prstClr val="black"/>
                </a:solidFill>
                <a:latin typeface="標楷體" panose="03000509000000000000" pitchFamily="65" charset="-120"/>
                <a:ea typeface="標楷體" panose="03000509000000000000" pitchFamily="65" charset="-120"/>
              </a:rPr>
              <a:t>三</a:t>
            </a:r>
            <a:r>
              <a:rPr lang="en-US" altLang="zh-TW" sz="2400" b="0" dirty="0">
                <a:solidFill>
                  <a:prstClr val="black"/>
                </a:solidFill>
                <a:latin typeface="標楷體" panose="03000509000000000000" pitchFamily="65" charset="-120"/>
                <a:ea typeface="標楷體" panose="03000509000000000000" pitchFamily="65" charset="-120"/>
              </a:rPr>
              <a:t>.</a:t>
            </a:r>
            <a:r>
              <a:rPr lang="zh-TW" altLang="en-US" sz="2400" b="0" dirty="0">
                <a:solidFill>
                  <a:prstClr val="black"/>
                </a:solidFill>
                <a:latin typeface="標楷體" panose="03000509000000000000" pitchFamily="65" charset="-120"/>
                <a:ea typeface="標楷體" panose="03000509000000000000" pitchFamily="65" charset="-120"/>
              </a:rPr>
              <a:t>品質管制</a:t>
            </a:r>
            <a:r>
              <a:rPr lang="zh-TW" altLang="en-US" sz="2400" b="0" dirty="0">
                <a:solidFill>
                  <a:srgbClr val="000000"/>
                </a:solidFill>
                <a:latin typeface="標楷體" panose="03000509000000000000" pitchFamily="65" charset="-120"/>
                <a:ea typeface="標楷體" panose="03000509000000000000" pitchFamily="65" charset="-120"/>
              </a:rPr>
              <a:t>            </a:t>
            </a:r>
            <a:r>
              <a:rPr lang="en-US" altLang="zh-TW" sz="2400" b="0" dirty="0" smtClean="0">
                <a:solidFill>
                  <a:srgbClr val="000000"/>
                </a:solidFill>
                <a:latin typeface="標楷體" panose="03000509000000000000" pitchFamily="65" charset="-120"/>
                <a:ea typeface="標楷體" panose="03000509000000000000" pitchFamily="65" charset="-120"/>
              </a:rPr>
              <a:t>907</a:t>
            </a:r>
            <a:r>
              <a:rPr lang="zh-TW" altLang="en-US" sz="2400" b="0" dirty="0" smtClean="0">
                <a:solidFill>
                  <a:srgbClr val="000000"/>
                </a:solidFill>
                <a:latin typeface="標楷體" panose="03000509000000000000" pitchFamily="65" charset="-120"/>
                <a:ea typeface="標楷體" panose="03000509000000000000" pitchFamily="65" charset="-120"/>
              </a:rPr>
              <a:t>萬</a:t>
            </a:r>
            <a:r>
              <a:rPr lang="en-US" altLang="zh-TW" sz="2400" b="0" dirty="0" smtClean="0">
                <a:solidFill>
                  <a:srgbClr val="000000"/>
                </a:solidFill>
                <a:latin typeface="標楷體" panose="03000509000000000000" pitchFamily="65" charset="-120"/>
                <a:ea typeface="標楷體" panose="03000509000000000000" pitchFamily="65" charset="-120"/>
              </a:rPr>
              <a:t>4</a:t>
            </a:r>
            <a:r>
              <a:rPr lang="en-US" altLang="zh-TW" sz="2400" b="0" dirty="0" smtClean="0">
                <a:solidFill>
                  <a:prstClr val="black"/>
                </a:solidFill>
                <a:latin typeface="標楷體" panose="03000509000000000000" pitchFamily="65" charset="-120"/>
                <a:ea typeface="標楷體" panose="03000509000000000000" pitchFamily="65" charset="-120"/>
              </a:rPr>
              <a:t>,314</a:t>
            </a:r>
            <a:r>
              <a:rPr lang="zh-TW" altLang="en-US" sz="2400" b="0" dirty="0" smtClean="0">
                <a:solidFill>
                  <a:prstClr val="black"/>
                </a:solidFill>
                <a:latin typeface="標楷體" panose="03000509000000000000" pitchFamily="65" charset="-120"/>
                <a:ea typeface="標楷體" panose="03000509000000000000" pitchFamily="65" charset="-120"/>
              </a:rPr>
              <a:t>元 </a:t>
            </a:r>
            <a:r>
              <a:rPr lang="en-US" altLang="zh-TW" sz="2400" b="0" dirty="0">
                <a:solidFill>
                  <a:prstClr val="black"/>
                </a:solidFill>
                <a:latin typeface="標楷體" panose="03000509000000000000" pitchFamily="65" charset="-120"/>
                <a:ea typeface="標楷體" panose="03000509000000000000" pitchFamily="65" charset="-120"/>
              </a:rPr>
              <a:t>(</a:t>
            </a:r>
            <a:r>
              <a:rPr lang="en-US" altLang="zh-TW" sz="2400" b="0" dirty="0" smtClean="0">
                <a:solidFill>
                  <a:prstClr val="black"/>
                </a:solidFill>
                <a:latin typeface="標楷體" panose="03000509000000000000" pitchFamily="65" charset="-120"/>
                <a:ea typeface="標楷體" panose="03000509000000000000" pitchFamily="65" charset="-120"/>
              </a:rPr>
              <a:t>0.6%)</a:t>
            </a:r>
            <a:endParaRPr lang="en-US" altLang="zh-TW" sz="2400" b="0" dirty="0">
              <a:solidFill>
                <a:prstClr val="black"/>
              </a:solidFill>
              <a:latin typeface="標楷體" panose="03000509000000000000" pitchFamily="65" charset="-120"/>
              <a:ea typeface="標楷體" panose="03000509000000000000" pitchFamily="65" charset="-120"/>
            </a:endParaRPr>
          </a:p>
        </p:txBody>
      </p:sp>
      <p:sp>
        <p:nvSpPr>
          <p:cNvPr id="25" name="AutoShape 6"/>
          <p:cNvSpPr>
            <a:spLocks noChangeArrowheads="1"/>
          </p:cNvSpPr>
          <p:nvPr/>
        </p:nvSpPr>
        <p:spPr bwMode="auto">
          <a:xfrm>
            <a:off x="260350" y="4778375"/>
            <a:ext cx="6731000" cy="717550"/>
          </a:xfrm>
          <a:prstGeom prst="roundRect">
            <a:avLst>
              <a:gd name="adj" fmla="val 16667"/>
            </a:avLst>
          </a:prstGeom>
          <a:gradFill>
            <a:gsLst>
              <a:gs pos="0">
                <a:schemeClr val="accent6">
                  <a:shade val="51000"/>
                  <a:satMod val="130000"/>
                </a:schemeClr>
              </a:gs>
              <a:gs pos="100000">
                <a:schemeClr val="accent6">
                  <a:shade val="93000"/>
                  <a:satMod val="130000"/>
                </a:schemeClr>
              </a:gs>
              <a:gs pos="55000">
                <a:schemeClr val="bg1"/>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r>
              <a:rPr lang="zh-TW" altLang="en-US" sz="2400" dirty="0">
                <a:solidFill>
                  <a:srgbClr val="FF0000"/>
                </a:solidFill>
                <a:latin typeface="標楷體" panose="03000509000000000000" pitchFamily="65" charset="-120"/>
                <a:ea typeface="標楷體" panose="03000509000000000000" pitchFamily="65" charset="-120"/>
              </a:rPr>
              <a:t>四</a:t>
            </a: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交通安衛環保      </a:t>
            </a:r>
            <a:r>
              <a:rPr lang="en-US" altLang="zh-TW" sz="2400" dirty="0" smtClean="0">
                <a:solidFill>
                  <a:srgbClr val="FF0000"/>
                </a:solidFill>
                <a:latin typeface="標楷體" panose="03000509000000000000" pitchFamily="65" charset="-120"/>
                <a:ea typeface="標楷體" panose="03000509000000000000" pitchFamily="65" charset="-120"/>
              </a:rPr>
              <a:t>5,211</a:t>
            </a:r>
            <a:r>
              <a:rPr lang="zh-TW" altLang="en-US" sz="2400" dirty="0" smtClean="0">
                <a:solidFill>
                  <a:srgbClr val="FF0000"/>
                </a:solidFill>
                <a:latin typeface="標楷體" panose="03000509000000000000" pitchFamily="65" charset="-120"/>
                <a:ea typeface="標楷體" panose="03000509000000000000" pitchFamily="65" charset="-120"/>
              </a:rPr>
              <a:t>萬</a:t>
            </a:r>
            <a:r>
              <a:rPr lang="en-US" altLang="zh-TW" sz="2400" dirty="0" smtClean="0">
                <a:solidFill>
                  <a:srgbClr val="FF0000"/>
                </a:solidFill>
                <a:latin typeface="標楷體" panose="03000509000000000000" pitchFamily="65" charset="-120"/>
                <a:ea typeface="標楷體" panose="03000509000000000000" pitchFamily="65" charset="-120"/>
              </a:rPr>
              <a:t>1,187</a:t>
            </a:r>
            <a:r>
              <a:rPr lang="zh-TW" altLang="en-US" sz="2400" dirty="0" smtClean="0">
                <a:solidFill>
                  <a:srgbClr val="FF0000"/>
                </a:solidFill>
                <a:latin typeface="標楷體" panose="03000509000000000000" pitchFamily="65" charset="-120"/>
                <a:ea typeface="標楷體" panose="03000509000000000000" pitchFamily="65" charset="-120"/>
              </a:rPr>
              <a:t>元 </a:t>
            </a:r>
            <a:r>
              <a:rPr lang="en-US" altLang="zh-TW" sz="2400" dirty="0" smtClean="0">
                <a:solidFill>
                  <a:srgbClr val="FF0000"/>
                </a:solidFill>
                <a:latin typeface="標楷體" panose="03000509000000000000" pitchFamily="65" charset="-120"/>
                <a:ea typeface="標楷體" panose="03000509000000000000" pitchFamily="65" charset="-120"/>
              </a:rPr>
              <a:t>(3.2%)</a:t>
            </a:r>
            <a:endParaRPr lang="en-US" altLang="zh-TW" sz="2400" dirty="0">
              <a:solidFill>
                <a:srgbClr val="FF0000"/>
              </a:solidFill>
              <a:latin typeface="標楷體" panose="03000509000000000000" pitchFamily="65" charset="-120"/>
              <a:ea typeface="標楷體" panose="03000509000000000000" pitchFamily="65" charset="-120"/>
            </a:endParaRPr>
          </a:p>
        </p:txBody>
      </p:sp>
      <p:sp>
        <p:nvSpPr>
          <p:cNvPr id="26" name="AutoShape 7"/>
          <p:cNvSpPr>
            <a:spLocks noChangeArrowheads="1"/>
          </p:cNvSpPr>
          <p:nvPr/>
        </p:nvSpPr>
        <p:spPr bwMode="auto">
          <a:xfrm>
            <a:off x="260350" y="5635625"/>
            <a:ext cx="6727825" cy="717550"/>
          </a:xfrm>
          <a:prstGeom prst="roundRect">
            <a:avLst>
              <a:gd name="adj" fmla="val 16667"/>
            </a:avLst>
          </a:prstGeom>
          <a:solidFill>
            <a:srgbClr val="66CC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r>
              <a:rPr lang="zh-TW" altLang="en-US" sz="2400" b="0" dirty="0">
                <a:solidFill>
                  <a:prstClr val="black"/>
                </a:solidFill>
                <a:latin typeface="標楷體" panose="03000509000000000000" pitchFamily="65" charset="-120"/>
                <a:ea typeface="標楷體" panose="03000509000000000000" pitchFamily="65" charset="-120"/>
              </a:rPr>
              <a:t>五</a:t>
            </a:r>
            <a:r>
              <a:rPr lang="en-US" altLang="zh-TW" sz="2400" b="0" dirty="0">
                <a:solidFill>
                  <a:prstClr val="black"/>
                </a:solidFill>
                <a:latin typeface="標楷體" panose="03000509000000000000" pitchFamily="65" charset="-120"/>
                <a:ea typeface="標楷體" panose="03000509000000000000" pitchFamily="65" charset="-120"/>
              </a:rPr>
              <a:t>.</a:t>
            </a:r>
            <a:r>
              <a:rPr lang="zh-TW" altLang="en-US" sz="2400" b="0" dirty="0">
                <a:solidFill>
                  <a:prstClr val="black"/>
                </a:solidFill>
                <a:latin typeface="標楷體" panose="03000509000000000000" pitchFamily="65" charset="-120"/>
                <a:ea typeface="標楷體" panose="03000509000000000000" pitchFamily="65" charset="-120"/>
              </a:rPr>
              <a:t>其他</a:t>
            </a:r>
            <a:r>
              <a:rPr lang="en-US" altLang="zh-TW" b="0" dirty="0">
                <a:solidFill>
                  <a:prstClr val="black"/>
                </a:solidFill>
                <a:latin typeface="標楷體" panose="03000509000000000000" pitchFamily="65" charset="-120"/>
                <a:ea typeface="標楷體" panose="03000509000000000000" pitchFamily="65" charset="-120"/>
              </a:rPr>
              <a:t>(</a:t>
            </a:r>
            <a:r>
              <a:rPr lang="zh-TW" altLang="en-US" b="0" dirty="0">
                <a:solidFill>
                  <a:prstClr val="black"/>
                </a:solidFill>
                <a:latin typeface="標楷體" panose="03000509000000000000" pitchFamily="65" charset="-120"/>
                <a:ea typeface="標楷體" panose="03000509000000000000" pitchFamily="65" charset="-120"/>
              </a:rPr>
              <a:t>排水、雜項</a:t>
            </a:r>
            <a:r>
              <a:rPr lang="en-US" altLang="zh-TW" b="0" dirty="0" smtClean="0">
                <a:solidFill>
                  <a:prstClr val="black"/>
                </a:solidFill>
                <a:latin typeface="標楷體" panose="03000509000000000000" pitchFamily="65" charset="-120"/>
                <a:ea typeface="標楷體" panose="03000509000000000000" pitchFamily="65" charset="-120"/>
              </a:rPr>
              <a:t>…)</a:t>
            </a:r>
            <a:r>
              <a:rPr lang="en-US" altLang="zh-TW" sz="2400" b="0" dirty="0" smtClean="0">
                <a:solidFill>
                  <a:prstClr val="black"/>
                </a:solidFill>
                <a:latin typeface="標楷體" panose="03000509000000000000" pitchFamily="65" charset="-120"/>
                <a:ea typeface="標楷體" panose="03000509000000000000" pitchFamily="65" charset="-120"/>
              </a:rPr>
              <a:t>3</a:t>
            </a:r>
            <a:r>
              <a:rPr lang="zh-TW" altLang="en-US" sz="2400" b="0" dirty="0" smtClean="0">
                <a:solidFill>
                  <a:prstClr val="black"/>
                </a:solidFill>
                <a:latin typeface="標楷體" panose="03000509000000000000" pitchFamily="65" charset="-120"/>
                <a:ea typeface="標楷體" panose="03000509000000000000" pitchFamily="65" charset="-120"/>
              </a:rPr>
              <a:t>億</a:t>
            </a:r>
            <a:r>
              <a:rPr lang="en-US" altLang="zh-TW" sz="2400" b="0" dirty="0" smtClean="0">
                <a:solidFill>
                  <a:prstClr val="black"/>
                </a:solidFill>
                <a:latin typeface="標楷體" panose="03000509000000000000" pitchFamily="65" charset="-120"/>
                <a:ea typeface="標楷體" panose="03000509000000000000" pitchFamily="65" charset="-120"/>
              </a:rPr>
              <a:t>4,891</a:t>
            </a:r>
            <a:r>
              <a:rPr lang="zh-TW" altLang="en-US" sz="2400" b="0" dirty="0" smtClean="0">
                <a:solidFill>
                  <a:prstClr val="black"/>
                </a:solidFill>
                <a:latin typeface="標楷體" panose="03000509000000000000" pitchFamily="65" charset="-120"/>
                <a:ea typeface="標楷體" panose="03000509000000000000" pitchFamily="65" charset="-120"/>
              </a:rPr>
              <a:t>萬</a:t>
            </a:r>
            <a:r>
              <a:rPr lang="en-US" altLang="zh-TW" sz="2400" b="0" dirty="0" smtClean="0">
                <a:solidFill>
                  <a:prstClr val="black"/>
                </a:solidFill>
                <a:latin typeface="標楷體" panose="03000509000000000000" pitchFamily="65" charset="-120"/>
                <a:ea typeface="標楷體" panose="03000509000000000000" pitchFamily="65" charset="-120"/>
              </a:rPr>
              <a:t>2,010</a:t>
            </a:r>
            <a:r>
              <a:rPr lang="zh-TW" altLang="en-US" sz="2400" b="0" dirty="0" smtClean="0">
                <a:solidFill>
                  <a:prstClr val="black"/>
                </a:solidFill>
                <a:latin typeface="標楷體" panose="03000509000000000000" pitchFamily="65" charset="-120"/>
                <a:ea typeface="標楷體" panose="03000509000000000000" pitchFamily="65" charset="-120"/>
              </a:rPr>
              <a:t>元 </a:t>
            </a:r>
            <a:r>
              <a:rPr lang="en-US" altLang="zh-TW" sz="2400" b="0" dirty="0" smtClean="0">
                <a:solidFill>
                  <a:prstClr val="black"/>
                </a:solidFill>
                <a:latin typeface="標楷體" panose="03000509000000000000" pitchFamily="65" charset="-120"/>
                <a:ea typeface="標楷體" panose="03000509000000000000" pitchFamily="65" charset="-120"/>
              </a:rPr>
              <a:t>(21.3%)</a:t>
            </a:r>
            <a:endParaRPr lang="en-US" altLang="zh-TW" sz="2400" b="0" dirty="0">
              <a:solidFill>
                <a:prstClr val="black"/>
              </a:solidFill>
              <a:latin typeface="標楷體" panose="03000509000000000000" pitchFamily="65" charset="-120"/>
              <a:ea typeface="標楷體" panose="03000509000000000000" pitchFamily="65" charset="-120"/>
            </a:endParaRPr>
          </a:p>
        </p:txBody>
      </p:sp>
      <p:graphicFrame>
        <p:nvGraphicFramePr>
          <p:cNvPr id="28" name="圖表 27"/>
          <p:cNvGraphicFramePr>
            <a:graphicFrameLocks/>
          </p:cNvGraphicFramePr>
          <p:nvPr>
            <p:extLst>
              <p:ext uri="{D42A27DB-BD31-4B8C-83A1-F6EECF244321}">
                <p14:modId xmlns:p14="http://schemas.microsoft.com/office/powerpoint/2010/main" val="2975164699"/>
              </p:ext>
            </p:extLst>
          </p:nvPr>
        </p:nvGraphicFramePr>
        <p:xfrm>
          <a:off x="6104454" y="946944"/>
          <a:ext cx="4943475" cy="5133975"/>
        </p:xfrm>
        <a:graphic>
          <a:graphicData uri="http://schemas.openxmlformats.org/drawingml/2006/chart">
            <c:chart xmlns:c="http://schemas.openxmlformats.org/drawingml/2006/chart" xmlns:r="http://schemas.openxmlformats.org/officeDocument/2006/relationships" r:id="rId2"/>
          </a:graphicData>
        </a:graphic>
      </p:graphicFrame>
      <p:sp>
        <p:nvSpPr>
          <p:cNvPr id="27" name="文字方塊 26"/>
          <p:cNvSpPr txBox="1"/>
          <p:nvPr/>
        </p:nvSpPr>
        <p:spPr>
          <a:xfrm>
            <a:off x="7017782" y="5744087"/>
            <a:ext cx="2855560" cy="323165"/>
          </a:xfrm>
          <a:prstGeom prst="rect">
            <a:avLst/>
          </a:prstGeom>
          <a:noFill/>
        </p:spPr>
        <p:txBody>
          <a:bodyPr wrap="square" rtlCol="0">
            <a:spAutoFit/>
          </a:bodyPr>
          <a:lstStyle/>
          <a:p>
            <a:r>
              <a:rPr lang="zh-TW" altLang="en-US" sz="1500" b="0" dirty="0" smtClean="0">
                <a:solidFill>
                  <a:prstClr val="black"/>
                </a:solidFill>
                <a:latin typeface="標楷體" panose="03000509000000000000" pitchFamily="65" charset="-120"/>
                <a:ea typeface="標楷體" panose="03000509000000000000" pitchFamily="65" charset="-120"/>
              </a:rPr>
              <a:t>主要項目佔契約金額比例圓形圖</a:t>
            </a:r>
            <a:endParaRPr lang="zh-TW" altLang="en-US" sz="1500" b="0" dirty="0">
              <a:solidFill>
                <a:prstClr val="black"/>
              </a:solidFill>
              <a:latin typeface="標楷體" panose="03000509000000000000" pitchFamily="65" charset="-120"/>
              <a:ea typeface="標楷體" panose="03000509000000000000" pitchFamily="65" charset="-120"/>
            </a:endParaRPr>
          </a:p>
        </p:txBody>
      </p:sp>
      <p:sp>
        <p:nvSpPr>
          <p:cNvPr id="11" name="Rectangle 4"/>
          <p:cNvSpPr>
            <a:spLocks noChangeArrowheads="1"/>
          </p:cNvSpPr>
          <p:nvPr/>
        </p:nvSpPr>
        <p:spPr bwMode="auto">
          <a:xfrm>
            <a:off x="1771650" y="166688"/>
            <a:ext cx="69484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zh-TW" altLang="en-US" sz="3600" b="0" dirty="0" smtClean="0">
                <a:solidFill>
                  <a:srgbClr val="800000"/>
                </a:solidFill>
                <a:effectLst>
                  <a:outerShdw blurRad="38100" dist="38100" dir="2700000" algn="tl">
                    <a:srgbClr val="C0C0C0"/>
                  </a:outerShdw>
                </a:effectLst>
                <a:latin typeface="標楷體" panose="03000509000000000000" pitchFamily="65" charset="-120"/>
                <a:ea typeface="標楷體" panose="03000509000000000000" pitchFamily="65" charset="-120"/>
              </a:rPr>
              <a:t>肆、</a:t>
            </a:r>
            <a:r>
              <a:rPr lang="zh-TW" altLang="en-US" sz="3600" b="0" dirty="0">
                <a:solidFill>
                  <a:srgbClr val="800000"/>
                </a:solidFill>
                <a:effectLst>
                  <a:outerShdw blurRad="38100" dist="38100" dir="2700000" algn="tl">
                    <a:srgbClr val="C0C0C0"/>
                  </a:outerShdw>
                </a:effectLst>
                <a:latin typeface="標楷體" panose="03000509000000000000" pitchFamily="65" charset="-120"/>
                <a:ea typeface="標楷體" panose="03000509000000000000" pitchFamily="65" charset="-120"/>
              </a:rPr>
              <a:t>合約之勞安衛事項</a:t>
            </a:r>
          </a:p>
        </p:txBody>
      </p:sp>
    </p:spTree>
    <p:extLst>
      <p:ext uri="{BB962C8B-B14F-4D97-AF65-F5344CB8AC3E}">
        <p14:creationId xmlns:p14="http://schemas.microsoft.com/office/powerpoint/2010/main" val="1278888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844168044"/>
              </p:ext>
            </p:extLst>
          </p:nvPr>
        </p:nvGraphicFramePr>
        <p:xfrm>
          <a:off x="250825" y="2143434"/>
          <a:ext cx="9403307" cy="4154294"/>
        </p:xfrm>
        <a:graphic>
          <a:graphicData uri="http://schemas.openxmlformats.org/drawingml/2006/table">
            <a:tbl>
              <a:tblPr/>
              <a:tblGrid>
                <a:gridCol w="3162448"/>
                <a:gridCol w="1520616"/>
                <a:gridCol w="1763491"/>
                <a:gridCol w="1415017"/>
                <a:gridCol w="1541735"/>
              </a:tblGrid>
              <a:tr h="66837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項            目</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93CDD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交  通</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93CDD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安  衛</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93CDD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環  保</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93CDD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合    計</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93CDDD"/>
                    </a:solidFill>
                  </a:tcPr>
                </a:tc>
              </a:tr>
              <a:tr h="127585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契約金額</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萬元</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p>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佔總契約金額比例</a:t>
                      </a:r>
                      <a:endPar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240210"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1,478.48</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0.9</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2,773.97</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1.7</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958.66</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0.6</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5,211.11</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3.2</a:t>
                      </a:r>
                      <a:r>
                        <a:rPr kumimoji="0" lang="zh-TW" altLang="en-US"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a:t>
                      </a:r>
                      <a:endParaRPr kumimoji="0" lang="en-US" altLang="zh-TW"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endParaRP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FFFF99"/>
                    </a:solidFill>
                  </a:tcPr>
                </a:tc>
              </a:tr>
              <a:tr h="96038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截至</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104</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年</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9</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月</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5</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日</a:t>
                      </a:r>
                      <a:endPar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估驗金額</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萬元</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p>
                  </a:txBody>
                  <a:tcPr marL="240210"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C00000"/>
                          </a:solidFill>
                          <a:effectLst/>
                          <a:latin typeface="標楷體" panose="03000509000000000000" pitchFamily="65" charset="-120"/>
                          <a:ea typeface="標楷體" panose="03000509000000000000" pitchFamily="65" charset="-120"/>
                        </a:rPr>
                        <a:t>1,068.16</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C00000"/>
                          </a:solidFill>
                          <a:effectLst/>
                          <a:latin typeface="標楷體" panose="03000509000000000000" pitchFamily="65" charset="-120"/>
                          <a:ea typeface="標楷體" panose="03000509000000000000" pitchFamily="65" charset="-120"/>
                        </a:rPr>
                        <a:t>1,744.11</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C00000"/>
                          </a:solidFill>
                          <a:effectLst/>
                          <a:latin typeface="標楷體" panose="03000509000000000000" pitchFamily="65" charset="-120"/>
                          <a:ea typeface="標楷體" panose="03000509000000000000" pitchFamily="65" charset="-120"/>
                        </a:rPr>
                        <a:t>810.64</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C00000"/>
                          </a:solidFill>
                          <a:effectLst/>
                          <a:latin typeface="標楷體" panose="03000509000000000000" pitchFamily="65" charset="-120"/>
                          <a:ea typeface="標楷體" panose="03000509000000000000" pitchFamily="65" charset="-120"/>
                        </a:rPr>
                        <a:t>3,622.91</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r>
              <a:tr h="124968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FFC000"/>
                          </a:solidFill>
                          <a:effectLst/>
                          <a:latin typeface="標楷體" panose="03000509000000000000" pitchFamily="65" charset="-120"/>
                          <a:ea typeface="標楷體" panose="03000509000000000000" pitchFamily="65" charset="-120"/>
                        </a:rPr>
                        <a:t>執行比例</a:t>
                      </a:r>
                      <a:r>
                        <a:rPr kumimoji="0" lang="en-US" altLang="zh-TW" sz="2400" b="0" i="0" u="none" strike="noStrike" cap="none" normalizeH="0" baseline="0" dirty="0" smtClean="0">
                          <a:ln>
                            <a:noFill/>
                          </a:ln>
                          <a:solidFill>
                            <a:srgbClr val="FFC000"/>
                          </a:solidFill>
                          <a:effectLst/>
                          <a:latin typeface="標楷體" panose="03000509000000000000" pitchFamily="65" charset="-120"/>
                          <a:ea typeface="標楷體" panose="03000509000000000000" pitchFamily="65" charset="-120"/>
                        </a:rPr>
                        <a:t>(%)</a:t>
                      </a:r>
                    </a:p>
                  </a:txBody>
                  <a:tcPr marL="240210"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FFC000"/>
                          </a:solidFill>
                          <a:effectLst/>
                          <a:latin typeface="標楷體" panose="03000509000000000000" pitchFamily="65" charset="-120"/>
                          <a:ea typeface="標楷體" panose="03000509000000000000" pitchFamily="65" charset="-120"/>
                        </a:rPr>
                        <a:t>72.2%</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FFC000"/>
                          </a:solidFill>
                          <a:effectLst/>
                          <a:latin typeface="標楷體" panose="03000509000000000000" pitchFamily="65" charset="-120"/>
                          <a:ea typeface="標楷體" panose="03000509000000000000" pitchFamily="65" charset="-120"/>
                        </a:rPr>
                        <a:t>62.8%</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FFC000"/>
                          </a:solidFill>
                          <a:effectLst/>
                          <a:latin typeface="標楷體" panose="03000509000000000000" pitchFamily="65" charset="-120"/>
                          <a:ea typeface="標楷體" panose="03000509000000000000" pitchFamily="65" charset="-120"/>
                        </a:rPr>
                        <a:t>84.5%</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FFC000"/>
                          </a:solidFill>
                          <a:effectLst/>
                          <a:latin typeface="標楷體" panose="03000509000000000000" pitchFamily="65" charset="-120"/>
                          <a:ea typeface="標楷體" panose="03000509000000000000" pitchFamily="65" charset="-120"/>
                        </a:rPr>
                        <a:t>69.5%</a:t>
                      </a:r>
                    </a:p>
                  </a:txBody>
                  <a:tcPr marL="8007" marR="8007" marT="8004" marB="0" anchor="ctr" horzOverflow="overflow">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solidFill>
                      <a:srgbClr val="7030A0"/>
                    </a:solidFill>
                  </a:tcPr>
                </a:tc>
              </a:tr>
            </a:tbl>
          </a:graphicData>
        </a:graphic>
      </p:graphicFrame>
      <p:sp>
        <p:nvSpPr>
          <p:cNvPr id="4" name="Text Box 8"/>
          <p:cNvSpPr txBox="1">
            <a:spLocks noChangeArrowheads="1"/>
          </p:cNvSpPr>
          <p:nvPr/>
        </p:nvSpPr>
        <p:spPr bwMode="auto">
          <a:xfrm>
            <a:off x="125413" y="727075"/>
            <a:ext cx="678815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lvl1pPr>
              <a:defRPr kumimoji="1" sz="2400">
                <a:solidFill>
                  <a:schemeClr val="tx1"/>
                </a:solidFill>
                <a:latin typeface="Times New Roman" pitchFamily="18" charset="0"/>
                <a:ea typeface="新細明體" pitchFamily="18" charset="-120"/>
              </a:defRPr>
            </a:lvl1pPr>
            <a:lvl2pPr>
              <a:defRPr kumimoji="1" sz="2400">
                <a:solidFill>
                  <a:schemeClr val="tx1"/>
                </a:solidFill>
                <a:latin typeface="Times New Roman" pitchFamily="18" charset="0"/>
                <a:ea typeface="新細明體" pitchFamily="18" charset="-120"/>
              </a:defRPr>
            </a:lvl2pPr>
            <a:lvl3pPr>
              <a:defRPr kumimoji="1" sz="2400">
                <a:solidFill>
                  <a:schemeClr val="tx1"/>
                </a:solidFill>
                <a:latin typeface="Times New Roman" pitchFamily="18" charset="0"/>
                <a:ea typeface="新細明體" pitchFamily="18" charset="-120"/>
              </a:defRPr>
            </a:lvl3pPr>
            <a:lvl4pPr>
              <a:defRPr kumimoji="1" sz="2400">
                <a:solidFill>
                  <a:schemeClr val="tx1"/>
                </a:solidFill>
                <a:latin typeface="Times New Roman" pitchFamily="18" charset="0"/>
                <a:ea typeface="新細明體" pitchFamily="18" charset="-120"/>
              </a:defRPr>
            </a:lvl4pPr>
            <a:lvl5pPr>
              <a:defRPr kumimoji="1" sz="2400">
                <a:solidFill>
                  <a:schemeClr val="tx1"/>
                </a:solidFill>
                <a:latin typeface="Times New Roman" pitchFamily="18" charset="0"/>
                <a:ea typeface="新細明體" pitchFamily="18" charset="-120"/>
              </a:defRPr>
            </a:lvl5pPr>
            <a:lvl6pPr marL="457200" fontAlgn="base">
              <a:spcBef>
                <a:spcPct val="0"/>
              </a:spcBef>
              <a:spcAft>
                <a:spcPct val="0"/>
              </a:spcAft>
              <a:defRPr kumimoji="1" sz="2400">
                <a:solidFill>
                  <a:schemeClr val="tx1"/>
                </a:solidFill>
                <a:latin typeface="Times New Roman" pitchFamily="18" charset="0"/>
                <a:ea typeface="新細明體" pitchFamily="18" charset="-120"/>
              </a:defRPr>
            </a:lvl6pPr>
            <a:lvl7pPr marL="914400" fontAlgn="base">
              <a:spcBef>
                <a:spcPct val="0"/>
              </a:spcBef>
              <a:spcAft>
                <a:spcPct val="0"/>
              </a:spcAft>
              <a:defRPr kumimoji="1" sz="2400">
                <a:solidFill>
                  <a:schemeClr val="tx1"/>
                </a:solidFill>
                <a:latin typeface="Times New Roman" pitchFamily="18" charset="0"/>
                <a:ea typeface="新細明體" pitchFamily="18" charset="-120"/>
              </a:defRPr>
            </a:lvl7pPr>
            <a:lvl8pPr marL="1371600" fontAlgn="base">
              <a:spcBef>
                <a:spcPct val="0"/>
              </a:spcBef>
              <a:spcAft>
                <a:spcPct val="0"/>
              </a:spcAft>
              <a:defRPr kumimoji="1" sz="2400">
                <a:solidFill>
                  <a:schemeClr val="tx1"/>
                </a:solidFill>
                <a:latin typeface="Times New Roman" pitchFamily="18" charset="0"/>
                <a:ea typeface="新細明體" pitchFamily="18" charset="-120"/>
              </a:defRPr>
            </a:lvl8pPr>
            <a:lvl9pPr marL="18288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2800" b="0" u="sng" dirty="0">
                <a:solidFill>
                  <a:srgbClr val="CC3300"/>
                </a:solidFill>
                <a:latin typeface="標楷體" panose="03000509000000000000" pitchFamily="65" charset="-120"/>
                <a:ea typeface="標楷體" panose="03000509000000000000" pitchFamily="65" charset="-120"/>
              </a:rPr>
              <a:t>4</a:t>
            </a:r>
            <a:r>
              <a:rPr lang="en-US" altLang="zh-TW" sz="2800" b="0" u="sng" dirty="0" smtClean="0">
                <a:solidFill>
                  <a:srgbClr val="CC3300"/>
                </a:solidFill>
                <a:latin typeface="標楷體" panose="03000509000000000000" pitchFamily="65" charset="-120"/>
                <a:ea typeface="標楷體" panose="03000509000000000000" pitchFamily="65" charset="-120"/>
              </a:rPr>
              <a:t>-2.</a:t>
            </a:r>
            <a:r>
              <a:rPr lang="zh-TW" altLang="en-US" sz="2800" b="0" u="sng" dirty="0" smtClean="0">
                <a:solidFill>
                  <a:srgbClr val="CC3300"/>
                </a:solidFill>
                <a:latin typeface="標楷體" panose="03000509000000000000" pitchFamily="65" charset="-120"/>
                <a:ea typeface="標楷體" panose="03000509000000000000" pitchFamily="65" charset="-120"/>
              </a:rPr>
              <a:t>勞安經費統計表</a:t>
            </a:r>
            <a:endParaRPr lang="zh-TW" altLang="en-US" sz="2800" b="0" u="sng" dirty="0">
              <a:solidFill>
                <a:srgbClr val="CC3300"/>
              </a:solidFill>
              <a:latin typeface="標楷體" panose="03000509000000000000" pitchFamily="65" charset="-120"/>
              <a:ea typeface="標楷體" panose="03000509000000000000" pitchFamily="65" charset="-120"/>
            </a:endParaRPr>
          </a:p>
        </p:txBody>
      </p:sp>
      <p:sp>
        <p:nvSpPr>
          <p:cNvPr id="5" name="Text Box 8"/>
          <p:cNvSpPr txBox="1">
            <a:spLocks noChangeArrowheads="1"/>
          </p:cNvSpPr>
          <p:nvPr/>
        </p:nvSpPr>
        <p:spPr bwMode="auto">
          <a:xfrm>
            <a:off x="412015" y="1166813"/>
            <a:ext cx="9371155" cy="935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lvl1pPr>
              <a:defRPr kumimoji="1" sz="2400">
                <a:solidFill>
                  <a:schemeClr val="tx1"/>
                </a:solidFill>
                <a:latin typeface="Times New Roman" pitchFamily="18" charset="0"/>
                <a:ea typeface="新細明體" pitchFamily="18" charset="-120"/>
              </a:defRPr>
            </a:lvl1pPr>
            <a:lvl2pPr>
              <a:defRPr kumimoji="1" sz="2400">
                <a:solidFill>
                  <a:schemeClr val="tx1"/>
                </a:solidFill>
                <a:latin typeface="Times New Roman" pitchFamily="18" charset="0"/>
                <a:ea typeface="新細明體" pitchFamily="18" charset="-120"/>
              </a:defRPr>
            </a:lvl2pPr>
            <a:lvl3pPr>
              <a:defRPr kumimoji="1" sz="2400">
                <a:solidFill>
                  <a:schemeClr val="tx1"/>
                </a:solidFill>
                <a:latin typeface="Times New Roman" pitchFamily="18" charset="0"/>
                <a:ea typeface="新細明體" pitchFamily="18" charset="-120"/>
              </a:defRPr>
            </a:lvl3pPr>
            <a:lvl4pPr>
              <a:defRPr kumimoji="1" sz="2400">
                <a:solidFill>
                  <a:schemeClr val="tx1"/>
                </a:solidFill>
                <a:latin typeface="Times New Roman" pitchFamily="18" charset="0"/>
                <a:ea typeface="新細明體" pitchFamily="18" charset="-120"/>
              </a:defRPr>
            </a:lvl4pPr>
            <a:lvl5pPr>
              <a:defRPr kumimoji="1" sz="2400">
                <a:solidFill>
                  <a:schemeClr val="tx1"/>
                </a:solidFill>
                <a:latin typeface="Times New Roman" pitchFamily="18" charset="0"/>
                <a:ea typeface="新細明體" pitchFamily="18" charset="-120"/>
              </a:defRPr>
            </a:lvl5pPr>
            <a:lvl6pPr marL="457200" fontAlgn="base">
              <a:spcBef>
                <a:spcPct val="0"/>
              </a:spcBef>
              <a:spcAft>
                <a:spcPct val="0"/>
              </a:spcAft>
              <a:defRPr kumimoji="1" sz="2400">
                <a:solidFill>
                  <a:schemeClr val="tx1"/>
                </a:solidFill>
                <a:latin typeface="Times New Roman" pitchFamily="18" charset="0"/>
                <a:ea typeface="新細明體" pitchFamily="18" charset="-120"/>
              </a:defRPr>
            </a:lvl6pPr>
            <a:lvl7pPr marL="914400" fontAlgn="base">
              <a:spcBef>
                <a:spcPct val="0"/>
              </a:spcBef>
              <a:spcAft>
                <a:spcPct val="0"/>
              </a:spcAft>
              <a:defRPr kumimoji="1" sz="2400">
                <a:solidFill>
                  <a:schemeClr val="tx1"/>
                </a:solidFill>
                <a:latin typeface="Times New Roman" pitchFamily="18" charset="0"/>
                <a:ea typeface="新細明體" pitchFamily="18" charset="-120"/>
              </a:defRPr>
            </a:lvl7pPr>
            <a:lvl8pPr marL="1371600" fontAlgn="base">
              <a:spcBef>
                <a:spcPct val="0"/>
              </a:spcBef>
              <a:spcAft>
                <a:spcPct val="0"/>
              </a:spcAft>
              <a:defRPr kumimoji="1" sz="2400">
                <a:solidFill>
                  <a:schemeClr val="tx1"/>
                </a:solidFill>
                <a:latin typeface="Times New Roman" pitchFamily="18" charset="0"/>
                <a:ea typeface="新細明體" pitchFamily="18" charset="-120"/>
              </a:defRPr>
            </a:lvl8pPr>
            <a:lvl9pPr marL="18288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2800" b="0" dirty="0" smtClean="0">
                <a:solidFill>
                  <a:srgbClr val="4F81BD">
                    <a:lumMod val="75000"/>
                  </a:srgbClr>
                </a:solidFill>
                <a:latin typeface="標楷體" panose="03000509000000000000" pitchFamily="65" charset="-120"/>
                <a:ea typeface="標楷體" panose="03000509000000000000" pitchFamily="65" charset="-120"/>
              </a:rPr>
              <a:t>承前頁，交通</a:t>
            </a:r>
            <a:r>
              <a:rPr lang="en-US" altLang="zh-TW" sz="2800" b="0" dirty="0" smtClean="0">
                <a:solidFill>
                  <a:srgbClr val="4F81BD">
                    <a:lumMod val="75000"/>
                  </a:srgbClr>
                </a:solidFill>
                <a:latin typeface="標楷體" panose="03000509000000000000" pitchFamily="65" charset="-120"/>
                <a:ea typeface="標楷體" panose="03000509000000000000" pitchFamily="65" charset="-120"/>
              </a:rPr>
              <a:t>+</a:t>
            </a:r>
            <a:r>
              <a:rPr lang="zh-TW" altLang="en-US" sz="2800" b="0" dirty="0" smtClean="0">
                <a:solidFill>
                  <a:srgbClr val="4F81BD">
                    <a:lumMod val="75000"/>
                  </a:srgbClr>
                </a:solidFill>
                <a:latin typeface="標楷體" panose="03000509000000000000" pitchFamily="65" charset="-120"/>
                <a:ea typeface="標楷體" panose="03000509000000000000" pitchFamily="65" charset="-120"/>
              </a:rPr>
              <a:t>安衛</a:t>
            </a:r>
            <a:r>
              <a:rPr lang="en-US" altLang="zh-TW" sz="2800" b="0" dirty="0" smtClean="0">
                <a:solidFill>
                  <a:srgbClr val="4F81BD">
                    <a:lumMod val="75000"/>
                  </a:srgbClr>
                </a:solidFill>
                <a:latin typeface="標楷體" panose="03000509000000000000" pitchFamily="65" charset="-120"/>
                <a:ea typeface="標楷體" panose="03000509000000000000" pitchFamily="65" charset="-120"/>
              </a:rPr>
              <a:t>+</a:t>
            </a:r>
            <a:r>
              <a:rPr lang="zh-TW" altLang="en-US" sz="2800" b="0" dirty="0" smtClean="0">
                <a:solidFill>
                  <a:srgbClr val="4F81BD">
                    <a:lumMod val="75000"/>
                  </a:srgbClr>
                </a:solidFill>
                <a:latin typeface="標楷體" panose="03000509000000000000" pitchFamily="65" charset="-120"/>
                <a:ea typeface="標楷體" panose="03000509000000000000" pitchFamily="65" charset="-120"/>
              </a:rPr>
              <a:t>環保，費用合計為</a:t>
            </a:r>
            <a:r>
              <a:rPr lang="en-US" altLang="zh-TW" sz="2800" b="0" dirty="0" smtClean="0">
                <a:solidFill>
                  <a:srgbClr val="FF0000"/>
                </a:solidFill>
                <a:latin typeface="標楷體" panose="03000509000000000000" pitchFamily="65" charset="-120"/>
                <a:ea typeface="標楷體" panose="03000509000000000000" pitchFamily="65" charset="-120"/>
              </a:rPr>
              <a:t>5,211</a:t>
            </a:r>
            <a:r>
              <a:rPr lang="zh-TW" altLang="en-US" sz="2800" b="0" dirty="0">
                <a:solidFill>
                  <a:srgbClr val="FF0000"/>
                </a:solidFill>
                <a:latin typeface="標楷體" panose="03000509000000000000" pitchFamily="65" charset="-120"/>
                <a:ea typeface="標楷體" panose="03000509000000000000" pitchFamily="65" charset="-120"/>
              </a:rPr>
              <a:t>萬</a:t>
            </a:r>
            <a:r>
              <a:rPr lang="en-US" altLang="zh-TW" sz="2800" b="0" dirty="0">
                <a:solidFill>
                  <a:srgbClr val="FF0000"/>
                </a:solidFill>
                <a:latin typeface="標楷體" panose="03000509000000000000" pitchFamily="65" charset="-120"/>
                <a:ea typeface="標楷體" panose="03000509000000000000" pitchFamily="65" charset="-120"/>
              </a:rPr>
              <a:t>1,187</a:t>
            </a:r>
            <a:r>
              <a:rPr lang="zh-TW" altLang="en-US" sz="2800" b="0" dirty="0" smtClean="0">
                <a:solidFill>
                  <a:srgbClr val="FF0000"/>
                </a:solidFill>
                <a:latin typeface="標楷體" panose="03000509000000000000" pitchFamily="65" charset="-120"/>
                <a:ea typeface="標楷體" panose="03000509000000000000" pitchFamily="65" charset="-120"/>
              </a:rPr>
              <a:t>元</a:t>
            </a:r>
            <a:r>
              <a:rPr lang="zh-TW" altLang="en-US" sz="2800" b="0" dirty="0" smtClean="0">
                <a:solidFill>
                  <a:srgbClr val="4F81BD">
                    <a:lumMod val="75000"/>
                  </a:srgbClr>
                </a:solidFill>
                <a:latin typeface="標楷體" panose="03000509000000000000" pitchFamily="65" charset="-120"/>
                <a:ea typeface="標楷體" panose="03000509000000000000" pitchFamily="65" charset="-120"/>
              </a:rPr>
              <a:t>，佔總契約金額比例</a:t>
            </a:r>
            <a:r>
              <a:rPr lang="en-US" altLang="zh-TW" sz="2800" b="0" dirty="0" smtClean="0">
                <a:solidFill>
                  <a:srgbClr val="FF0000"/>
                </a:solidFill>
                <a:latin typeface="標楷體" panose="03000509000000000000" pitchFamily="65" charset="-120"/>
                <a:ea typeface="標楷體" panose="03000509000000000000" pitchFamily="65" charset="-120"/>
              </a:rPr>
              <a:t>3.2%</a:t>
            </a:r>
            <a:r>
              <a:rPr lang="zh-TW" altLang="en-US" sz="2800" b="0" dirty="0" smtClean="0">
                <a:solidFill>
                  <a:srgbClr val="4F81BD">
                    <a:lumMod val="75000"/>
                  </a:srgbClr>
                </a:solidFill>
                <a:latin typeface="標楷體" panose="03000509000000000000" pitchFamily="65" charset="-120"/>
                <a:ea typeface="標楷體" panose="03000509000000000000" pitchFamily="65" charset="-120"/>
              </a:rPr>
              <a:t>，各單項所佔比例詳如下表：</a:t>
            </a:r>
            <a:endParaRPr lang="zh-TW" altLang="en-US" sz="2800" b="0" dirty="0">
              <a:solidFill>
                <a:srgbClr val="4F81BD">
                  <a:lumMod val="75000"/>
                </a:srgb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99154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612280" y="852488"/>
            <a:ext cx="4319729"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全真細隸書" pitchFamily="49" charset="-120"/>
                <a:ea typeface="新細明體" pitchFamily="18" charset="-120"/>
              </a:defRPr>
            </a:lvl2pPr>
            <a:lvl3pPr algn="l" rtl="0" fontAlgn="base">
              <a:spcBef>
                <a:spcPct val="0"/>
              </a:spcBef>
              <a:spcAft>
                <a:spcPct val="0"/>
              </a:spcAft>
              <a:defRPr kumimoji="1" sz="4400">
                <a:solidFill>
                  <a:schemeClr val="tx2"/>
                </a:solidFill>
                <a:latin typeface="全真細隸書" pitchFamily="49" charset="-120"/>
                <a:ea typeface="新細明體" pitchFamily="18" charset="-120"/>
              </a:defRPr>
            </a:lvl3pPr>
            <a:lvl4pPr algn="l" rtl="0" fontAlgn="base">
              <a:spcBef>
                <a:spcPct val="0"/>
              </a:spcBef>
              <a:spcAft>
                <a:spcPct val="0"/>
              </a:spcAft>
              <a:defRPr kumimoji="1" sz="4400">
                <a:solidFill>
                  <a:schemeClr val="tx2"/>
                </a:solidFill>
                <a:latin typeface="全真細隸書" pitchFamily="49" charset="-120"/>
                <a:ea typeface="新細明體" pitchFamily="18" charset="-120"/>
              </a:defRPr>
            </a:lvl4pPr>
            <a:lvl5pPr algn="l" rtl="0" fontAlgn="base">
              <a:spcBef>
                <a:spcPct val="0"/>
              </a:spcBef>
              <a:spcAft>
                <a:spcPct val="0"/>
              </a:spcAft>
              <a:defRPr kumimoji="1" sz="4400">
                <a:solidFill>
                  <a:schemeClr val="tx2"/>
                </a:solidFill>
                <a:latin typeface="全真細隸書" pitchFamily="49" charset="-120"/>
                <a:ea typeface="新細明體" pitchFamily="18" charset="-120"/>
              </a:defRPr>
            </a:lvl5pPr>
            <a:lvl6pPr marL="457200" algn="l" rtl="0" fontAlgn="base">
              <a:spcBef>
                <a:spcPct val="0"/>
              </a:spcBef>
              <a:spcAft>
                <a:spcPct val="0"/>
              </a:spcAft>
              <a:defRPr kumimoji="1" sz="4400">
                <a:solidFill>
                  <a:schemeClr val="tx2"/>
                </a:solidFill>
                <a:latin typeface="全真細隸書" pitchFamily="49" charset="-120"/>
                <a:ea typeface="新細明體" pitchFamily="18" charset="-120"/>
              </a:defRPr>
            </a:lvl6pPr>
            <a:lvl7pPr marL="914400" algn="l" rtl="0" fontAlgn="base">
              <a:spcBef>
                <a:spcPct val="0"/>
              </a:spcBef>
              <a:spcAft>
                <a:spcPct val="0"/>
              </a:spcAft>
              <a:defRPr kumimoji="1" sz="4400">
                <a:solidFill>
                  <a:schemeClr val="tx2"/>
                </a:solidFill>
                <a:latin typeface="全真細隸書" pitchFamily="49" charset="-120"/>
                <a:ea typeface="新細明體" pitchFamily="18" charset="-120"/>
              </a:defRPr>
            </a:lvl7pPr>
            <a:lvl8pPr marL="1371600" algn="l" rtl="0" fontAlgn="base">
              <a:spcBef>
                <a:spcPct val="0"/>
              </a:spcBef>
              <a:spcAft>
                <a:spcPct val="0"/>
              </a:spcAft>
              <a:defRPr kumimoji="1" sz="4400">
                <a:solidFill>
                  <a:schemeClr val="tx2"/>
                </a:solidFill>
                <a:latin typeface="全真細隸書" pitchFamily="49" charset="-120"/>
                <a:ea typeface="新細明體" pitchFamily="18" charset="-120"/>
              </a:defRPr>
            </a:lvl8pPr>
            <a:lvl9pPr marL="1828800" algn="l" rtl="0" fontAlgn="base">
              <a:spcBef>
                <a:spcPct val="0"/>
              </a:spcBef>
              <a:spcAft>
                <a:spcPct val="0"/>
              </a:spcAft>
              <a:defRPr kumimoji="1" sz="4400">
                <a:solidFill>
                  <a:schemeClr val="tx2"/>
                </a:solidFill>
                <a:latin typeface="全真細隸書" pitchFamily="49" charset="-120"/>
                <a:ea typeface="新細明體" pitchFamily="18" charset="-120"/>
              </a:defRPr>
            </a:lvl9pPr>
          </a:lstStyle>
          <a:p>
            <a:r>
              <a:rPr lang="en-US" altLang="zh-TW" sz="2800" b="0" u="sng" kern="0" dirty="0">
                <a:solidFill>
                  <a:srgbClr val="CC3300"/>
                </a:solidFill>
                <a:latin typeface="標楷體" panose="03000509000000000000" pitchFamily="65" charset="-120"/>
                <a:ea typeface="標楷體" panose="03000509000000000000" pitchFamily="65" charset="-120"/>
              </a:rPr>
              <a:t>4</a:t>
            </a:r>
            <a:r>
              <a:rPr lang="en-US" altLang="zh-TW" sz="2800" b="0" u="sng" kern="0" dirty="0" smtClean="0">
                <a:solidFill>
                  <a:srgbClr val="CC3300"/>
                </a:solidFill>
                <a:latin typeface="標楷體" panose="03000509000000000000" pitchFamily="65" charset="-120"/>
                <a:ea typeface="標楷體" panose="03000509000000000000" pitchFamily="65" charset="-120"/>
              </a:rPr>
              <a:t>-3.</a:t>
            </a:r>
            <a:r>
              <a:rPr lang="zh-TW" altLang="en-US" sz="2800" b="0" u="sng" kern="0" dirty="0" smtClean="0">
                <a:solidFill>
                  <a:srgbClr val="CC3300"/>
                </a:solidFill>
                <a:latin typeface="標楷體" panose="03000509000000000000" pitchFamily="65" charset="-120"/>
                <a:ea typeface="標楷體" panose="03000509000000000000" pitchFamily="65" charset="-120"/>
              </a:rPr>
              <a:t>工程施工風險辨識</a:t>
            </a:r>
            <a:endParaRPr lang="zh-TW" altLang="en-US" sz="2800" b="0" u="sng" kern="0" dirty="0">
              <a:solidFill>
                <a:srgbClr val="CC3300"/>
              </a:solidFill>
              <a:latin typeface="標楷體" panose="03000509000000000000" pitchFamily="65" charset="-120"/>
              <a:ea typeface="標楷體" panose="03000509000000000000" pitchFamily="65" charset="-120"/>
            </a:endParaRPr>
          </a:p>
        </p:txBody>
      </p:sp>
      <p:sp>
        <p:nvSpPr>
          <p:cNvPr id="11" name="矩形 10"/>
          <p:cNvSpPr/>
          <p:nvPr/>
        </p:nvSpPr>
        <p:spPr>
          <a:xfrm>
            <a:off x="341746" y="1635311"/>
            <a:ext cx="9171462" cy="4708981"/>
          </a:xfrm>
          <a:prstGeom prst="rect">
            <a:avLst/>
          </a:prstGeom>
        </p:spPr>
        <p:txBody>
          <a:bodyPr wrap="square">
            <a:spAutoFit/>
          </a:bodyPr>
          <a:lstStyle/>
          <a:p>
            <a:pPr>
              <a:lnSpc>
                <a:spcPts val="3600"/>
              </a:lnSpc>
            </a:pPr>
            <a:r>
              <a:rPr lang="zh-TW" altLang="en-US" sz="2800" b="0" dirty="0">
                <a:solidFill>
                  <a:prstClr val="black"/>
                </a:solidFill>
                <a:latin typeface="標楷體" panose="03000509000000000000" pitchFamily="65" charset="-120"/>
                <a:ea typeface="標楷體" panose="03000509000000000000" pitchFamily="65" charset="-120"/>
              </a:rPr>
              <a:t>本工程於設計</a:t>
            </a:r>
            <a:r>
              <a:rPr lang="zh-TW" altLang="en-US" sz="2800" b="0" dirty="0" smtClean="0">
                <a:solidFill>
                  <a:prstClr val="black"/>
                </a:solidFill>
                <a:latin typeface="標楷體" panose="03000509000000000000" pitchFamily="65" charset="-120"/>
                <a:ea typeface="標楷體" panose="03000509000000000000" pitchFamily="65" charset="-120"/>
              </a:rPr>
              <a:t>階段即</a:t>
            </a:r>
            <a:r>
              <a:rPr lang="zh-TW" altLang="zh-TW" sz="2800" b="0" dirty="0" smtClean="0">
                <a:solidFill>
                  <a:prstClr val="black"/>
                </a:solidFill>
                <a:latin typeface="標楷體" panose="03000509000000000000" pitchFamily="65" charset="-120"/>
                <a:ea typeface="標楷體" panose="03000509000000000000" pitchFamily="65" charset="-120"/>
              </a:rPr>
              <a:t>檢討可能</a:t>
            </a:r>
            <a:r>
              <a:rPr lang="zh-TW" altLang="zh-TW" sz="2800" b="0" dirty="0">
                <a:solidFill>
                  <a:prstClr val="black"/>
                </a:solidFill>
                <a:latin typeface="標楷體" panose="03000509000000000000" pitchFamily="65" charset="-120"/>
                <a:ea typeface="標楷體" panose="03000509000000000000" pitchFamily="65" charset="-120"/>
              </a:rPr>
              <a:t>出現之危害，再依據作業拆解結果篩選其中較重大之工程內容，予以加強評估</a:t>
            </a:r>
            <a:r>
              <a:rPr lang="zh-TW" altLang="zh-TW" sz="2800" b="0" dirty="0" smtClean="0">
                <a:solidFill>
                  <a:prstClr val="black"/>
                </a:solidFill>
                <a:latin typeface="標楷體" panose="03000509000000000000" pitchFamily="65" charset="-120"/>
                <a:ea typeface="標楷體" panose="03000509000000000000" pitchFamily="65" charset="-120"/>
              </a:rPr>
              <a:t>。</a:t>
            </a:r>
            <a:endParaRPr lang="en-US" altLang="zh-TW" sz="2800" b="0" dirty="0" smtClean="0">
              <a:solidFill>
                <a:prstClr val="black"/>
              </a:solidFill>
              <a:latin typeface="標楷體" panose="03000509000000000000" pitchFamily="65" charset="-120"/>
              <a:ea typeface="標楷體" panose="03000509000000000000" pitchFamily="65" charset="-120"/>
            </a:endParaRPr>
          </a:p>
          <a:p>
            <a:pPr>
              <a:lnSpc>
                <a:spcPts val="3600"/>
              </a:lnSpc>
            </a:pPr>
            <a:endParaRPr lang="en-US" altLang="zh-TW" sz="2800" b="0" dirty="0">
              <a:solidFill>
                <a:prstClr val="black"/>
              </a:solidFill>
              <a:latin typeface="標楷體" panose="03000509000000000000" pitchFamily="65" charset="-120"/>
              <a:ea typeface="標楷體" panose="03000509000000000000" pitchFamily="65" charset="-120"/>
            </a:endParaRPr>
          </a:p>
          <a:p>
            <a:pPr>
              <a:lnSpc>
                <a:spcPts val="3600"/>
              </a:lnSpc>
            </a:pPr>
            <a:r>
              <a:rPr lang="zh-TW" altLang="zh-TW" sz="2800" b="0" dirty="0" smtClean="0">
                <a:solidFill>
                  <a:prstClr val="black"/>
                </a:solidFill>
                <a:latin typeface="標楷體" panose="03000509000000000000" pitchFamily="65" charset="-120"/>
                <a:ea typeface="標楷體" panose="03000509000000000000" pitchFamily="65" charset="-120"/>
              </a:rPr>
              <a:t>以工程</a:t>
            </a:r>
            <a:r>
              <a:rPr lang="zh-TW" altLang="zh-TW" sz="2800" b="0" dirty="0">
                <a:solidFill>
                  <a:prstClr val="black"/>
                </a:solidFill>
                <a:latin typeface="標楷體" panose="03000509000000000000" pitchFamily="65" charset="-120"/>
                <a:ea typeface="標楷體" panose="03000509000000000000" pitchFamily="65" charset="-120"/>
              </a:rPr>
              <a:t>推展流程逐項進行推演施工</a:t>
            </a:r>
            <a:r>
              <a:rPr lang="zh-TW" altLang="zh-TW" sz="2800" b="0" dirty="0" smtClean="0">
                <a:solidFill>
                  <a:prstClr val="black"/>
                </a:solidFill>
                <a:latin typeface="標楷體" panose="03000509000000000000" pitchFamily="65" charset="-120"/>
                <a:ea typeface="標楷體" panose="03000509000000000000" pitchFamily="65" charset="-120"/>
              </a:rPr>
              <a:t>過程，</a:t>
            </a:r>
            <a:r>
              <a:rPr lang="zh-TW" altLang="en-US" sz="2800" b="0" dirty="0" smtClean="0">
                <a:solidFill>
                  <a:prstClr val="black"/>
                </a:solidFill>
                <a:latin typeface="標楷體" panose="03000509000000000000" pitchFamily="65" charset="-120"/>
                <a:ea typeface="標楷體" panose="03000509000000000000" pitchFamily="65" charset="-120"/>
              </a:rPr>
              <a:t>並</a:t>
            </a:r>
            <a:r>
              <a:rPr lang="zh-TW" altLang="zh-TW" sz="2800" b="0" dirty="0" smtClean="0">
                <a:solidFill>
                  <a:prstClr val="black"/>
                </a:solidFill>
                <a:latin typeface="標楷體" panose="03000509000000000000" pitchFamily="65" charset="-120"/>
                <a:ea typeface="標楷體" panose="03000509000000000000" pitchFamily="65" charset="-120"/>
              </a:rPr>
              <a:t>參酌</a:t>
            </a:r>
            <a:r>
              <a:rPr lang="zh-TW" altLang="zh-TW" sz="2800" b="0" dirty="0">
                <a:solidFill>
                  <a:prstClr val="black"/>
                </a:solidFill>
                <a:latin typeface="標楷體" panose="03000509000000000000" pitchFamily="65" charset="-120"/>
                <a:ea typeface="標楷體" panose="03000509000000000000" pitchFamily="65" charset="-120"/>
              </a:rPr>
              <a:t>過去施工經驗</a:t>
            </a:r>
            <a:r>
              <a:rPr lang="zh-TW" altLang="zh-TW" sz="2800" b="0" dirty="0" smtClean="0">
                <a:solidFill>
                  <a:prstClr val="black"/>
                </a:solidFill>
                <a:latin typeface="標楷體" panose="03000509000000000000" pitchFamily="65" charset="-120"/>
                <a:ea typeface="標楷體" panose="03000509000000000000" pitchFamily="65" charset="-120"/>
              </a:rPr>
              <a:t>及案例</a:t>
            </a:r>
            <a:r>
              <a:rPr lang="zh-TW" altLang="zh-TW" sz="2800" b="0" dirty="0">
                <a:solidFill>
                  <a:prstClr val="black"/>
                </a:solidFill>
                <a:latin typeface="標楷體" panose="03000509000000000000" pitchFamily="65" charset="-120"/>
                <a:ea typeface="標楷體" panose="03000509000000000000" pitchFamily="65" charset="-120"/>
              </a:rPr>
              <a:t>，以發掘辨識潛在之危害，辨識可能出現之災害類型</a:t>
            </a:r>
            <a:r>
              <a:rPr lang="zh-TW" altLang="zh-TW" sz="2800" b="0" dirty="0" smtClean="0">
                <a:solidFill>
                  <a:prstClr val="black"/>
                </a:solidFill>
                <a:latin typeface="標楷體" panose="03000509000000000000" pitchFamily="65" charset="-120"/>
                <a:ea typeface="標楷體" panose="03000509000000000000" pitchFamily="65" charset="-120"/>
              </a:rPr>
              <a:t>，包括</a:t>
            </a:r>
            <a:r>
              <a:rPr lang="zh-TW" altLang="zh-TW" sz="2800" b="0" dirty="0">
                <a:solidFill>
                  <a:srgbClr val="0000FF"/>
                </a:solidFill>
                <a:latin typeface="標楷體" panose="03000509000000000000" pitchFamily="65" charset="-120"/>
                <a:ea typeface="標楷體" panose="03000509000000000000" pitchFamily="65" charset="-120"/>
              </a:rPr>
              <a:t>衝</a:t>
            </a:r>
            <a:r>
              <a:rPr lang="en-US" altLang="zh-TW" sz="2800" b="0" dirty="0">
                <a:solidFill>
                  <a:srgbClr val="0000FF"/>
                </a:solidFill>
                <a:latin typeface="標楷體" panose="03000509000000000000" pitchFamily="65" charset="-120"/>
                <a:ea typeface="標楷體" panose="03000509000000000000" pitchFamily="65" charset="-120"/>
              </a:rPr>
              <a:t>(</a:t>
            </a:r>
            <a:r>
              <a:rPr lang="zh-TW" altLang="zh-TW" sz="2800" b="0" dirty="0">
                <a:solidFill>
                  <a:srgbClr val="0000FF"/>
                </a:solidFill>
                <a:latin typeface="標楷體" panose="03000509000000000000" pitchFamily="65" charset="-120"/>
                <a:ea typeface="標楷體" panose="03000509000000000000" pitchFamily="65" charset="-120"/>
              </a:rPr>
              <a:t>被</a:t>
            </a:r>
            <a:r>
              <a:rPr lang="en-US" altLang="zh-TW" sz="2800" b="0" dirty="0">
                <a:solidFill>
                  <a:srgbClr val="0000FF"/>
                </a:solidFill>
                <a:latin typeface="標楷體" panose="03000509000000000000" pitchFamily="65" charset="-120"/>
                <a:ea typeface="標楷體" panose="03000509000000000000" pitchFamily="65" charset="-120"/>
              </a:rPr>
              <a:t>)</a:t>
            </a:r>
            <a:r>
              <a:rPr lang="zh-TW" altLang="zh-TW" sz="2800" b="0" dirty="0">
                <a:solidFill>
                  <a:srgbClr val="0000FF"/>
                </a:solidFill>
                <a:latin typeface="標楷體" panose="03000509000000000000" pitchFamily="65" charset="-120"/>
                <a:ea typeface="標楷體" panose="03000509000000000000" pitchFamily="65" charset="-120"/>
              </a:rPr>
              <a:t>撞、交通事故、開挖面崩塌、地盤下陷、湧水</a:t>
            </a:r>
            <a:r>
              <a:rPr lang="en-US" altLang="zh-TW" sz="2800" b="0" dirty="0">
                <a:solidFill>
                  <a:srgbClr val="0000FF"/>
                </a:solidFill>
                <a:latin typeface="標楷體" panose="03000509000000000000" pitchFamily="65" charset="-120"/>
                <a:ea typeface="標楷體" panose="03000509000000000000" pitchFamily="65" charset="-120"/>
              </a:rPr>
              <a:t>(</a:t>
            </a:r>
            <a:r>
              <a:rPr lang="zh-TW" altLang="zh-TW" sz="2800" b="0" dirty="0">
                <a:solidFill>
                  <a:srgbClr val="0000FF"/>
                </a:solidFill>
                <a:latin typeface="標楷體" panose="03000509000000000000" pitchFamily="65" charset="-120"/>
                <a:ea typeface="標楷體" panose="03000509000000000000" pitchFamily="65" charset="-120"/>
              </a:rPr>
              <a:t>砂</a:t>
            </a:r>
            <a:r>
              <a:rPr lang="en-US" altLang="zh-TW" sz="2800" b="0" dirty="0">
                <a:solidFill>
                  <a:srgbClr val="0000FF"/>
                </a:solidFill>
                <a:latin typeface="標楷體" panose="03000509000000000000" pitchFamily="65" charset="-120"/>
                <a:ea typeface="標楷體" panose="03000509000000000000" pitchFamily="65" charset="-120"/>
              </a:rPr>
              <a:t>)</a:t>
            </a:r>
            <a:r>
              <a:rPr lang="zh-TW" altLang="zh-TW" sz="2800" b="0" dirty="0">
                <a:solidFill>
                  <a:srgbClr val="0000FF"/>
                </a:solidFill>
                <a:latin typeface="標楷體" panose="03000509000000000000" pitchFamily="65" charset="-120"/>
                <a:ea typeface="標楷體" panose="03000509000000000000" pitchFamily="65" charset="-120"/>
              </a:rPr>
              <a:t>、感電、物體倒</a:t>
            </a:r>
            <a:r>
              <a:rPr lang="en-US" altLang="zh-TW" sz="2800" b="0" dirty="0">
                <a:solidFill>
                  <a:srgbClr val="0000FF"/>
                </a:solidFill>
                <a:latin typeface="標楷體" panose="03000509000000000000" pitchFamily="65" charset="-120"/>
                <a:ea typeface="標楷體" panose="03000509000000000000" pitchFamily="65" charset="-120"/>
              </a:rPr>
              <a:t>(</a:t>
            </a:r>
            <a:r>
              <a:rPr lang="zh-TW" altLang="zh-TW" sz="2800" b="0" dirty="0">
                <a:solidFill>
                  <a:srgbClr val="0000FF"/>
                </a:solidFill>
                <a:latin typeface="標楷體" panose="03000509000000000000" pitchFamily="65" charset="-120"/>
                <a:ea typeface="標楷體" panose="03000509000000000000" pitchFamily="65" charset="-120"/>
              </a:rPr>
              <a:t>崩</a:t>
            </a:r>
            <a:r>
              <a:rPr lang="en-US" altLang="zh-TW" sz="2800" b="0" dirty="0">
                <a:solidFill>
                  <a:srgbClr val="0000FF"/>
                </a:solidFill>
                <a:latin typeface="標楷體" panose="03000509000000000000" pitchFamily="65" charset="-120"/>
                <a:ea typeface="標楷體" panose="03000509000000000000" pitchFamily="65" charset="-120"/>
              </a:rPr>
              <a:t>)</a:t>
            </a:r>
            <a:r>
              <a:rPr lang="zh-TW" altLang="zh-TW" sz="2800" b="0" dirty="0">
                <a:solidFill>
                  <a:srgbClr val="0000FF"/>
                </a:solidFill>
                <a:latin typeface="標楷體" panose="03000509000000000000" pitchFamily="65" charset="-120"/>
                <a:ea typeface="標楷體" panose="03000509000000000000" pitchFamily="65" charset="-120"/>
              </a:rPr>
              <a:t>塌、物料飛落、墜</a:t>
            </a:r>
            <a:r>
              <a:rPr lang="en-US" altLang="zh-TW" sz="2800" b="0" dirty="0">
                <a:solidFill>
                  <a:srgbClr val="0000FF"/>
                </a:solidFill>
                <a:latin typeface="標楷體" panose="03000509000000000000" pitchFamily="65" charset="-120"/>
                <a:ea typeface="標楷體" panose="03000509000000000000" pitchFamily="65" charset="-120"/>
              </a:rPr>
              <a:t>(</a:t>
            </a:r>
            <a:r>
              <a:rPr lang="zh-TW" altLang="zh-TW" sz="2800" b="0" dirty="0">
                <a:solidFill>
                  <a:srgbClr val="0000FF"/>
                </a:solidFill>
                <a:latin typeface="標楷體" panose="03000509000000000000" pitchFamily="65" charset="-120"/>
                <a:ea typeface="標楷體" panose="03000509000000000000" pitchFamily="65" charset="-120"/>
              </a:rPr>
              <a:t>滾</a:t>
            </a:r>
            <a:r>
              <a:rPr lang="en-US" altLang="zh-TW" sz="2800" b="0" dirty="0">
                <a:solidFill>
                  <a:srgbClr val="0000FF"/>
                </a:solidFill>
                <a:latin typeface="標楷體" panose="03000509000000000000" pitchFamily="65" charset="-120"/>
                <a:ea typeface="標楷體" panose="03000509000000000000" pitchFamily="65" charset="-120"/>
              </a:rPr>
              <a:t>)</a:t>
            </a:r>
            <a:r>
              <a:rPr lang="zh-TW" altLang="zh-TW" sz="2800" b="0" dirty="0">
                <a:solidFill>
                  <a:srgbClr val="0000FF"/>
                </a:solidFill>
                <a:latin typeface="標楷體" panose="03000509000000000000" pitchFamily="65" charset="-120"/>
                <a:ea typeface="標楷體" panose="03000509000000000000" pitchFamily="65" charset="-120"/>
              </a:rPr>
              <a:t>落、營建機械翻落、被夾捲切割擦傷、噪音、物體破裂、粉塵危害、污廢水及溺斃</a:t>
            </a:r>
            <a:r>
              <a:rPr lang="zh-TW" altLang="zh-TW" sz="2800" b="0" dirty="0">
                <a:solidFill>
                  <a:prstClr val="black"/>
                </a:solidFill>
                <a:latin typeface="標楷體" panose="03000509000000000000" pitchFamily="65" charset="-120"/>
                <a:ea typeface="標楷體" panose="03000509000000000000" pitchFamily="65" charset="-120"/>
              </a:rPr>
              <a:t>等可能危害項目，並據以規劃各項安全防護設施</a:t>
            </a:r>
            <a:r>
              <a:rPr lang="zh-TW" altLang="zh-TW" sz="2800" b="0" dirty="0" smtClean="0">
                <a:solidFill>
                  <a:prstClr val="black"/>
                </a:solidFill>
                <a:latin typeface="標楷體" panose="03000509000000000000" pitchFamily="65" charset="-120"/>
                <a:ea typeface="標楷體" panose="03000509000000000000" pitchFamily="65" charset="-120"/>
              </a:rPr>
              <a:t>。</a:t>
            </a:r>
            <a:endParaRPr lang="en-US" altLang="zh-TW" sz="2800" b="0" dirty="0" smtClean="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16456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070392629"/>
              </p:ext>
            </p:extLst>
          </p:nvPr>
        </p:nvGraphicFramePr>
        <p:xfrm>
          <a:off x="685800" y="772886"/>
          <a:ext cx="8784770" cy="5596054"/>
        </p:xfrm>
        <a:graphic>
          <a:graphicData uri="http://schemas.openxmlformats.org/drawingml/2006/table">
            <a:tbl>
              <a:tblPr firstRow="1" bandRow="1">
                <a:tableStyleId>{00A15C55-8517-42AA-B614-E9B94910E393}</a:tableStyleId>
              </a:tblPr>
              <a:tblGrid>
                <a:gridCol w="1814216"/>
                <a:gridCol w="1429726"/>
                <a:gridCol w="1970315"/>
                <a:gridCol w="3570513"/>
              </a:tblGrid>
              <a:tr h="391885">
                <a:tc>
                  <a:txBody>
                    <a:bodyPr/>
                    <a:lstStyle/>
                    <a:p>
                      <a:pPr algn="ctr">
                        <a:lnSpc>
                          <a:spcPts val="1300"/>
                        </a:lnSpc>
                        <a:spcAft>
                          <a:spcPts val="0"/>
                        </a:spcAft>
                      </a:pPr>
                      <a:r>
                        <a:rPr lang="zh-TW" sz="2000" kern="0" dirty="0">
                          <a:effectLst/>
                          <a:latin typeface="標楷體" panose="03000509000000000000" pitchFamily="65" charset="-120"/>
                          <a:ea typeface="標楷體" panose="03000509000000000000" pitchFamily="65" charset="-120"/>
                        </a:rPr>
                        <a:t>工程項目</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gn="ctr">
                        <a:lnSpc>
                          <a:spcPts val="1300"/>
                        </a:lnSpc>
                        <a:spcAft>
                          <a:spcPts val="0"/>
                        </a:spcAft>
                      </a:pPr>
                      <a:r>
                        <a:rPr lang="zh-TW" sz="2000" kern="0" dirty="0" smtClean="0">
                          <a:effectLst/>
                          <a:latin typeface="標楷體" panose="03000509000000000000" pitchFamily="65" charset="-120"/>
                          <a:ea typeface="標楷體" panose="03000509000000000000" pitchFamily="65" charset="-120"/>
                        </a:rPr>
                        <a:t>工程分</a:t>
                      </a:r>
                      <a:r>
                        <a:rPr lang="zh-TW" sz="2000" kern="0" dirty="0">
                          <a:effectLst/>
                          <a:latin typeface="標楷體" panose="03000509000000000000" pitchFamily="65" charset="-120"/>
                          <a:ea typeface="標楷體" panose="03000509000000000000" pitchFamily="65" charset="-120"/>
                        </a:rPr>
                        <a:t>項</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gn="ctr">
                        <a:lnSpc>
                          <a:spcPts val="1300"/>
                        </a:lnSpc>
                        <a:spcAft>
                          <a:spcPts val="0"/>
                        </a:spcAft>
                      </a:pPr>
                      <a:r>
                        <a:rPr lang="zh-TW" sz="2000" kern="0" dirty="0">
                          <a:effectLst/>
                          <a:latin typeface="標楷體" panose="03000509000000000000" pitchFamily="65" charset="-120"/>
                          <a:ea typeface="標楷體" panose="03000509000000000000" pitchFamily="65" charset="-120"/>
                        </a:rPr>
                        <a:t>作業內容</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gn="ctr">
                        <a:lnSpc>
                          <a:spcPts val="1300"/>
                        </a:lnSpc>
                        <a:spcAft>
                          <a:spcPts val="0"/>
                        </a:spcAft>
                      </a:pPr>
                      <a:r>
                        <a:rPr lang="zh-TW" sz="2000" kern="0" dirty="0">
                          <a:effectLst/>
                          <a:latin typeface="標楷體" panose="03000509000000000000" pitchFamily="65" charset="-120"/>
                          <a:ea typeface="標楷體" panose="03000509000000000000" pitchFamily="65" charset="-120"/>
                        </a:rPr>
                        <a:t>使用機具或工法</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r>
              <a:tr h="263979">
                <a:tc rowSpan="4">
                  <a:txBody>
                    <a:bodyPr/>
                    <a:lstStyle/>
                    <a:p>
                      <a:pPr algn="ctr">
                        <a:lnSpc>
                          <a:spcPts val="1300"/>
                        </a:lnSpc>
                        <a:spcAft>
                          <a:spcPts val="0"/>
                        </a:spcAft>
                      </a:pPr>
                      <a:r>
                        <a:rPr lang="zh-TW" sz="2000" kern="0" dirty="0">
                          <a:solidFill>
                            <a:srgbClr val="0000FF"/>
                          </a:solidFill>
                          <a:effectLst/>
                          <a:latin typeface="標楷體" panose="03000509000000000000" pitchFamily="65" charset="-120"/>
                          <a:ea typeface="標楷體" panose="03000509000000000000" pitchFamily="65" charset="-120"/>
                        </a:rPr>
                        <a:t>假設工程</a:t>
                      </a:r>
                      <a:endParaRPr lang="zh-TW" sz="2000" kern="100" dirty="0">
                        <a:solidFill>
                          <a:srgbClr val="0000FF"/>
                        </a:solidFill>
                        <a:effectLst/>
                        <a:latin typeface="標楷體" panose="03000509000000000000" pitchFamily="65" charset="-120"/>
                        <a:ea typeface="標楷體" panose="03000509000000000000" pitchFamily="65" charset="-120"/>
                      </a:endParaRPr>
                    </a:p>
                  </a:txBody>
                  <a:tcPr marL="8404" marR="8404" marT="0" marB="0" anchor="ctr"/>
                </a:tc>
                <a:tc rowSpan="4">
                  <a:txBody>
                    <a:bodyPr/>
                    <a:lstStyle/>
                    <a:p>
                      <a:pPr>
                        <a:lnSpc>
                          <a:spcPts val="1300"/>
                        </a:lnSpc>
                        <a:spcAft>
                          <a:spcPts val="0"/>
                        </a:spcAft>
                      </a:pPr>
                      <a:r>
                        <a:rPr lang="zh-TW" sz="2000" kern="0" dirty="0">
                          <a:effectLst/>
                          <a:latin typeface="標楷體" panose="03000509000000000000" pitchFamily="65" charset="-120"/>
                          <a:ea typeface="標楷體" panose="03000509000000000000" pitchFamily="65" charset="-120"/>
                        </a:rPr>
                        <a:t>交維設施</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施工圍籬</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吊卡、</a:t>
                      </a:r>
                      <a:r>
                        <a:rPr lang="en-US" sz="1600" kern="0" dirty="0">
                          <a:effectLst/>
                          <a:latin typeface="標楷體" panose="03000509000000000000" pitchFamily="65" charset="-120"/>
                          <a:ea typeface="標楷體" panose="03000509000000000000" pitchFamily="65" charset="-120"/>
                        </a:rPr>
                        <a:t>LED</a:t>
                      </a:r>
                      <a:r>
                        <a:rPr lang="zh-TW" sz="1600" kern="0" dirty="0">
                          <a:effectLst/>
                          <a:latin typeface="標楷體" panose="03000509000000000000" pitchFamily="65" charset="-120"/>
                          <a:ea typeface="標楷體" panose="03000509000000000000" pitchFamily="65" charset="-120"/>
                        </a:rPr>
                        <a:t>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臨時護欄</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吊卡、</a:t>
                      </a:r>
                      <a:r>
                        <a:rPr lang="en-US" sz="1600" kern="0" dirty="0">
                          <a:effectLst/>
                          <a:latin typeface="標楷體" panose="03000509000000000000" pitchFamily="65" charset="-120"/>
                          <a:ea typeface="標楷體" panose="03000509000000000000" pitchFamily="65" charset="-120"/>
                        </a:rPr>
                        <a:t>LED</a:t>
                      </a:r>
                      <a:r>
                        <a:rPr lang="zh-TW" sz="1600" kern="0" dirty="0">
                          <a:effectLst/>
                          <a:latin typeface="標楷體" panose="03000509000000000000" pitchFamily="65" charset="-120"/>
                          <a:ea typeface="標楷體" panose="03000509000000000000" pitchFamily="65" charset="-120"/>
                        </a:rPr>
                        <a:t>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臨時標線</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標線設備、</a:t>
                      </a:r>
                      <a:r>
                        <a:rPr lang="en-US" sz="1600" kern="0" dirty="0">
                          <a:effectLst/>
                          <a:latin typeface="標楷體" panose="03000509000000000000" pitchFamily="65" charset="-120"/>
                          <a:ea typeface="標楷體" panose="03000509000000000000" pitchFamily="65" charset="-120"/>
                        </a:rPr>
                        <a:t>LED</a:t>
                      </a:r>
                      <a:r>
                        <a:rPr lang="zh-TW" sz="1600" kern="0" dirty="0">
                          <a:effectLst/>
                          <a:latin typeface="標楷體" panose="03000509000000000000" pitchFamily="65" charset="-120"/>
                          <a:ea typeface="標楷體" panose="03000509000000000000" pitchFamily="65" charset="-120"/>
                        </a:rPr>
                        <a:t>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夜間臨時交維</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吊卡、</a:t>
                      </a:r>
                      <a:r>
                        <a:rPr lang="en-US" sz="1600" kern="0" dirty="0">
                          <a:effectLst/>
                          <a:latin typeface="標楷體" panose="03000509000000000000" pitchFamily="65" charset="-120"/>
                          <a:ea typeface="標楷體" panose="03000509000000000000" pitchFamily="65" charset="-120"/>
                        </a:rPr>
                        <a:t>LED</a:t>
                      </a:r>
                      <a:r>
                        <a:rPr lang="zh-TW" sz="1600" kern="0" dirty="0">
                          <a:effectLst/>
                          <a:latin typeface="標楷體" panose="03000509000000000000" pitchFamily="65" charset="-120"/>
                          <a:ea typeface="標楷體" panose="03000509000000000000" pitchFamily="65" charset="-120"/>
                        </a:rPr>
                        <a:t>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rowSpan="6">
                  <a:txBody>
                    <a:bodyPr/>
                    <a:lstStyle/>
                    <a:p>
                      <a:pPr algn="ctr">
                        <a:lnSpc>
                          <a:spcPts val="1300"/>
                        </a:lnSpc>
                        <a:spcAft>
                          <a:spcPts val="0"/>
                        </a:spcAft>
                      </a:pPr>
                      <a:r>
                        <a:rPr lang="zh-TW" sz="2000" kern="0" dirty="0">
                          <a:solidFill>
                            <a:srgbClr val="0000FF"/>
                          </a:solidFill>
                          <a:effectLst/>
                          <a:latin typeface="標楷體" panose="03000509000000000000" pitchFamily="65" charset="-120"/>
                          <a:ea typeface="標楷體" panose="03000509000000000000" pitchFamily="65" charset="-120"/>
                        </a:rPr>
                        <a:t>路工工程</a:t>
                      </a:r>
                      <a:endParaRPr lang="zh-TW" sz="2000" kern="100" dirty="0">
                        <a:solidFill>
                          <a:srgbClr val="0000FF"/>
                        </a:solidFill>
                        <a:effectLst/>
                        <a:latin typeface="標楷體" panose="03000509000000000000" pitchFamily="65" charset="-120"/>
                        <a:ea typeface="標楷體" panose="03000509000000000000" pitchFamily="65" charset="-120"/>
                      </a:endParaRPr>
                    </a:p>
                  </a:txBody>
                  <a:tcPr marL="8404" marR="8404" marT="0" marB="0" anchor="ctr"/>
                </a:tc>
                <a:tc rowSpan="2">
                  <a:txBody>
                    <a:bodyPr/>
                    <a:lstStyle/>
                    <a:p>
                      <a:pPr marL="0" algn="l" defTabSz="914400" rtl="0" eaLnBrk="1" latinLnBrk="0" hangingPunct="1">
                        <a:lnSpc>
                          <a:spcPts val="1300"/>
                        </a:lnSpc>
                        <a:spcAft>
                          <a:spcPts val="0"/>
                        </a:spcAft>
                      </a:pPr>
                      <a:r>
                        <a:rPr lang="zh-TW" sz="2000" kern="0" dirty="0">
                          <a:effectLst/>
                          <a:latin typeface="標楷體" panose="03000509000000000000" pitchFamily="65" charset="-120"/>
                          <a:ea typeface="標楷體" panose="03000509000000000000" pitchFamily="65" charset="-120"/>
                        </a:rPr>
                        <a:t>土方工程</a:t>
                      </a:r>
                      <a:endParaRPr lang="zh-TW" sz="2000" kern="0" dirty="0">
                        <a:solidFill>
                          <a:schemeClr val="dk1"/>
                        </a:solidFill>
                        <a:effectLst/>
                        <a:latin typeface="標楷體" panose="03000509000000000000" pitchFamily="65" charset="-120"/>
                        <a:ea typeface="標楷體" panose="03000509000000000000" pitchFamily="65" charset="-120"/>
                        <a:cs typeface="+mn-cs"/>
                      </a:endParaRPr>
                    </a:p>
                  </a:txBody>
                  <a:tcPr marL="8404" marR="8404" marT="0" marB="0" anchor="ct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路堤開挖</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開挖機、運土車輛</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回填夯壓</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刮路機、夯壓機、開挖機、運土車輛</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vMerge="1">
                  <a:txBody>
                    <a:bodyPr/>
                    <a:lstStyle/>
                    <a:p>
                      <a:endParaRPr lang="zh-TW" altLang="en-US"/>
                    </a:p>
                  </a:txBody>
                  <a:tcPr/>
                </a:tc>
                <a:tc rowSpan="2">
                  <a:txBody>
                    <a:bodyPr/>
                    <a:lstStyle/>
                    <a:p>
                      <a:pPr>
                        <a:lnSpc>
                          <a:spcPts val="1300"/>
                        </a:lnSpc>
                        <a:spcAft>
                          <a:spcPts val="0"/>
                        </a:spcAft>
                      </a:pPr>
                      <a:r>
                        <a:rPr lang="zh-TW" sz="2000" kern="0" dirty="0">
                          <a:effectLst/>
                          <a:latin typeface="標楷體" panose="03000509000000000000" pitchFamily="65" charset="-120"/>
                          <a:ea typeface="標楷體" panose="03000509000000000000" pitchFamily="65" charset="-120"/>
                        </a:rPr>
                        <a:t>路面工程</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級配舖設</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滾壓機、推土機、傾卸卡車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瀝青舖設</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舖路機、傾卸卡車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vMerge="1">
                  <a:txBody>
                    <a:bodyPr/>
                    <a:lstStyle/>
                    <a:p>
                      <a:endParaRPr lang="zh-TW" altLang="en-US"/>
                    </a:p>
                  </a:txBody>
                  <a:tcPr/>
                </a:tc>
                <a:tc rowSpan="2">
                  <a:txBody>
                    <a:bodyPr/>
                    <a:lstStyle/>
                    <a:p>
                      <a:pPr>
                        <a:lnSpc>
                          <a:spcPts val="1300"/>
                        </a:lnSpc>
                        <a:spcAft>
                          <a:spcPts val="0"/>
                        </a:spcAft>
                      </a:pPr>
                      <a:r>
                        <a:rPr lang="zh-TW" sz="2000" kern="0" dirty="0">
                          <a:effectLst/>
                          <a:latin typeface="標楷體" panose="03000509000000000000" pitchFamily="65" charset="-120"/>
                          <a:ea typeface="標楷體" panose="03000509000000000000" pitchFamily="65" charset="-120"/>
                        </a:rPr>
                        <a:t>擋土結構</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擋土支撐</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打樁機、吊車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410932">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擋土牆工程</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電銲機、移動式起重機、吊卡車、泵浦車、拌合車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rowSpan="8">
                  <a:txBody>
                    <a:bodyPr/>
                    <a:lstStyle/>
                    <a:p>
                      <a:pPr algn="ctr">
                        <a:lnSpc>
                          <a:spcPts val="1300"/>
                        </a:lnSpc>
                        <a:spcAft>
                          <a:spcPts val="0"/>
                        </a:spcAft>
                      </a:pPr>
                      <a:r>
                        <a:rPr lang="zh-TW" sz="2000" kern="0" dirty="0">
                          <a:solidFill>
                            <a:srgbClr val="0000FF"/>
                          </a:solidFill>
                          <a:effectLst/>
                          <a:latin typeface="標楷體" panose="03000509000000000000" pitchFamily="65" charset="-120"/>
                          <a:ea typeface="標楷體" panose="03000509000000000000" pitchFamily="65" charset="-120"/>
                        </a:rPr>
                        <a:t>下部結構</a:t>
                      </a:r>
                      <a:endParaRPr lang="zh-TW" sz="2000" kern="100" dirty="0">
                        <a:solidFill>
                          <a:srgbClr val="0000FF"/>
                        </a:solidFill>
                        <a:effectLst/>
                        <a:latin typeface="標楷體" panose="03000509000000000000" pitchFamily="65" charset="-120"/>
                        <a:ea typeface="標楷體" panose="03000509000000000000" pitchFamily="65" charset="-120"/>
                      </a:endParaRPr>
                    </a:p>
                  </a:txBody>
                  <a:tcPr marL="8404" marR="8404" marT="0" marB="0" anchor="ctr"/>
                </a:tc>
                <a:tc rowSpan="7">
                  <a:txBody>
                    <a:bodyPr/>
                    <a:lstStyle/>
                    <a:p>
                      <a:pPr>
                        <a:lnSpc>
                          <a:spcPts val="1300"/>
                        </a:lnSpc>
                        <a:spcAft>
                          <a:spcPts val="0"/>
                        </a:spcAft>
                      </a:pPr>
                      <a:r>
                        <a:rPr lang="zh-TW" sz="2000" kern="0" dirty="0">
                          <a:effectLst/>
                          <a:latin typeface="標楷體" panose="03000509000000000000" pitchFamily="65" charset="-120"/>
                          <a:ea typeface="標楷體" panose="03000509000000000000" pitchFamily="65" charset="-120"/>
                        </a:rPr>
                        <a:t>基礎工程</a:t>
                      </a:r>
                      <a:endParaRPr lang="zh-TW" sz="2000" kern="100" dirty="0">
                        <a:effectLst/>
                        <a:latin typeface="標楷體" panose="03000509000000000000" pitchFamily="65" charset="-120"/>
                        <a:ea typeface="標楷體" panose="03000509000000000000" pitchFamily="65" charset="-120"/>
                      </a:endParaRPr>
                    </a:p>
                    <a:p>
                      <a:pPr>
                        <a:lnSpc>
                          <a:spcPts val="1300"/>
                        </a:lnSpc>
                        <a:spcAft>
                          <a:spcPts val="0"/>
                        </a:spcAft>
                      </a:pPr>
                      <a:r>
                        <a:rPr lang="en-US" sz="2000" kern="0" dirty="0">
                          <a:effectLst/>
                          <a:latin typeface="標楷體" panose="03000509000000000000" pitchFamily="65" charset="-120"/>
                          <a:ea typeface="標楷體" panose="03000509000000000000" pitchFamily="65" charset="-120"/>
                        </a:rPr>
                        <a:t> </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直接基礎</a:t>
                      </a:r>
                      <a:r>
                        <a:rPr lang="en-US" sz="1600" kern="0" dirty="0">
                          <a:effectLst/>
                          <a:latin typeface="標楷體" panose="03000509000000000000" pitchFamily="65" charset="-120"/>
                          <a:ea typeface="標楷體" panose="03000509000000000000" pitchFamily="65" charset="-120"/>
                        </a:rPr>
                        <a:t>--</a:t>
                      </a:r>
                      <a:r>
                        <a:rPr lang="zh-TW" sz="1600" kern="0" dirty="0">
                          <a:effectLst/>
                          <a:latin typeface="標楷體" panose="03000509000000000000" pitchFamily="65" charset="-120"/>
                          <a:ea typeface="標楷體" panose="03000509000000000000" pitchFamily="65" charset="-120"/>
                        </a:rPr>
                        <a:t>擋土設施</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型鋼、起重機、噴漿機</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直接基礎</a:t>
                      </a:r>
                      <a:r>
                        <a:rPr lang="en-US" sz="1600" kern="0">
                          <a:effectLst/>
                          <a:latin typeface="標楷體" panose="03000509000000000000" pitchFamily="65" charset="-120"/>
                          <a:ea typeface="標楷體" panose="03000509000000000000" pitchFamily="65" charset="-120"/>
                        </a:rPr>
                        <a:t>--</a:t>
                      </a:r>
                      <a:r>
                        <a:rPr lang="zh-TW" sz="1600" kern="0">
                          <a:effectLst/>
                          <a:latin typeface="標楷體" panose="03000509000000000000" pitchFamily="65" charset="-120"/>
                          <a:ea typeface="標楷體" panose="03000509000000000000" pitchFamily="65" charset="-120"/>
                        </a:rPr>
                        <a:t>開挖作業</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開挖機、運土車輛、抽水設備</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429985">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直接基礎</a:t>
                      </a:r>
                      <a:r>
                        <a:rPr lang="en-US" sz="1600" kern="0">
                          <a:effectLst/>
                          <a:latin typeface="標楷體" panose="03000509000000000000" pitchFamily="65" charset="-120"/>
                          <a:ea typeface="標楷體" panose="03000509000000000000" pitchFamily="65" charset="-120"/>
                        </a:rPr>
                        <a:t>--</a:t>
                      </a:r>
                      <a:r>
                        <a:rPr lang="zh-TW" sz="1600" kern="0">
                          <a:effectLst/>
                          <a:latin typeface="標楷體" panose="03000509000000000000" pitchFamily="65" charset="-120"/>
                          <a:ea typeface="標楷體" panose="03000509000000000000" pitchFamily="65" charset="-120"/>
                        </a:rPr>
                        <a:t>基礎結構</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電銲機、移動式起重機、吊卡車、泵浦車、拌合車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樁基礎</a:t>
                      </a:r>
                      <a:r>
                        <a:rPr lang="en-US" sz="1600" kern="0">
                          <a:effectLst/>
                          <a:latin typeface="標楷體" panose="03000509000000000000" pitchFamily="65" charset="-120"/>
                          <a:ea typeface="標楷體" panose="03000509000000000000" pitchFamily="65" charset="-120"/>
                        </a:rPr>
                        <a:t>--</a:t>
                      </a:r>
                      <a:r>
                        <a:rPr lang="zh-TW" sz="1600" kern="0">
                          <a:effectLst/>
                          <a:latin typeface="標楷體" panose="03000509000000000000" pitchFamily="65" charset="-120"/>
                          <a:ea typeface="標楷體" panose="03000509000000000000" pitchFamily="65" charset="-120"/>
                        </a:rPr>
                        <a:t>鑽機定位</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鑽機、移動式起重機</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樁基礎</a:t>
                      </a:r>
                      <a:r>
                        <a:rPr lang="en-US" sz="1600" kern="0">
                          <a:effectLst/>
                          <a:latin typeface="標楷體" panose="03000509000000000000" pitchFamily="65" charset="-120"/>
                          <a:ea typeface="標楷體" panose="03000509000000000000" pitchFamily="65" charset="-120"/>
                        </a:rPr>
                        <a:t>--</a:t>
                      </a:r>
                      <a:r>
                        <a:rPr lang="zh-TW" sz="1600" kern="0">
                          <a:effectLst/>
                          <a:latin typeface="標楷體" panose="03000509000000000000" pitchFamily="65" charset="-120"/>
                          <a:ea typeface="標楷體" panose="03000509000000000000" pitchFamily="65" charset="-120"/>
                        </a:rPr>
                        <a:t>鑽掘</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鑽機、移動式起重機</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樁基礎</a:t>
                      </a:r>
                      <a:r>
                        <a:rPr lang="en-US" sz="1600" kern="0">
                          <a:effectLst/>
                          <a:latin typeface="標楷體" panose="03000509000000000000" pitchFamily="65" charset="-120"/>
                          <a:ea typeface="標楷體" panose="03000509000000000000" pitchFamily="65" charset="-120"/>
                        </a:rPr>
                        <a:t>--</a:t>
                      </a:r>
                      <a:r>
                        <a:rPr lang="zh-TW" sz="1600" kern="0">
                          <a:effectLst/>
                          <a:latin typeface="標楷體" panose="03000509000000000000" pitchFamily="65" charset="-120"/>
                          <a:ea typeface="標楷體" panose="03000509000000000000" pitchFamily="65" charset="-120"/>
                        </a:rPr>
                        <a:t>鋼筋籠吊裝</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電銲機、移動式起重機、吊卡車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63979">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樁基礎</a:t>
                      </a:r>
                      <a:r>
                        <a:rPr lang="en-US" sz="1600" kern="0">
                          <a:effectLst/>
                          <a:latin typeface="標楷體" panose="03000509000000000000" pitchFamily="65" charset="-120"/>
                          <a:ea typeface="標楷體" panose="03000509000000000000" pitchFamily="65" charset="-120"/>
                        </a:rPr>
                        <a:t>--</a:t>
                      </a:r>
                      <a:r>
                        <a:rPr lang="zh-TW" sz="1600" kern="0">
                          <a:effectLst/>
                          <a:latin typeface="標楷體" panose="03000509000000000000" pitchFamily="65" charset="-120"/>
                          <a:ea typeface="標楷體" panose="03000509000000000000" pitchFamily="65" charset="-120"/>
                        </a:rPr>
                        <a:t>澆置混凝土</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移動式起重機、泵浦車、拌合車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403567">
                <a:tc vMerge="1">
                  <a:txBody>
                    <a:bodyPr/>
                    <a:lstStyle/>
                    <a:p>
                      <a:endParaRPr lang="zh-TW" altLang="en-US"/>
                    </a:p>
                  </a:txBody>
                  <a:tcPr/>
                </a:tc>
                <a:tc>
                  <a:txBody>
                    <a:bodyPr/>
                    <a:lstStyle/>
                    <a:p>
                      <a:pPr>
                        <a:lnSpc>
                          <a:spcPts val="1300"/>
                        </a:lnSpc>
                        <a:spcAft>
                          <a:spcPts val="0"/>
                        </a:spcAft>
                      </a:pPr>
                      <a:r>
                        <a:rPr lang="zh-TW" sz="2000" kern="0" dirty="0">
                          <a:effectLst/>
                          <a:latin typeface="標楷體" panose="03000509000000000000" pitchFamily="65" charset="-120"/>
                          <a:ea typeface="標楷體" panose="03000509000000000000" pitchFamily="65" charset="-120"/>
                        </a:rPr>
                        <a:t>墩柱工程</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en-US" sz="1600" kern="0" dirty="0">
                          <a:effectLst/>
                          <a:latin typeface="標楷體" panose="03000509000000000000" pitchFamily="65" charset="-120"/>
                          <a:ea typeface="標楷體" panose="03000509000000000000" pitchFamily="65" charset="-120"/>
                        </a:rPr>
                        <a:t>RC</a:t>
                      </a:r>
                      <a:r>
                        <a:rPr lang="zh-TW" sz="1600" kern="0" dirty="0">
                          <a:effectLst/>
                          <a:latin typeface="標楷體" panose="03000509000000000000" pitchFamily="65" charset="-120"/>
                          <a:ea typeface="標楷體" panose="03000509000000000000" pitchFamily="65" charset="-120"/>
                        </a:rPr>
                        <a:t>場鑄</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電銲機、移動式起重機、吊卡車、泵浦車、拌合車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bl>
          </a:graphicData>
        </a:graphic>
      </p:graphicFrame>
      <p:sp>
        <p:nvSpPr>
          <p:cNvPr id="6" name="Rectangle 2"/>
          <p:cNvSpPr txBox="1">
            <a:spLocks noChangeArrowheads="1"/>
          </p:cNvSpPr>
          <p:nvPr/>
        </p:nvSpPr>
        <p:spPr bwMode="auto">
          <a:xfrm>
            <a:off x="1844675" y="242210"/>
            <a:ext cx="7212239"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全真細隸書" pitchFamily="49" charset="-120"/>
                <a:ea typeface="新細明體" pitchFamily="18" charset="-120"/>
              </a:defRPr>
            </a:lvl2pPr>
            <a:lvl3pPr algn="l" rtl="0" fontAlgn="base">
              <a:spcBef>
                <a:spcPct val="0"/>
              </a:spcBef>
              <a:spcAft>
                <a:spcPct val="0"/>
              </a:spcAft>
              <a:defRPr kumimoji="1" sz="4400">
                <a:solidFill>
                  <a:schemeClr val="tx2"/>
                </a:solidFill>
                <a:latin typeface="全真細隸書" pitchFamily="49" charset="-120"/>
                <a:ea typeface="新細明體" pitchFamily="18" charset="-120"/>
              </a:defRPr>
            </a:lvl3pPr>
            <a:lvl4pPr algn="l" rtl="0" fontAlgn="base">
              <a:spcBef>
                <a:spcPct val="0"/>
              </a:spcBef>
              <a:spcAft>
                <a:spcPct val="0"/>
              </a:spcAft>
              <a:defRPr kumimoji="1" sz="4400">
                <a:solidFill>
                  <a:schemeClr val="tx2"/>
                </a:solidFill>
                <a:latin typeface="全真細隸書" pitchFamily="49" charset="-120"/>
                <a:ea typeface="新細明體" pitchFamily="18" charset="-120"/>
              </a:defRPr>
            </a:lvl4pPr>
            <a:lvl5pPr algn="l" rtl="0" fontAlgn="base">
              <a:spcBef>
                <a:spcPct val="0"/>
              </a:spcBef>
              <a:spcAft>
                <a:spcPct val="0"/>
              </a:spcAft>
              <a:defRPr kumimoji="1" sz="4400">
                <a:solidFill>
                  <a:schemeClr val="tx2"/>
                </a:solidFill>
                <a:latin typeface="全真細隸書" pitchFamily="49" charset="-120"/>
                <a:ea typeface="新細明體" pitchFamily="18" charset="-120"/>
              </a:defRPr>
            </a:lvl5pPr>
            <a:lvl6pPr marL="457200" algn="l" rtl="0" fontAlgn="base">
              <a:spcBef>
                <a:spcPct val="0"/>
              </a:spcBef>
              <a:spcAft>
                <a:spcPct val="0"/>
              </a:spcAft>
              <a:defRPr kumimoji="1" sz="4400">
                <a:solidFill>
                  <a:schemeClr val="tx2"/>
                </a:solidFill>
                <a:latin typeface="全真細隸書" pitchFamily="49" charset="-120"/>
                <a:ea typeface="新細明體" pitchFamily="18" charset="-120"/>
              </a:defRPr>
            </a:lvl6pPr>
            <a:lvl7pPr marL="914400" algn="l" rtl="0" fontAlgn="base">
              <a:spcBef>
                <a:spcPct val="0"/>
              </a:spcBef>
              <a:spcAft>
                <a:spcPct val="0"/>
              </a:spcAft>
              <a:defRPr kumimoji="1" sz="4400">
                <a:solidFill>
                  <a:schemeClr val="tx2"/>
                </a:solidFill>
                <a:latin typeface="全真細隸書" pitchFamily="49" charset="-120"/>
                <a:ea typeface="新細明體" pitchFamily="18" charset="-120"/>
              </a:defRPr>
            </a:lvl7pPr>
            <a:lvl8pPr marL="1371600" algn="l" rtl="0" fontAlgn="base">
              <a:spcBef>
                <a:spcPct val="0"/>
              </a:spcBef>
              <a:spcAft>
                <a:spcPct val="0"/>
              </a:spcAft>
              <a:defRPr kumimoji="1" sz="4400">
                <a:solidFill>
                  <a:schemeClr val="tx2"/>
                </a:solidFill>
                <a:latin typeface="全真細隸書" pitchFamily="49" charset="-120"/>
                <a:ea typeface="新細明體" pitchFamily="18" charset="-120"/>
              </a:defRPr>
            </a:lvl8pPr>
            <a:lvl9pPr marL="1828800" algn="l" rtl="0" fontAlgn="base">
              <a:spcBef>
                <a:spcPct val="0"/>
              </a:spcBef>
              <a:spcAft>
                <a:spcPct val="0"/>
              </a:spcAft>
              <a:defRPr kumimoji="1" sz="4400">
                <a:solidFill>
                  <a:schemeClr val="tx2"/>
                </a:solidFill>
                <a:latin typeface="全真細隸書" pitchFamily="49" charset="-120"/>
                <a:ea typeface="新細明體" pitchFamily="18" charset="-120"/>
              </a:defRPr>
            </a:lvl9pPr>
          </a:lstStyle>
          <a:p>
            <a:r>
              <a:rPr lang="en-US" altLang="zh-TW" sz="2800" b="0" u="sng" kern="0" dirty="0">
                <a:solidFill>
                  <a:srgbClr val="CC3300"/>
                </a:solidFill>
                <a:latin typeface="標楷體" panose="03000509000000000000" pitchFamily="65" charset="-120"/>
                <a:ea typeface="標楷體" panose="03000509000000000000" pitchFamily="65" charset="-120"/>
              </a:rPr>
              <a:t>4</a:t>
            </a:r>
            <a:r>
              <a:rPr lang="en-US" altLang="zh-TW" sz="2800" b="0" u="sng" kern="0" dirty="0" smtClean="0">
                <a:solidFill>
                  <a:srgbClr val="CC3300"/>
                </a:solidFill>
                <a:latin typeface="標楷體" panose="03000509000000000000" pitchFamily="65" charset="-120"/>
                <a:ea typeface="標楷體" panose="03000509000000000000" pitchFamily="65" charset="-120"/>
              </a:rPr>
              <a:t>-4.</a:t>
            </a:r>
            <a:r>
              <a:rPr lang="zh-TW" altLang="en-US" sz="2800" b="0" u="sng" kern="0" dirty="0" smtClean="0">
                <a:solidFill>
                  <a:srgbClr val="CC3300"/>
                </a:solidFill>
                <a:latin typeface="標楷體" panose="03000509000000000000" pitchFamily="65" charset="-120"/>
                <a:ea typeface="標楷體" panose="03000509000000000000" pitchFamily="65" charset="-120"/>
              </a:rPr>
              <a:t>各階段施工作業內容及使用機具（</a:t>
            </a:r>
            <a:r>
              <a:rPr lang="en-US" altLang="zh-TW" sz="2800" b="0" u="sng" kern="0" dirty="0" smtClean="0">
                <a:solidFill>
                  <a:srgbClr val="CC3300"/>
                </a:solidFill>
                <a:latin typeface="標楷體" panose="03000509000000000000" pitchFamily="65" charset="-120"/>
                <a:ea typeface="標楷體" panose="03000509000000000000" pitchFamily="65" charset="-120"/>
              </a:rPr>
              <a:t>1/2</a:t>
            </a:r>
            <a:r>
              <a:rPr lang="zh-TW" altLang="en-US" sz="2800" b="0" u="sng" kern="0" dirty="0" smtClean="0">
                <a:solidFill>
                  <a:srgbClr val="CC3300"/>
                </a:solidFill>
                <a:latin typeface="標楷體" panose="03000509000000000000" pitchFamily="65" charset="-120"/>
                <a:ea typeface="標楷體" panose="03000509000000000000" pitchFamily="65" charset="-120"/>
              </a:rPr>
              <a:t>）</a:t>
            </a:r>
            <a:endParaRPr lang="en-US" altLang="zh-TW" sz="2800" b="0" u="sng" kern="0" dirty="0" smtClean="0">
              <a:solidFill>
                <a:srgbClr val="CC33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15813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802224791"/>
              </p:ext>
            </p:extLst>
          </p:nvPr>
        </p:nvGraphicFramePr>
        <p:xfrm>
          <a:off x="664029" y="696688"/>
          <a:ext cx="8730342" cy="5732444"/>
        </p:xfrm>
        <a:graphic>
          <a:graphicData uri="http://schemas.openxmlformats.org/drawingml/2006/table">
            <a:tbl>
              <a:tblPr firstRow="1" bandRow="1">
                <a:tableStyleId>{00A15C55-8517-42AA-B614-E9B94910E393}</a:tableStyleId>
              </a:tblPr>
              <a:tblGrid>
                <a:gridCol w="1338942"/>
                <a:gridCol w="1164772"/>
                <a:gridCol w="2209800"/>
                <a:gridCol w="4016828"/>
              </a:tblGrid>
              <a:tr h="415593">
                <a:tc>
                  <a:txBody>
                    <a:bodyPr/>
                    <a:lstStyle/>
                    <a:p>
                      <a:pPr algn="ctr">
                        <a:lnSpc>
                          <a:spcPts val="1300"/>
                        </a:lnSpc>
                        <a:spcAft>
                          <a:spcPts val="0"/>
                        </a:spcAft>
                      </a:pPr>
                      <a:r>
                        <a:rPr lang="zh-TW" sz="2000" kern="0" dirty="0">
                          <a:effectLst/>
                          <a:latin typeface="標楷體" panose="03000509000000000000" pitchFamily="65" charset="-120"/>
                          <a:ea typeface="標楷體" panose="03000509000000000000" pitchFamily="65" charset="-120"/>
                        </a:rPr>
                        <a:t>工程項目</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gn="ctr">
                        <a:lnSpc>
                          <a:spcPts val="1300"/>
                        </a:lnSpc>
                        <a:spcAft>
                          <a:spcPts val="0"/>
                        </a:spcAft>
                      </a:pPr>
                      <a:r>
                        <a:rPr lang="zh-TW" sz="2000" kern="0" dirty="0" smtClean="0">
                          <a:effectLst/>
                          <a:latin typeface="標楷體" panose="03000509000000000000" pitchFamily="65" charset="-120"/>
                          <a:ea typeface="標楷體" panose="03000509000000000000" pitchFamily="65" charset="-120"/>
                        </a:rPr>
                        <a:t>工程分</a:t>
                      </a:r>
                      <a:r>
                        <a:rPr lang="zh-TW" sz="2000" kern="0" dirty="0">
                          <a:effectLst/>
                          <a:latin typeface="標楷體" panose="03000509000000000000" pitchFamily="65" charset="-120"/>
                          <a:ea typeface="標楷體" panose="03000509000000000000" pitchFamily="65" charset="-120"/>
                        </a:rPr>
                        <a:t>項</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gn="ctr">
                        <a:lnSpc>
                          <a:spcPts val="1300"/>
                        </a:lnSpc>
                        <a:spcAft>
                          <a:spcPts val="0"/>
                        </a:spcAft>
                      </a:pPr>
                      <a:r>
                        <a:rPr lang="zh-TW" sz="2000" kern="0" dirty="0">
                          <a:effectLst/>
                          <a:latin typeface="標楷體" panose="03000509000000000000" pitchFamily="65" charset="-120"/>
                          <a:ea typeface="標楷體" panose="03000509000000000000" pitchFamily="65" charset="-120"/>
                        </a:rPr>
                        <a:t>作業內容</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gn="ctr">
                        <a:lnSpc>
                          <a:spcPts val="1300"/>
                        </a:lnSpc>
                        <a:spcAft>
                          <a:spcPts val="0"/>
                        </a:spcAft>
                      </a:pPr>
                      <a:r>
                        <a:rPr lang="zh-TW" sz="2000" kern="0" dirty="0">
                          <a:effectLst/>
                          <a:latin typeface="標楷體" panose="03000509000000000000" pitchFamily="65" charset="-120"/>
                          <a:ea typeface="標楷體" panose="03000509000000000000" pitchFamily="65" charset="-120"/>
                        </a:rPr>
                        <a:t>使用機具或工法</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r>
              <a:tr h="487919">
                <a:tc rowSpan="4">
                  <a:txBody>
                    <a:bodyPr/>
                    <a:lstStyle/>
                    <a:p>
                      <a:pPr algn="ctr">
                        <a:lnSpc>
                          <a:spcPts val="1300"/>
                        </a:lnSpc>
                        <a:spcAft>
                          <a:spcPts val="0"/>
                        </a:spcAft>
                      </a:pPr>
                      <a:r>
                        <a:rPr lang="zh-TW" sz="2000" kern="0" dirty="0">
                          <a:solidFill>
                            <a:srgbClr val="0000FF"/>
                          </a:solidFill>
                          <a:effectLst/>
                          <a:latin typeface="標楷體" panose="03000509000000000000" pitchFamily="65" charset="-120"/>
                          <a:ea typeface="標楷體" panose="03000509000000000000" pitchFamily="65" charset="-120"/>
                        </a:rPr>
                        <a:t>上部結構</a:t>
                      </a:r>
                      <a:endParaRPr lang="zh-TW" sz="2000" kern="100" dirty="0">
                        <a:solidFill>
                          <a:srgbClr val="0000FF"/>
                        </a:solidFill>
                        <a:effectLst/>
                        <a:latin typeface="標楷體" panose="03000509000000000000" pitchFamily="65" charset="-120"/>
                        <a:ea typeface="標楷體" panose="03000509000000000000" pitchFamily="65" charset="-120"/>
                      </a:endParaRPr>
                    </a:p>
                  </a:txBody>
                  <a:tcPr marL="8404" marR="8404" marT="0" marB="0" anchor="ctr"/>
                </a:tc>
                <a:tc rowSpan="4">
                  <a:txBody>
                    <a:bodyPr/>
                    <a:lstStyle/>
                    <a:p>
                      <a:pPr>
                        <a:lnSpc>
                          <a:spcPts val="1300"/>
                        </a:lnSpc>
                        <a:spcAft>
                          <a:spcPts val="0"/>
                        </a:spcAft>
                      </a:pPr>
                      <a:r>
                        <a:rPr lang="zh-TW" sz="2000" kern="0" dirty="0">
                          <a:effectLst/>
                          <a:latin typeface="標楷體" panose="03000509000000000000" pitchFamily="65" charset="-120"/>
                          <a:ea typeface="標楷體" panose="03000509000000000000" pitchFamily="65" charset="-120"/>
                        </a:rPr>
                        <a:t>場鑄逐跨</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桁架支撐架設與移設</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2000"/>
                        </a:lnSpc>
                        <a:spcAft>
                          <a:spcPts val="0"/>
                        </a:spcAft>
                      </a:pPr>
                      <a:r>
                        <a:rPr lang="zh-TW" sz="1600" kern="0" dirty="0">
                          <a:effectLst/>
                          <a:latin typeface="標楷體" panose="03000509000000000000" pitchFamily="65" charset="-120"/>
                          <a:ea typeface="標楷體" panose="03000509000000000000" pitchFamily="65" charset="-120"/>
                        </a:rPr>
                        <a:t>型鋼、鋪面、千斤頂、油壓幫浦、移動式起重機</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329852">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外模組立與移設</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千斤頂、油壓幫浦、移動式起重機、捲揚機</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437467">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箱梁結構</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2000"/>
                        </a:lnSpc>
                        <a:spcAft>
                          <a:spcPts val="0"/>
                        </a:spcAft>
                      </a:pPr>
                      <a:r>
                        <a:rPr lang="zh-TW" sz="1600" kern="0" dirty="0">
                          <a:effectLst/>
                          <a:latin typeface="標楷體" panose="03000509000000000000" pitchFamily="65" charset="-120"/>
                          <a:ea typeface="標楷體" panose="03000509000000000000" pitchFamily="65" charset="-120"/>
                        </a:rPr>
                        <a:t>電銲機、移動式起重機、吊卡車、泵浦車、拌合車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329852">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預力工程</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穿線機、千斤頂、油壓幫浦、灌漿機</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430558">
                <a:tc rowSpan="6">
                  <a:txBody>
                    <a:bodyPr/>
                    <a:lstStyle/>
                    <a:p>
                      <a:pPr algn="ctr">
                        <a:lnSpc>
                          <a:spcPts val="1300"/>
                        </a:lnSpc>
                        <a:spcAft>
                          <a:spcPts val="0"/>
                        </a:spcAft>
                      </a:pPr>
                      <a:r>
                        <a:rPr lang="zh-TW" sz="2000" kern="0" dirty="0">
                          <a:solidFill>
                            <a:srgbClr val="0000FF"/>
                          </a:solidFill>
                          <a:effectLst/>
                          <a:latin typeface="標楷體" panose="03000509000000000000" pitchFamily="65" charset="-120"/>
                          <a:ea typeface="標楷體" panose="03000509000000000000" pitchFamily="65" charset="-120"/>
                        </a:rPr>
                        <a:t>附屬工程</a:t>
                      </a:r>
                      <a:endParaRPr lang="zh-TW" sz="2000" kern="100" dirty="0">
                        <a:solidFill>
                          <a:srgbClr val="0000FF"/>
                        </a:solidFill>
                        <a:effectLst/>
                        <a:latin typeface="標楷體" panose="03000509000000000000" pitchFamily="65" charset="-120"/>
                        <a:ea typeface="標楷體" panose="03000509000000000000" pitchFamily="65" charset="-120"/>
                      </a:endParaRPr>
                    </a:p>
                  </a:txBody>
                  <a:tcPr marL="8404" marR="8404" marT="0" marB="0" anchor="ctr"/>
                </a:tc>
                <a:tc rowSpan="2">
                  <a:txBody>
                    <a:bodyPr/>
                    <a:lstStyle/>
                    <a:p>
                      <a:pPr>
                        <a:lnSpc>
                          <a:spcPts val="1300"/>
                        </a:lnSpc>
                        <a:spcAft>
                          <a:spcPts val="0"/>
                        </a:spcAft>
                      </a:pPr>
                      <a:r>
                        <a:rPr lang="zh-TW" sz="2000" kern="0">
                          <a:effectLst/>
                          <a:latin typeface="標楷體" panose="03000509000000000000" pitchFamily="65" charset="-120"/>
                          <a:ea typeface="標楷體" panose="03000509000000000000" pitchFamily="65" charset="-120"/>
                        </a:rPr>
                        <a:t>護欄</a:t>
                      </a:r>
                      <a:endParaRPr lang="zh-TW" sz="20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場鑄護欄</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2000"/>
                        </a:lnSpc>
                        <a:spcAft>
                          <a:spcPts val="0"/>
                        </a:spcAft>
                      </a:pPr>
                      <a:r>
                        <a:rPr lang="zh-TW" sz="1600" kern="0" dirty="0">
                          <a:effectLst/>
                          <a:latin typeface="標楷體" panose="03000509000000000000" pitchFamily="65" charset="-120"/>
                          <a:ea typeface="標楷體" panose="03000509000000000000" pitchFamily="65" charset="-120"/>
                        </a:rPr>
                        <a:t>電銲機、移動式起重機、吊卡車、泵浦車、拌合車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329852">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預鑄護欄</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吊卡車、</a:t>
                      </a:r>
                      <a:r>
                        <a:rPr lang="en-US" sz="1600" kern="0" dirty="0">
                          <a:effectLst/>
                          <a:latin typeface="標楷體" panose="03000509000000000000" pitchFamily="65" charset="-120"/>
                          <a:ea typeface="標楷體" panose="03000509000000000000" pitchFamily="65" charset="-120"/>
                        </a:rPr>
                        <a:t>LED</a:t>
                      </a:r>
                      <a:r>
                        <a:rPr lang="zh-TW" sz="1600" kern="0" dirty="0">
                          <a:effectLst/>
                          <a:latin typeface="標楷體" panose="03000509000000000000" pitchFamily="65" charset="-120"/>
                          <a:ea typeface="標楷體" panose="03000509000000000000" pitchFamily="65" charset="-120"/>
                        </a:rPr>
                        <a:t>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329852">
                <a:tc vMerge="1">
                  <a:txBody>
                    <a:bodyPr/>
                    <a:lstStyle/>
                    <a:p>
                      <a:endParaRPr lang="zh-TW" altLang="en-US"/>
                    </a:p>
                  </a:txBody>
                  <a:tcPr/>
                </a:tc>
                <a:tc rowSpan="2">
                  <a:txBody>
                    <a:bodyPr/>
                    <a:lstStyle/>
                    <a:p>
                      <a:pPr>
                        <a:lnSpc>
                          <a:spcPts val="1300"/>
                        </a:lnSpc>
                        <a:spcAft>
                          <a:spcPts val="0"/>
                        </a:spcAft>
                      </a:pPr>
                      <a:r>
                        <a:rPr lang="zh-TW" sz="2000" kern="0" dirty="0">
                          <a:effectLst/>
                          <a:latin typeface="標楷體" panose="03000509000000000000" pitchFamily="65" charset="-120"/>
                          <a:ea typeface="標楷體" panose="03000509000000000000" pitchFamily="65" charset="-120"/>
                        </a:rPr>
                        <a:t>照明交控</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桿件吊裝</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移動式起重機、吊卡車、螺栓旋緊器、</a:t>
                      </a:r>
                      <a:r>
                        <a:rPr lang="en-US" sz="1600" kern="0" dirty="0">
                          <a:effectLst/>
                          <a:latin typeface="標楷體" panose="03000509000000000000" pitchFamily="65" charset="-120"/>
                          <a:ea typeface="標楷體" panose="03000509000000000000" pitchFamily="65" charset="-120"/>
                        </a:rPr>
                        <a:t>LED</a:t>
                      </a:r>
                      <a:r>
                        <a:rPr lang="zh-TW" sz="1600" kern="0" dirty="0">
                          <a:effectLst/>
                          <a:latin typeface="標楷體" panose="03000509000000000000" pitchFamily="65" charset="-120"/>
                          <a:ea typeface="標楷體" panose="03000509000000000000" pitchFamily="65" charset="-120"/>
                        </a:rPr>
                        <a:t>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74827">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機電管線</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高空作業車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74827">
                <a:tc vMerge="1">
                  <a:txBody>
                    <a:bodyPr/>
                    <a:lstStyle/>
                    <a:p>
                      <a:endParaRPr lang="zh-TW" altLang="en-US"/>
                    </a:p>
                  </a:txBody>
                  <a:tcPr/>
                </a:tc>
                <a:tc rowSpan="2">
                  <a:txBody>
                    <a:bodyPr/>
                    <a:lstStyle/>
                    <a:p>
                      <a:pPr>
                        <a:lnSpc>
                          <a:spcPts val="1300"/>
                        </a:lnSpc>
                        <a:spcAft>
                          <a:spcPts val="0"/>
                        </a:spcAft>
                      </a:pPr>
                      <a:r>
                        <a:rPr lang="zh-TW" sz="2000" kern="0" dirty="0">
                          <a:effectLst/>
                          <a:latin typeface="標楷體" panose="03000509000000000000" pitchFamily="65" charset="-120"/>
                          <a:ea typeface="標楷體" panose="03000509000000000000" pitchFamily="65" charset="-120"/>
                        </a:rPr>
                        <a:t>附掛管路</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管架安裝</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高空作業車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74827">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設置管路</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高空作業車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74827">
                <a:tc rowSpan="6">
                  <a:txBody>
                    <a:bodyPr/>
                    <a:lstStyle/>
                    <a:p>
                      <a:pPr algn="ctr">
                        <a:lnSpc>
                          <a:spcPts val="1300"/>
                        </a:lnSpc>
                        <a:spcAft>
                          <a:spcPts val="0"/>
                        </a:spcAft>
                      </a:pPr>
                      <a:r>
                        <a:rPr lang="zh-TW" sz="2000" kern="0" dirty="0">
                          <a:solidFill>
                            <a:srgbClr val="0000FF"/>
                          </a:solidFill>
                          <a:effectLst/>
                          <a:latin typeface="標楷體" panose="03000509000000000000" pitchFamily="65" charset="-120"/>
                          <a:ea typeface="標楷體" panose="03000509000000000000" pitchFamily="65" charset="-120"/>
                        </a:rPr>
                        <a:t>維護工程</a:t>
                      </a:r>
                      <a:endParaRPr lang="zh-TW" sz="2000" kern="100" dirty="0">
                        <a:solidFill>
                          <a:srgbClr val="0000FF"/>
                        </a:solidFill>
                        <a:effectLst/>
                        <a:latin typeface="標楷體" panose="03000509000000000000" pitchFamily="65" charset="-120"/>
                        <a:ea typeface="標楷體" panose="03000509000000000000" pitchFamily="65" charset="-120"/>
                      </a:endParaRPr>
                    </a:p>
                    <a:p>
                      <a:pPr algn="ctr">
                        <a:lnSpc>
                          <a:spcPts val="1300"/>
                        </a:lnSpc>
                        <a:spcAft>
                          <a:spcPts val="0"/>
                        </a:spcAft>
                      </a:pPr>
                      <a:r>
                        <a:rPr lang="en-US" sz="2000" kern="0" dirty="0">
                          <a:effectLst/>
                          <a:latin typeface="標楷體" panose="03000509000000000000" pitchFamily="65" charset="-120"/>
                          <a:ea typeface="標楷體" panose="03000509000000000000" pitchFamily="65" charset="-120"/>
                        </a:rPr>
                        <a:t> </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rowSpan="2">
                  <a:txBody>
                    <a:bodyPr/>
                    <a:lstStyle/>
                    <a:p>
                      <a:pPr>
                        <a:lnSpc>
                          <a:spcPts val="1300"/>
                        </a:lnSpc>
                        <a:spcAft>
                          <a:spcPts val="0"/>
                        </a:spcAft>
                      </a:pPr>
                      <a:r>
                        <a:rPr lang="zh-TW" sz="2000" kern="0" dirty="0">
                          <a:effectLst/>
                          <a:latin typeface="標楷體" panose="03000509000000000000" pitchFamily="65" charset="-120"/>
                          <a:ea typeface="標楷體" panose="03000509000000000000" pitchFamily="65" charset="-120"/>
                        </a:rPr>
                        <a:t>橋梁</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橋梁監測</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高空作業車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74827">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a:effectLst/>
                          <a:latin typeface="標楷體" panose="03000509000000000000" pitchFamily="65" charset="-120"/>
                          <a:ea typeface="標楷體" panose="03000509000000000000" pitchFamily="65" charset="-120"/>
                        </a:rPr>
                        <a:t>橋梁補強</a:t>
                      </a:r>
                      <a:endParaRPr lang="zh-TW" sz="1600" kern="10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高空作業車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74827">
                <a:tc vMerge="1">
                  <a:txBody>
                    <a:bodyPr/>
                    <a:lstStyle/>
                    <a:p>
                      <a:endParaRPr lang="zh-TW" altLang="en-US"/>
                    </a:p>
                  </a:txBody>
                  <a:tcPr/>
                </a:tc>
                <a:tc rowSpan="2">
                  <a:txBody>
                    <a:bodyPr/>
                    <a:lstStyle/>
                    <a:p>
                      <a:pPr>
                        <a:lnSpc>
                          <a:spcPts val="1300"/>
                        </a:lnSpc>
                        <a:spcAft>
                          <a:spcPts val="0"/>
                        </a:spcAft>
                      </a:pPr>
                      <a:r>
                        <a:rPr lang="zh-TW" sz="2000" kern="0" dirty="0">
                          <a:effectLst/>
                          <a:latin typeface="標楷體" panose="03000509000000000000" pitchFamily="65" charset="-120"/>
                          <a:ea typeface="標楷體" panose="03000509000000000000" pitchFamily="65" charset="-120"/>
                        </a:rPr>
                        <a:t>路面工程</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瀝青路面維修</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切割機、舖路機、傾卸卡車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74827">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伸縮縫維修</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切割機、電焊機、吊卡車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74827">
                <a:tc vMerge="1">
                  <a:txBody>
                    <a:bodyPr/>
                    <a:lstStyle/>
                    <a:p>
                      <a:endParaRPr lang="zh-TW" altLang="en-US"/>
                    </a:p>
                  </a:txBody>
                  <a:tcPr/>
                </a:tc>
                <a:tc rowSpan="2">
                  <a:txBody>
                    <a:bodyPr/>
                    <a:lstStyle/>
                    <a:p>
                      <a:pPr>
                        <a:lnSpc>
                          <a:spcPts val="1300"/>
                        </a:lnSpc>
                        <a:spcAft>
                          <a:spcPts val="0"/>
                        </a:spcAft>
                      </a:pPr>
                      <a:r>
                        <a:rPr lang="zh-TW" sz="2000" kern="0" dirty="0">
                          <a:effectLst/>
                          <a:latin typeface="標楷體" panose="03000509000000000000" pitchFamily="65" charset="-120"/>
                          <a:ea typeface="標楷體" panose="03000509000000000000" pitchFamily="65" charset="-120"/>
                        </a:rPr>
                        <a:t>設施</a:t>
                      </a:r>
                      <a:endParaRPr lang="zh-TW" sz="2000" kern="100" dirty="0">
                        <a:effectLst/>
                        <a:latin typeface="標楷體" panose="03000509000000000000" pitchFamily="65" charset="-120"/>
                        <a:ea typeface="標楷體" panose="03000509000000000000" pitchFamily="65" charset="-120"/>
                      </a:endParaRPr>
                    </a:p>
                    <a:p>
                      <a:pPr>
                        <a:lnSpc>
                          <a:spcPts val="1300"/>
                        </a:lnSpc>
                        <a:spcAft>
                          <a:spcPts val="0"/>
                        </a:spcAft>
                      </a:pPr>
                      <a:r>
                        <a:rPr lang="en-US" sz="2000" kern="0" dirty="0">
                          <a:effectLst/>
                          <a:latin typeface="標楷體" panose="03000509000000000000" pitchFamily="65" charset="-120"/>
                          <a:ea typeface="標楷體" panose="03000509000000000000" pitchFamily="65" charset="-120"/>
                        </a:rPr>
                        <a:t> </a:t>
                      </a:r>
                      <a:endParaRPr lang="zh-TW" sz="20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照明系統維修</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高空作業車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r h="274827">
                <a:tc vMerge="1">
                  <a:txBody>
                    <a:bodyPr/>
                    <a:lstStyle/>
                    <a:p>
                      <a:endParaRPr lang="zh-TW" altLang="en-US"/>
                    </a:p>
                  </a:txBody>
                  <a:tcPr/>
                </a:tc>
                <a:tc vMerge="1">
                  <a:txBody>
                    <a:bodyPr/>
                    <a:lstStyle/>
                    <a:p>
                      <a:endParaRPr lang="zh-TW" altLang="en-US"/>
                    </a:p>
                  </a:txBody>
                  <a:tcP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交控系統維修</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c>
                  <a:txBody>
                    <a:bodyPr/>
                    <a:lstStyle/>
                    <a:p>
                      <a:pPr>
                        <a:lnSpc>
                          <a:spcPts val="1300"/>
                        </a:lnSpc>
                        <a:spcAft>
                          <a:spcPts val="0"/>
                        </a:spcAft>
                      </a:pPr>
                      <a:r>
                        <a:rPr lang="zh-TW" sz="1600" kern="0" dirty="0">
                          <a:effectLst/>
                          <a:latin typeface="標楷體" panose="03000509000000000000" pitchFamily="65" charset="-120"/>
                          <a:ea typeface="標楷體" panose="03000509000000000000" pitchFamily="65" charset="-120"/>
                        </a:rPr>
                        <a:t>高空作業車</a:t>
                      </a:r>
                      <a:endParaRPr lang="zh-TW" sz="1600" kern="100" dirty="0">
                        <a:effectLst/>
                        <a:latin typeface="標楷體" panose="03000509000000000000" pitchFamily="65" charset="-120"/>
                        <a:ea typeface="標楷體" panose="03000509000000000000" pitchFamily="65" charset="-120"/>
                      </a:endParaRPr>
                    </a:p>
                  </a:txBody>
                  <a:tcPr marL="8404" marR="8404" marT="0" marB="0" anchor="ctr"/>
                </a:tc>
              </a:tr>
            </a:tbl>
          </a:graphicData>
        </a:graphic>
      </p:graphicFrame>
      <p:sp>
        <p:nvSpPr>
          <p:cNvPr id="7" name="Rectangle 2"/>
          <p:cNvSpPr txBox="1">
            <a:spLocks noChangeArrowheads="1"/>
          </p:cNvSpPr>
          <p:nvPr/>
        </p:nvSpPr>
        <p:spPr bwMode="auto">
          <a:xfrm>
            <a:off x="1844675" y="231324"/>
            <a:ext cx="7212239"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全真細隸書" pitchFamily="49" charset="-120"/>
                <a:ea typeface="新細明體" pitchFamily="18" charset="-120"/>
              </a:defRPr>
            </a:lvl2pPr>
            <a:lvl3pPr algn="l" rtl="0" fontAlgn="base">
              <a:spcBef>
                <a:spcPct val="0"/>
              </a:spcBef>
              <a:spcAft>
                <a:spcPct val="0"/>
              </a:spcAft>
              <a:defRPr kumimoji="1" sz="4400">
                <a:solidFill>
                  <a:schemeClr val="tx2"/>
                </a:solidFill>
                <a:latin typeface="全真細隸書" pitchFamily="49" charset="-120"/>
                <a:ea typeface="新細明體" pitchFamily="18" charset="-120"/>
              </a:defRPr>
            </a:lvl3pPr>
            <a:lvl4pPr algn="l" rtl="0" fontAlgn="base">
              <a:spcBef>
                <a:spcPct val="0"/>
              </a:spcBef>
              <a:spcAft>
                <a:spcPct val="0"/>
              </a:spcAft>
              <a:defRPr kumimoji="1" sz="4400">
                <a:solidFill>
                  <a:schemeClr val="tx2"/>
                </a:solidFill>
                <a:latin typeface="全真細隸書" pitchFamily="49" charset="-120"/>
                <a:ea typeface="新細明體" pitchFamily="18" charset="-120"/>
              </a:defRPr>
            </a:lvl4pPr>
            <a:lvl5pPr algn="l" rtl="0" fontAlgn="base">
              <a:spcBef>
                <a:spcPct val="0"/>
              </a:spcBef>
              <a:spcAft>
                <a:spcPct val="0"/>
              </a:spcAft>
              <a:defRPr kumimoji="1" sz="4400">
                <a:solidFill>
                  <a:schemeClr val="tx2"/>
                </a:solidFill>
                <a:latin typeface="全真細隸書" pitchFamily="49" charset="-120"/>
                <a:ea typeface="新細明體" pitchFamily="18" charset="-120"/>
              </a:defRPr>
            </a:lvl5pPr>
            <a:lvl6pPr marL="457200" algn="l" rtl="0" fontAlgn="base">
              <a:spcBef>
                <a:spcPct val="0"/>
              </a:spcBef>
              <a:spcAft>
                <a:spcPct val="0"/>
              </a:spcAft>
              <a:defRPr kumimoji="1" sz="4400">
                <a:solidFill>
                  <a:schemeClr val="tx2"/>
                </a:solidFill>
                <a:latin typeface="全真細隸書" pitchFamily="49" charset="-120"/>
                <a:ea typeface="新細明體" pitchFamily="18" charset="-120"/>
              </a:defRPr>
            </a:lvl6pPr>
            <a:lvl7pPr marL="914400" algn="l" rtl="0" fontAlgn="base">
              <a:spcBef>
                <a:spcPct val="0"/>
              </a:spcBef>
              <a:spcAft>
                <a:spcPct val="0"/>
              </a:spcAft>
              <a:defRPr kumimoji="1" sz="4400">
                <a:solidFill>
                  <a:schemeClr val="tx2"/>
                </a:solidFill>
                <a:latin typeface="全真細隸書" pitchFamily="49" charset="-120"/>
                <a:ea typeface="新細明體" pitchFamily="18" charset="-120"/>
              </a:defRPr>
            </a:lvl7pPr>
            <a:lvl8pPr marL="1371600" algn="l" rtl="0" fontAlgn="base">
              <a:spcBef>
                <a:spcPct val="0"/>
              </a:spcBef>
              <a:spcAft>
                <a:spcPct val="0"/>
              </a:spcAft>
              <a:defRPr kumimoji="1" sz="4400">
                <a:solidFill>
                  <a:schemeClr val="tx2"/>
                </a:solidFill>
                <a:latin typeface="全真細隸書" pitchFamily="49" charset="-120"/>
                <a:ea typeface="新細明體" pitchFamily="18" charset="-120"/>
              </a:defRPr>
            </a:lvl8pPr>
            <a:lvl9pPr marL="1828800" algn="l" rtl="0" fontAlgn="base">
              <a:spcBef>
                <a:spcPct val="0"/>
              </a:spcBef>
              <a:spcAft>
                <a:spcPct val="0"/>
              </a:spcAft>
              <a:defRPr kumimoji="1" sz="4400">
                <a:solidFill>
                  <a:schemeClr val="tx2"/>
                </a:solidFill>
                <a:latin typeface="全真細隸書" pitchFamily="49" charset="-120"/>
                <a:ea typeface="新細明體" pitchFamily="18" charset="-120"/>
              </a:defRPr>
            </a:lvl9pPr>
          </a:lstStyle>
          <a:p>
            <a:r>
              <a:rPr lang="en-US" altLang="zh-TW" sz="2800" b="0" u="sng" kern="0" dirty="0">
                <a:solidFill>
                  <a:srgbClr val="CC3300"/>
                </a:solidFill>
                <a:latin typeface="標楷體" panose="03000509000000000000" pitchFamily="65" charset="-120"/>
                <a:ea typeface="標楷體" panose="03000509000000000000" pitchFamily="65" charset="-120"/>
              </a:rPr>
              <a:t>4</a:t>
            </a:r>
            <a:r>
              <a:rPr lang="en-US" altLang="zh-TW" sz="2800" b="0" u="sng" kern="0" dirty="0" smtClean="0">
                <a:solidFill>
                  <a:srgbClr val="CC3300"/>
                </a:solidFill>
                <a:latin typeface="標楷體" panose="03000509000000000000" pitchFamily="65" charset="-120"/>
                <a:ea typeface="標楷體" panose="03000509000000000000" pitchFamily="65" charset="-120"/>
              </a:rPr>
              <a:t>-4.</a:t>
            </a:r>
            <a:r>
              <a:rPr lang="zh-TW" altLang="en-US" sz="2800" b="0" u="sng" kern="0" dirty="0" smtClean="0">
                <a:solidFill>
                  <a:srgbClr val="CC3300"/>
                </a:solidFill>
                <a:latin typeface="標楷體" panose="03000509000000000000" pitchFamily="65" charset="-120"/>
                <a:ea typeface="標楷體" panose="03000509000000000000" pitchFamily="65" charset="-120"/>
              </a:rPr>
              <a:t>各階段施工作業內容及使用機具（</a:t>
            </a:r>
            <a:r>
              <a:rPr lang="en-US" altLang="zh-TW" sz="2800" b="0" u="sng" kern="0" dirty="0" smtClean="0">
                <a:solidFill>
                  <a:srgbClr val="CC3300"/>
                </a:solidFill>
                <a:latin typeface="標楷體" panose="03000509000000000000" pitchFamily="65" charset="-120"/>
                <a:ea typeface="標楷體" panose="03000509000000000000" pitchFamily="65" charset="-120"/>
              </a:rPr>
              <a:t>2/2</a:t>
            </a:r>
            <a:r>
              <a:rPr lang="zh-TW" altLang="en-US" sz="2800" b="0" u="sng" kern="0" dirty="0" smtClean="0">
                <a:solidFill>
                  <a:srgbClr val="CC3300"/>
                </a:solidFill>
                <a:latin typeface="標楷體" panose="03000509000000000000" pitchFamily="65" charset="-120"/>
                <a:ea typeface="標楷體" panose="03000509000000000000" pitchFamily="65" charset="-120"/>
              </a:rPr>
              <a:t>）</a:t>
            </a:r>
            <a:endParaRPr lang="en-US" altLang="zh-TW" sz="2800" b="0" u="sng" kern="0" dirty="0" smtClean="0">
              <a:solidFill>
                <a:srgbClr val="CC33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08241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ChangeArrowheads="1"/>
          </p:cNvSpPr>
          <p:nvPr>
            <p:ph type="title" idx="4294967295"/>
          </p:nvPr>
        </p:nvSpPr>
        <p:spPr>
          <a:xfrm>
            <a:off x="2688145" y="810579"/>
            <a:ext cx="4572626" cy="774700"/>
          </a:xfrm>
        </p:spPr>
        <p:txBody>
          <a:bodyPr/>
          <a:lstStyle/>
          <a:p>
            <a:r>
              <a:rPr lang="en-US" altLang="zh-TW"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r>
              <a:rPr lang="zh-TW" altLang="en-US" sz="3600"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目           錄</a:t>
            </a:r>
          </a:p>
        </p:txBody>
      </p:sp>
      <p:sp>
        <p:nvSpPr>
          <p:cNvPr id="683011" name="Rectangle 3"/>
          <p:cNvSpPr>
            <a:spLocks noGrp="1" noChangeArrowheads="1"/>
          </p:cNvSpPr>
          <p:nvPr>
            <p:ph idx="4294967295"/>
          </p:nvPr>
        </p:nvSpPr>
        <p:spPr bwMode="auto">
          <a:xfrm>
            <a:off x="769201" y="1511318"/>
            <a:ext cx="8866117" cy="50501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buFont typeface="Wingdings 2" pitchFamily="18" charset="2"/>
              <a:buNone/>
            </a:pPr>
            <a:r>
              <a:rPr lang="zh-TW" altLang="en-US" sz="2400" dirty="0" smtClean="0">
                <a:latin typeface="標楷體" panose="03000509000000000000" pitchFamily="65" charset="-120"/>
                <a:ea typeface="標楷體" panose="03000509000000000000" pitchFamily="65" charset="-120"/>
              </a:rPr>
              <a:t>壹、工程概述</a:t>
            </a:r>
            <a:r>
              <a:rPr lang="en-US" altLang="zh-TW" sz="2400" dirty="0" smtClean="0">
                <a:latin typeface="標楷體" panose="03000509000000000000" pitchFamily="65" charset="-120"/>
                <a:ea typeface="標楷體" panose="03000509000000000000" pitchFamily="65" charset="-120"/>
              </a:rPr>
              <a:t>……………………………………………………A-3</a:t>
            </a:r>
          </a:p>
          <a:p>
            <a:pPr>
              <a:lnSpc>
                <a:spcPts val="3200"/>
              </a:lnSpc>
              <a:buFont typeface="Wingdings 2" pitchFamily="18" charset="2"/>
              <a:buNone/>
            </a:pPr>
            <a:r>
              <a:rPr lang="zh-TW" altLang="en-US" sz="2400" dirty="0" smtClean="0">
                <a:latin typeface="標楷體" panose="03000509000000000000" pitchFamily="65" charset="-120"/>
                <a:ea typeface="標楷體" panose="03000509000000000000" pitchFamily="65" charset="-120"/>
              </a:rPr>
              <a:t>貳、工程</a:t>
            </a:r>
            <a:r>
              <a:rPr lang="zh-TW" altLang="en-US" sz="2400" dirty="0">
                <a:latin typeface="標楷體" panose="03000509000000000000" pitchFamily="65" charset="-120"/>
                <a:ea typeface="標楷體" panose="03000509000000000000" pitchFamily="65" charset="-120"/>
              </a:rPr>
              <a:t>進度及主要施工執行</a:t>
            </a:r>
            <a:r>
              <a:rPr lang="zh-TW" altLang="en-US" sz="2400" dirty="0" smtClean="0">
                <a:latin typeface="標楷體" panose="03000509000000000000" pitchFamily="65" charset="-120"/>
                <a:ea typeface="標楷體" panose="03000509000000000000" pitchFamily="65" charset="-120"/>
              </a:rPr>
              <a:t>情形</a:t>
            </a:r>
            <a:r>
              <a:rPr lang="en-US" altLang="zh-TW" sz="2400" dirty="0" smtClean="0">
                <a:latin typeface="標楷體" panose="03000509000000000000" pitchFamily="65" charset="-120"/>
                <a:ea typeface="標楷體" panose="03000509000000000000" pitchFamily="65" charset="-120"/>
              </a:rPr>
              <a:t>……………………………A-8</a:t>
            </a:r>
            <a:endParaRPr lang="en-US" altLang="zh-TW" sz="2400" dirty="0">
              <a:latin typeface="標楷體" panose="03000509000000000000" pitchFamily="65" charset="-120"/>
              <a:ea typeface="標楷體" panose="03000509000000000000" pitchFamily="65" charset="-120"/>
            </a:endParaRPr>
          </a:p>
          <a:p>
            <a:pPr>
              <a:lnSpc>
                <a:spcPts val="3200"/>
              </a:lnSpc>
              <a:buFont typeface="Wingdings 2" pitchFamily="18" charset="2"/>
              <a:buNone/>
            </a:pPr>
            <a:r>
              <a:rPr lang="zh-TW" altLang="en-US" sz="2400" dirty="0" smtClean="0">
                <a:latin typeface="標楷體" panose="03000509000000000000" pitchFamily="65" charset="-120"/>
                <a:ea typeface="標楷體" panose="03000509000000000000" pitchFamily="65" charset="-120"/>
              </a:rPr>
              <a:t>參、</a:t>
            </a:r>
            <a:r>
              <a:rPr lang="zh-TW" altLang="en-US" sz="2400" dirty="0">
                <a:latin typeface="標楷體" panose="03000509000000000000" pitchFamily="65" charset="-120"/>
                <a:ea typeface="標楷體" panose="03000509000000000000" pitchFamily="65" charset="-120"/>
              </a:rPr>
              <a:t>安全衛生監造</a:t>
            </a:r>
            <a:r>
              <a:rPr lang="zh-TW" altLang="en-US" sz="2400" dirty="0" smtClean="0">
                <a:latin typeface="標楷體" panose="03000509000000000000" pitchFamily="65" charset="-120"/>
                <a:ea typeface="標楷體" panose="03000509000000000000" pitchFamily="65" charset="-120"/>
              </a:rPr>
              <a:t>政策</a:t>
            </a:r>
            <a:r>
              <a:rPr lang="en-US" altLang="zh-TW" sz="2400" dirty="0" smtClean="0">
                <a:latin typeface="標楷體" panose="03000509000000000000" pitchFamily="65" charset="-120"/>
                <a:ea typeface="標楷體" panose="03000509000000000000" pitchFamily="65" charset="-120"/>
              </a:rPr>
              <a:t>…………………………………………A-14</a:t>
            </a:r>
            <a:endParaRPr lang="en-US" altLang="zh-TW" sz="2400" dirty="0">
              <a:latin typeface="標楷體" panose="03000509000000000000" pitchFamily="65" charset="-120"/>
              <a:ea typeface="標楷體" panose="03000509000000000000" pitchFamily="65" charset="-120"/>
            </a:endParaRPr>
          </a:p>
          <a:p>
            <a:pPr>
              <a:lnSpc>
                <a:spcPts val="3200"/>
              </a:lnSpc>
              <a:buNone/>
            </a:pPr>
            <a:r>
              <a:rPr lang="zh-TW" altLang="en-US" sz="2400" dirty="0" smtClean="0">
                <a:latin typeface="標楷體" panose="03000509000000000000" pitchFamily="65" charset="-120"/>
                <a:ea typeface="標楷體" panose="03000509000000000000" pitchFamily="65" charset="-120"/>
              </a:rPr>
              <a:t>肆、</a:t>
            </a:r>
            <a:r>
              <a:rPr lang="zh-TW" altLang="en-US" sz="2400" dirty="0">
                <a:latin typeface="標楷體" panose="03000509000000000000" pitchFamily="65" charset="-120"/>
                <a:ea typeface="標楷體" panose="03000509000000000000" pitchFamily="65" charset="-120"/>
              </a:rPr>
              <a:t>合約之勞安衛</a:t>
            </a:r>
            <a:r>
              <a:rPr lang="zh-TW" altLang="en-US" sz="2400" dirty="0" smtClean="0">
                <a:latin typeface="標楷體" panose="03000509000000000000" pitchFamily="65" charset="-120"/>
                <a:ea typeface="標楷體" panose="03000509000000000000" pitchFamily="65" charset="-120"/>
              </a:rPr>
              <a:t>事項</a:t>
            </a:r>
            <a:r>
              <a:rPr lang="en-US" altLang="zh-TW" sz="2400" dirty="0" smtClean="0">
                <a:latin typeface="標楷體" panose="03000509000000000000" pitchFamily="65" charset="-120"/>
                <a:ea typeface="標楷體" panose="03000509000000000000" pitchFamily="65" charset="-120"/>
              </a:rPr>
              <a:t>…………………………………………A-15</a:t>
            </a:r>
            <a:endParaRPr lang="en-US" altLang="zh-TW" sz="2400" dirty="0">
              <a:latin typeface="標楷體" panose="03000509000000000000" pitchFamily="65" charset="-120"/>
              <a:ea typeface="標楷體" panose="03000509000000000000" pitchFamily="65" charset="-120"/>
            </a:endParaRPr>
          </a:p>
          <a:p>
            <a:pPr>
              <a:lnSpc>
                <a:spcPts val="3200"/>
              </a:lnSpc>
              <a:buNone/>
            </a:pPr>
            <a:r>
              <a:rPr lang="zh-TW" altLang="en-US" sz="2400" dirty="0" smtClean="0">
                <a:latin typeface="標楷體" panose="03000509000000000000" pitchFamily="65" charset="-120"/>
                <a:ea typeface="標楷體" panose="03000509000000000000" pitchFamily="65" charset="-120"/>
              </a:rPr>
              <a:t>伍、依工序訂定之勞安衛查核計畫</a:t>
            </a:r>
            <a:r>
              <a:rPr lang="en-US" altLang="zh-TW" sz="2400" dirty="0" smtClean="0">
                <a:latin typeface="標楷體" panose="03000509000000000000" pitchFamily="65" charset="-120"/>
                <a:ea typeface="標楷體" panose="03000509000000000000" pitchFamily="65" charset="-120"/>
              </a:rPr>
              <a:t>……………………………A-23</a:t>
            </a:r>
            <a:endParaRPr lang="en-US" altLang="zh-TW" sz="2400" dirty="0">
              <a:latin typeface="標楷體" panose="03000509000000000000" pitchFamily="65" charset="-120"/>
              <a:ea typeface="標楷體" panose="03000509000000000000" pitchFamily="65" charset="-120"/>
            </a:endParaRPr>
          </a:p>
          <a:p>
            <a:pPr>
              <a:lnSpc>
                <a:spcPts val="3200"/>
              </a:lnSpc>
              <a:buFont typeface="Wingdings 2" pitchFamily="18" charset="2"/>
              <a:buNone/>
            </a:pPr>
            <a:r>
              <a:rPr lang="zh-TW" altLang="en-US" sz="2400" dirty="0" smtClean="0">
                <a:latin typeface="標楷體" panose="03000509000000000000" pitchFamily="65" charset="-120"/>
                <a:ea typeface="標楷體" panose="03000509000000000000" pitchFamily="65" charset="-120"/>
              </a:rPr>
              <a:t>陸、安全衛生稽核組織人力</a:t>
            </a:r>
            <a:r>
              <a:rPr lang="en-US" altLang="zh-TW" sz="2400" dirty="0" smtClean="0">
                <a:latin typeface="標楷體" panose="03000509000000000000" pitchFamily="65" charset="-120"/>
                <a:ea typeface="標楷體" panose="03000509000000000000" pitchFamily="65" charset="-120"/>
              </a:rPr>
              <a:t>……………………………………A-36</a:t>
            </a:r>
            <a:endParaRPr lang="en-US" altLang="zh-TW" sz="2400" dirty="0">
              <a:latin typeface="標楷體" panose="03000509000000000000" pitchFamily="65" charset="-120"/>
              <a:ea typeface="標楷體" panose="03000509000000000000" pitchFamily="65" charset="-120"/>
            </a:endParaRPr>
          </a:p>
          <a:p>
            <a:pPr marL="598488" indent="-598488">
              <a:lnSpc>
                <a:spcPts val="3200"/>
              </a:lnSpc>
              <a:buFont typeface="Wingdings 2" pitchFamily="18" charset="2"/>
              <a:buNone/>
            </a:pPr>
            <a:r>
              <a:rPr lang="zh-TW" altLang="en-US" sz="2400" dirty="0" smtClean="0">
                <a:latin typeface="標楷體" panose="03000509000000000000" pitchFamily="65" charset="-120"/>
                <a:ea typeface="標楷體" panose="03000509000000000000" pitchFamily="65" charset="-120"/>
              </a:rPr>
              <a:t>柒、勞安衛查核計畫依加強公共工程勞工安全衛生管理作業要點第</a:t>
            </a:r>
            <a:r>
              <a:rPr lang="en-US" altLang="zh-TW" sz="2400" dirty="0" smtClean="0">
                <a:latin typeface="標楷體" panose="03000509000000000000" pitchFamily="65" charset="-120"/>
                <a:ea typeface="標楷體" panose="03000509000000000000" pitchFamily="65" charset="-120"/>
              </a:rPr>
              <a:t>12</a:t>
            </a:r>
            <a:r>
              <a:rPr lang="zh-TW" altLang="en-US" sz="2400" dirty="0" smtClean="0">
                <a:latin typeface="標楷體" panose="03000509000000000000" pitchFamily="65" charset="-120"/>
                <a:ea typeface="標楷體" panose="03000509000000000000" pitchFamily="65" charset="-120"/>
              </a:rPr>
              <a:t>條規定之執行績效</a:t>
            </a:r>
            <a:r>
              <a:rPr lang="en-US" altLang="zh-TW" sz="2400" dirty="0" smtClean="0">
                <a:latin typeface="標楷體" panose="03000509000000000000" pitchFamily="65" charset="-120"/>
                <a:ea typeface="標楷體" panose="03000509000000000000" pitchFamily="65" charset="-120"/>
              </a:rPr>
              <a:t>……………………………………A-42</a:t>
            </a:r>
          </a:p>
          <a:p>
            <a:pPr>
              <a:lnSpc>
                <a:spcPts val="3200"/>
              </a:lnSpc>
              <a:buFont typeface="Wingdings 2" pitchFamily="18" charset="2"/>
              <a:buNone/>
            </a:pPr>
            <a:r>
              <a:rPr lang="zh-TW" altLang="en-US" sz="2400" dirty="0" smtClean="0">
                <a:latin typeface="標楷體" panose="03000509000000000000" pitchFamily="65" charset="-120"/>
                <a:ea typeface="標楷體" panose="03000509000000000000" pitchFamily="65" charset="-120"/>
              </a:rPr>
              <a:t>捌、安全衛生績效獎勵辦法之建立及落實</a:t>
            </a:r>
            <a:r>
              <a:rPr lang="en-US" altLang="zh-TW" sz="2400" dirty="0" smtClean="0">
                <a:latin typeface="標楷體" panose="03000509000000000000" pitchFamily="65" charset="-120"/>
                <a:ea typeface="標楷體" panose="03000509000000000000" pitchFamily="65" charset="-120"/>
              </a:rPr>
              <a:t>……………………A-48</a:t>
            </a:r>
          </a:p>
          <a:p>
            <a:pPr>
              <a:lnSpc>
                <a:spcPts val="3200"/>
              </a:lnSpc>
              <a:buFont typeface="Wingdings 2" pitchFamily="18" charset="2"/>
              <a:buNone/>
            </a:pPr>
            <a:r>
              <a:rPr lang="zh-TW" altLang="en-US" sz="2400" dirty="0" smtClean="0">
                <a:latin typeface="標楷體" panose="03000509000000000000" pitchFamily="65" charset="-120"/>
                <a:ea typeface="標楷體" panose="03000509000000000000" pitchFamily="65" charset="-120"/>
              </a:rPr>
              <a:t>玖、交通安衛環保文件</a:t>
            </a:r>
            <a:r>
              <a:rPr lang="en-US" altLang="zh-TW" sz="2400" dirty="0" smtClean="0">
                <a:latin typeface="標楷體" panose="03000509000000000000" pitchFamily="65" charset="-120"/>
                <a:ea typeface="標楷體" panose="03000509000000000000" pitchFamily="65" charset="-120"/>
              </a:rPr>
              <a:t>…………………………………………A-59</a:t>
            </a:r>
          </a:p>
        </p:txBody>
      </p:sp>
      <p:sp>
        <p:nvSpPr>
          <p:cNvPr id="4" name="Rectangle 2"/>
          <p:cNvSpPr txBox="1">
            <a:spLocks noChangeArrowheads="1"/>
          </p:cNvSpPr>
          <p:nvPr/>
        </p:nvSpPr>
        <p:spPr bwMode="auto">
          <a:xfrm>
            <a:off x="2272051" y="154132"/>
            <a:ext cx="5533007" cy="774700"/>
          </a:xfrm>
          <a:prstGeom prst="rect">
            <a:avLst/>
          </a:prstGeom>
          <a:gradFill>
            <a:gsLst>
              <a:gs pos="0">
                <a:schemeClr val="accent6">
                  <a:lumMod val="40000"/>
                  <a:lumOff val="60000"/>
                </a:schemeClr>
              </a:gs>
              <a:gs pos="100000">
                <a:schemeClr val="bg1"/>
              </a:gs>
            </a:gsLst>
            <a:lin ang="5400000" scaled="0"/>
          </a:gradFill>
          <a:ln>
            <a:noFill/>
          </a:ln>
          <a:effectLst/>
          <a:extLst/>
        </p:spPr>
        <p:txBody>
          <a:bodyPr vert="horz" wrap="square" lIns="92062" tIns="46032" rIns="92062" bIns="46032" numCol="1" anchor="t" anchorCtr="0" compatLnSpc="1">
            <a:prstTxWarp prst="textNoShape">
              <a:avLst/>
            </a:prstTxWarp>
          </a:bodyPr>
          <a:lst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全真細隸書" pitchFamily="49" charset="-120"/>
                <a:ea typeface="新細明體" pitchFamily="18" charset="-120"/>
              </a:defRPr>
            </a:lvl2pPr>
            <a:lvl3pPr algn="l" rtl="0" fontAlgn="base">
              <a:spcBef>
                <a:spcPct val="0"/>
              </a:spcBef>
              <a:spcAft>
                <a:spcPct val="0"/>
              </a:spcAft>
              <a:defRPr kumimoji="1" sz="4400">
                <a:solidFill>
                  <a:schemeClr val="tx2"/>
                </a:solidFill>
                <a:latin typeface="全真細隸書" pitchFamily="49" charset="-120"/>
                <a:ea typeface="新細明體" pitchFamily="18" charset="-120"/>
              </a:defRPr>
            </a:lvl3pPr>
            <a:lvl4pPr algn="l" rtl="0" fontAlgn="base">
              <a:spcBef>
                <a:spcPct val="0"/>
              </a:spcBef>
              <a:spcAft>
                <a:spcPct val="0"/>
              </a:spcAft>
              <a:defRPr kumimoji="1" sz="4400">
                <a:solidFill>
                  <a:schemeClr val="tx2"/>
                </a:solidFill>
                <a:latin typeface="全真細隸書" pitchFamily="49" charset="-120"/>
                <a:ea typeface="新細明體" pitchFamily="18" charset="-120"/>
              </a:defRPr>
            </a:lvl4pPr>
            <a:lvl5pPr algn="l" rtl="0" fontAlgn="base">
              <a:spcBef>
                <a:spcPct val="0"/>
              </a:spcBef>
              <a:spcAft>
                <a:spcPct val="0"/>
              </a:spcAft>
              <a:defRPr kumimoji="1" sz="4400">
                <a:solidFill>
                  <a:schemeClr val="tx2"/>
                </a:solidFill>
                <a:latin typeface="全真細隸書" pitchFamily="49" charset="-120"/>
                <a:ea typeface="新細明體" pitchFamily="18" charset="-120"/>
              </a:defRPr>
            </a:lvl5pPr>
            <a:lvl6pPr marL="457200" algn="l" rtl="0" fontAlgn="base">
              <a:spcBef>
                <a:spcPct val="0"/>
              </a:spcBef>
              <a:spcAft>
                <a:spcPct val="0"/>
              </a:spcAft>
              <a:defRPr kumimoji="1" sz="4400">
                <a:solidFill>
                  <a:schemeClr val="tx2"/>
                </a:solidFill>
                <a:latin typeface="全真細隸書" pitchFamily="49" charset="-120"/>
                <a:ea typeface="新細明體" pitchFamily="18" charset="-120"/>
              </a:defRPr>
            </a:lvl6pPr>
            <a:lvl7pPr marL="914400" algn="l" rtl="0" fontAlgn="base">
              <a:spcBef>
                <a:spcPct val="0"/>
              </a:spcBef>
              <a:spcAft>
                <a:spcPct val="0"/>
              </a:spcAft>
              <a:defRPr kumimoji="1" sz="4400">
                <a:solidFill>
                  <a:schemeClr val="tx2"/>
                </a:solidFill>
                <a:latin typeface="全真細隸書" pitchFamily="49" charset="-120"/>
                <a:ea typeface="新細明體" pitchFamily="18" charset="-120"/>
              </a:defRPr>
            </a:lvl7pPr>
            <a:lvl8pPr marL="1371600" algn="l" rtl="0" fontAlgn="base">
              <a:spcBef>
                <a:spcPct val="0"/>
              </a:spcBef>
              <a:spcAft>
                <a:spcPct val="0"/>
              </a:spcAft>
              <a:defRPr kumimoji="1" sz="4400">
                <a:solidFill>
                  <a:schemeClr val="tx2"/>
                </a:solidFill>
                <a:latin typeface="全真細隸書" pitchFamily="49" charset="-120"/>
                <a:ea typeface="新細明體" pitchFamily="18" charset="-120"/>
              </a:defRPr>
            </a:lvl8pPr>
            <a:lvl9pPr marL="1828800" algn="l" rtl="0" fontAlgn="base">
              <a:spcBef>
                <a:spcPct val="0"/>
              </a:spcBef>
              <a:spcAft>
                <a:spcPct val="0"/>
              </a:spcAft>
              <a:defRPr kumimoji="1" sz="4400">
                <a:solidFill>
                  <a:schemeClr val="tx2"/>
                </a:solidFill>
                <a:latin typeface="全真細隸書" pitchFamily="49" charset="-120"/>
                <a:ea typeface="新細明體" pitchFamily="18" charset="-120"/>
              </a:defRPr>
            </a:lvl9pPr>
          </a:lstStyle>
          <a:p>
            <a:r>
              <a:rPr lang="en-US" altLang="zh-TW" b="0" kern="0" dirty="0" smtClean="0">
                <a:solidFill>
                  <a:schemeClr val="accent2">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r>
              <a:rPr lang="zh-TW" altLang="en-US" b="0" kern="0" dirty="0" smtClean="0">
                <a:solidFill>
                  <a:schemeClr val="accent2">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監造單位簡報大綱</a:t>
            </a:r>
            <a:endParaRPr lang="zh-TW" altLang="en-US" sz="3600" b="0" kern="0" dirty="0">
              <a:solidFill>
                <a:schemeClr val="accent2">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22071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1659" y="1805917"/>
            <a:ext cx="8708571" cy="1384995"/>
          </a:xfrm>
          <a:prstGeom prst="rect">
            <a:avLst/>
          </a:prstGeom>
        </p:spPr>
        <p:txBody>
          <a:bodyPr wrap="square">
            <a:spAutoFit/>
          </a:bodyPr>
          <a:lstStyle/>
          <a:p>
            <a:r>
              <a:rPr lang="zh-TW" altLang="zh-TW" sz="2800" b="0" dirty="0" smtClean="0">
                <a:latin typeface="標楷體" panose="03000509000000000000" pitchFamily="65" charset="-120"/>
                <a:ea typeface="標楷體" panose="03000509000000000000" pitchFamily="65" charset="-120"/>
              </a:rPr>
              <a:t>工程</a:t>
            </a:r>
            <a:r>
              <a:rPr lang="zh-TW" altLang="zh-TW" sz="2800" b="0" dirty="0">
                <a:latin typeface="標楷體" panose="03000509000000000000" pitchFamily="65" charset="-120"/>
                <a:ea typeface="標楷體" panose="03000509000000000000" pitchFamily="65" charset="-120"/>
              </a:rPr>
              <a:t>施工風險辨識並確認後，逐一就各潛在危害，交互比較判斷其發生之可能性高低及災害嚴重性之輕重，並予以量化風險</a:t>
            </a:r>
            <a:r>
              <a:rPr lang="zh-TW" altLang="zh-TW" sz="2800" b="0" dirty="0" smtClean="0">
                <a:latin typeface="標楷體" panose="03000509000000000000" pitchFamily="65" charset="-120"/>
                <a:ea typeface="標楷體" panose="03000509000000000000" pitchFamily="65" charset="-120"/>
              </a:rPr>
              <a:t>評量。</a:t>
            </a:r>
            <a:endParaRPr lang="zh-TW" altLang="en-US" sz="2800" b="0" dirty="0">
              <a:latin typeface="標楷體" panose="03000509000000000000" pitchFamily="65" charset="-120"/>
              <a:ea typeface="標楷體" panose="03000509000000000000" pitchFamily="65" charset="-120"/>
            </a:endParaRPr>
          </a:p>
        </p:txBody>
      </p:sp>
      <p:sp>
        <p:nvSpPr>
          <p:cNvPr id="10" name="Rectangle 2"/>
          <p:cNvSpPr txBox="1">
            <a:spLocks noChangeArrowheads="1"/>
          </p:cNvSpPr>
          <p:nvPr/>
        </p:nvSpPr>
        <p:spPr bwMode="auto">
          <a:xfrm>
            <a:off x="923387" y="866324"/>
            <a:ext cx="4319729"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全真細隸書" pitchFamily="49" charset="-120"/>
                <a:ea typeface="新細明體" pitchFamily="18" charset="-120"/>
              </a:defRPr>
            </a:lvl2pPr>
            <a:lvl3pPr algn="l" rtl="0" fontAlgn="base">
              <a:spcBef>
                <a:spcPct val="0"/>
              </a:spcBef>
              <a:spcAft>
                <a:spcPct val="0"/>
              </a:spcAft>
              <a:defRPr kumimoji="1" sz="4400">
                <a:solidFill>
                  <a:schemeClr val="tx2"/>
                </a:solidFill>
                <a:latin typeface="全真細隸書" pitchFamily="49" charset="-120"/>
                <a:ea typeface="新細明體" pitchFamily="18" charset="-120"/>
              </a:defRPr>
            </a:lvl3pPr>
            <a:lvl4pPr algn="l" rtl="0" fontAlgn="base">
              <a:spcBef>
                <a:spcPct val="0"/>
              </a:spcBef>
              <a:spcAft>
                <a:spcPct val="0"/>
              </a:spcAft>
              <a:defRPr kumimoji="1" sz="4400">
                <a:solidFill>
                  <a:schemeClr val="tx2"/>
                </a:solidFill>
                <a:latin typeface="全真細隸書" pitchFamily="49" charset="-120"/>
                <a:ea typeface="新細明體" pitchFamily="18" charset="-120"/>
              </a:defRPr>
            </a:lvl4pPr>
            <a:lvl5pPr algn="l" rtl="0" fontAlgn="base">
              <a:spcBef>
                <a:spcPct val="0"/>
              </a:spcBef>
              <a:spcAft>
                <a:spcPct val="0"/>
              </a:spcAft>
              <a:defRPr kumimoji="1" sz="4400">
                <a:solidFill>
                  <a:schemeClr val="tx2"/>
                </a:solidFill>
                <a:latin typeface="全真細隸書" pitchFamily="49" charset="-120"/>
                <a:ea typeface="新細明體" pitchFamily="18" charset="-120"/>
              </a:defRPr>
            </a:lvl5pPr>
            <a:lvl6pPr marL="457200" algn="l" rtl="0" fontAlgn="base">
              <a:spcBef>
                <a:spcPct val="0"/>
              </a:spcBef>
              <a:spcAft>
                <a:spcPct val="0"/>
              </a:spcAft>
              <a:defRPr kumimoji="1" sz="4400">
                <a:solidFill>
                  <a:schemeClr val="tx2"/>
                </a:solidFill>
                <a:latin typeface="全真細隸書" pitchFamily="49" charset="-120"/>
                <a:ea typeface="新細明體" pitchFamily="18" charset="-120"/>
              </a:defRPr>
            </a:lvl6pPr>
            <a:lvl7pPr marL="914400" algn="l" rtl="0" fontAlgn="base">
              <a:spcBef>
                <a:spcPct val="0"/>
              </a:spcBef>
              <a:spcAft>
                <a:spcPct val="0"/>
              </a:spcAft>
              <a:defRPr kumimoji="1" sz="4400">
                <a:solidFill>
                  <a:schemeClr val="tx2"/>
                </a:solidFill>
                <a:latin typeface="全真細隸書" pitchFamily="49" charset="-120"/>
                <a:ea typeface="新細明體" pitchFamily="18" charset="-120"/>
              </a:defRPr>
            </a:lvl7pPr>
            <a:lvl8pPr marL="1371600" algn="l" rtl="0" fontAlgn="base">
              <a:spcBef>
                <a:spcPct val="0"/>
              </a:spcBef>
              <a:spcAft>
                <a:spcPct val="0"/>
              </a:spcAft>
              <a:defRPr kumimoji="1" sz="4400">
                <a:solidFill>
                  <a:schemeClr val="tx2"/>
                </a:solidFill>
                <a:latin typeface="全真細隸書" pitchFamily="49" charset="-120"/>
                <a:ea typeface="新細明體" pitchFamily="18" charset="-120"/>
              </a:defRPr>
            </a:lvl8pPr>
            <a:lvl9pPr marL="1828800" algn="l" rtl="0" fontAlgn="base">
              <a:spcBef>
                <a:spcPct val="0"/>
              </a:spcBef>
              <a:spcAft>
                <a:spcPct val="0"/>
              </a:spcAft>
              <a:defRPr kumimoji="1" sz="4400">
                <a:solidFill>
                  <a:schemeClr val="tx2"/>
                </a:solidFill>
                <a:latin typeface="全真細隸書" pitchFamily="49" charset="-120"/>
                <a:ea typeface="新細明體" pitchFamily="18" charset="-120"/>
              </a:defRPr>
            </a:lvl9pPr>
          </a:lstStyle>
          <a:p>
            <a:r>
              <a:rPr lang="en-US" altLang="zh-TW" sz="2800" b="0" u="sng" kern="0" dirty="0">
                <a:solidFill>
                  <a:srgbClr val="CC3300"/>
                </a:solidFill>
                <a:latin typeface="標楷體" panose="03000509000000000000" pitchFamily="65" charset="-120"/>
                <a:ea typeface="標楷體" panose="03000509000000000000" pitchFamily="65" charset="-120"/>
              </a:rPr>
              <a:t>4</a:t>
            </a:r>
            <a:r>
              <a:rPr lang="en-US" altLang="zh-TW" sz="2800" b="0" u="sng" kern="0" dirty="0" smtClean="0">
                <a:solidFill>
                  <a:srgbClr val="CC3300"/>
                </a:solidFill>
                <a:latin typeface="標楷體" panose="03000509000000000000" pitchFamily="65" charset="-120"/>
                <a:ea typeface="標楷體" panose="03000509000000000000" pitchFamily="65" charset="-120"/>
              </a:rPr>
              <a:t>-5.</a:t>
            </a:r>
            <a:r>
              <a:rPr lang="zh-TW" altLang="en-US" sz="2800" b="0" u="sng" kern="0" dirty="0" smtClean="0">
                <a:solidFill>
                  <a:srgbClr val="CC3300"/>
                </a:solidFill>
                <a:latin typeface="標楷體" panose="03000509000000000000" pitchFamily="65" charset="-120"/>
                <a:ea typeface="標楷體" panose="03000509000000000000" pitchFamily="65" charset="-120"/>
              </a:rPr>
              <a:t>工程施工風險評估</a:t>
            </a:r>
            <a:endParaRPr lang="zh-TW" altLang="en-US" sz="2800" b="0" u="sng" kern="0" dirty="0">
              <a:solidFill>
                <a:srgbClr val="CC3300"/>
              </a:solidFill>
              <a:latin typeface="標楷體" panose="03000509000000000000" pitchFamily="65" charset="-120"/>
              <a:ea typeface="標楷體" panose="03000509000000000000" pitchFamily="65" charset="-120"/>
            </a:endParaRPr>
          </a:p>
        </p:txBody>
      </p:sp>
      <p:sp>
        <p:nvSpPr>
          <p:cNvPr id="11" name="矩形 10"/>
          <p:cNvSpPr/>
          <p:nvPr/>
        </p:nvSpPr>
        <p:spPr>
          <a:xfrm>
            <a:off x="4111583" y="3038508"/>
            <a:ext cx="1980029" cy="523220"/>
          </a:xfrm>
          <a:prstGeom prst="rect">
            <a:avLst/>
          </a:prstGeom>
        </p:spPr>
        <p:txBody>
          <a:bodyPr wrap="none">
            <a:spAutoFit/>
          </a:bodyPr>
          <a:lstStyle/>
          <a:p>
            <a:r>
              <a:rPr lang="zh-TW" altLang="zh-TW" sz="2800" b="0" dirty="0">
                <a:solidFill>
                  <a:srgbClr val="FF0000"/>
                </a:solidFill>
                <a:latin typeface="標楷體" panose="03000509000000000000" pitchFamily="65" charset="-120"/>
                <a:ea typeface="標楷體" panose="03000509000000000000" pitchFamily="65" charset="-120"/>
              </a:rPr>
              <a:t>風險評值表</a:t>
            </a:r>
            <a:endParaRPr lang="zh-TW" altLang="en-US" sz="2800" b="0" dirty="0">
              <a:solidFill>
                <a:srgbClr val="FF0000"/>
              </a:solidFill>
              <a:latin typeface="標楷體" panose="03000509000000000000" pitchFamily="65" charset="-120"/>
              <a:ea typeface="標楷體" panose="03000509000000000000" pitchFamily="65" charset="-120"/>
            </a:endParaRPr>
          </a:p>
        </p:txBody>
      </p:sp>
      <p:graphicFrame>
        <p:nvGraphicFramePr>
          <p:cNvPr id="12" name="表格 11"/>
          <p:cNvGraphicFramePr>
            <a:graphicFrameLocks noGrp="1"/>
          </p:cNvGraphicFramePr>
          <p:nvPr>
            <p:extLst>
              <p:ext uri="{D42A27DB-BD31-4B8C-83A1-F6EECF244321}">
                <p14:modId xmlns:p14="http://schemas.microsoft.com/office/powerpoint/2010/main" val="1258060574"/>
              </p:ext>
            </p:extLst>
          </p:nvPr>
        </p:nvGraphicFramePr>
        <p:xfrm>
          <a:off x="1003128" y="3685048"/>
          <a:ext cx="8196939" cy="2194560"/>
        </p:xfrm>
        <a:graphic>
          <a:graphicData uri="http://schemas.openxmlformats.org/drawingml/2006/table">
            <a:tbl>
              <a:tblPr firstRow="1" bandRow="1">
                <a:tableStyleId>{21E4AEA4-8DFA-4A89-87EB-49C32662AFE0}</a:tableStyleId>
              </a:tblPr>
              <a:tblGrid>
                <a:gridCol w="1408234"/>
                <a:gridCol w="1406594"/>
                <a:gridCol w="1408234"/>
                <a:gridCol w="1408234"/>
                <a:gridCol w="1408234"/>
                <a:gridCol w="1157409"/>
              </a:tblGrid>
              <a:tr h="252095">
                <a:tc rowSpan="3" gridSpan="3">
                  <a:txBody>
                    <a:bodyPr/>
                    <a:lstStyle/>
                    <a:p>
                      <a:pPr marL="355600" algn="ctr">
                        <a:lnSpc>
                          <a:spcPct val="150000"/>
                        </a:lnSpc>
                        <a:spcAft>
                          <a:spcPts val="0"/>
                        </a:spcAft>
                      </a:pPr>
                      <a:r>
                        <a:rPr lang="zh-TW" sz="2400" kern="0" spc="40" dirty="0">
                          <a:effectLst/>
                          <a:latin typeface="標楷體" panose="03000509000000000000" pitchFamily="65" charset="-120"/>
                          <a:ea typeface="標楷體" panose="03000509000000000000" pitchFamily="65" charset="-120"/>
                        </a:rPr>
                        <a:t>風險評估值</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c rowSpan="3" hMerge="1">
                  <a:txBody>
                    <a:bodyPr/>
                    <a:lstStyle/>
                    <a:p>
                      <a:endParaRPr lang="zh-TW" altLang="en-US"/>
                    </a:p>
                  </a:txBody>
                  <a:tcPr/>
                </a:tc>
                <a:tc rowSpan="3" hMerge="1">
                  <a:txBody>
                    <a:bodyPr/>
                    <a:lstStyle/>
                    <a:p>
                      <a:endParaRPr lang="zh-TW" altLang="en-US"/>
                    </a:p>
                  </a:txBody>
                  <a:tcPr/>
                </a:tc>
                <a:tc gridSpan="3">
                  <a:txBody>
                    <a:bodyPr/>
                    <a:lstStyle/>
                    <a:p>
                      <a:pPr indent="346710" algn="ctr">
                        <a:spcAft>
                          <a:spcPts val="0"/>
                        </a:spcAft>
                      </a:pPr>
                      <a:r>
                        <a:rPr lang="zh-TW" sz="2400" kern="0" spc="40" dirty="0">
                          <a:effectLst/>
                          <a:latin typeface="標楷體" panose="03000509000000000000" pitchFamily="65" charset="-120"/>
                          <a:ea typeface="標楷體" panose="03000509000000000000" pitchFamily="65" charset="-120"/>
                        </a:rPr>
                        <a:t>嚴重度</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c hMerge="1">
                  <a:txBody>
                    <a:bodyPr/>
                    <a:lstStyle/>
                    <a:p>
                      <a:endParaRPr lang="zh-TW" altLang="en-US"/>
                    </a:p>
                  </a:txBody>
                  <a:tcPr/>
                </a:tc>
                <a:tc hMerge="1">
                  <a:txBody>
                    <a:bodyPr/>
                    <a:lstStyle/>
                    <a:p>
                      <a:endParaRPr lang="zh-TW" altLang="en-US"/>
                    </a:p>
                  </a:txBody>
                  <a:tcPr/>
                </a:tc>
              </a:tr>
              <a:tr h="252095">
                <a:tc gridSpan="3"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2400" kern="0" spc="40" dirty="0">
                          <a:effectLst/>
                          <a:latin typeface="標楷體" panose="03000509000000000000" pitchFamily="65" charset="-120"/>
                          <a:ea typeface="標楷體" panose="03000509000000000000" pitchFamily="65" charset="-120"/>
                        </a:rPr>
                        <a:t>重大</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2400" kern="0" spc="40" dirty="0">
                          <a:effectLst/>
                          <a:latin typeface="標楷體" panose="03000509000000000000" pitchFamily="65" charset="-120"/>
                          <a:ea typeface="標楷體" panose="03000509000000000000" pitchFamily="65" charset="-120"/>
                        </a:rPr>
                        <a:t>中等</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2400" kern="0" spc="40">
                          <a:effectLst/>
                          <a:latin typeface="標楷體" panose="03000509000000000000" pitchFamily="65" charset="-120"/>
                          <a:ea typeface="標楷體" panose="03000509000000000000" pitchFamily="65" charset="-120"/>
                        </a:rPr>
                        <a:t>輕微</a:t>
                      </a:r>
                      <a:endParaRPr lang="zh-TW" sz="2400" kern="100">
                        <a:effectLst/>
                        <a:latin typeface="標楷體" panose="03000509000000000000" pitchFamily="65" charset="-120"/>
                        <a:ea typeface="標楷體" panose="03000509000000000000" pitchFamily="65" charset="-120"/>
                      </a:endParaRPr>
                    </a:p>
                  </a:txBody>
                  <a:tcPr marL="68580" marR="68580" marT="0" marB="0" anchor="ctr"/>
                </a:tc>
              </a:tr>
              <a:tr h="252095">
                <a:tc gridSpan="3"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en-US" sz="2400" kern="100" spc="50">
                          <a:effectLst/>
                          <a:latin typeface="標楷體" panose="03000509000000000000" pitchFamily="65" charset="-120"/>
                          <a:ea typeface="標楷體" panose="03000509000000000000" pitchFamily="65" charset="-120"/>
                        </a:rPr>
                        <a:t>3</a:t>
                      </a:r>
                      <a:endParaRPr lang="zh-TW" sz="24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dirty="0">
                          <a:effectLst/>
                          <a:latin typeface="標楷體" panose="03000509000000000000" pitchFamily="65" charset="-120"/>
                          <a:ea typeface="標楷體" panose="03000509000000000000" pitchFamily="65" charset="-120"/>
                        </a:rPr>
                        <a:t>2</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r>
              <a:tr h="252095">
                <a:tc rowSpan="3">
                  <a:txBody>
                    <a:bodyPr/>
                    <a:lstStyle/>
                    <a:p>
                      <a:pPr algn="ctr">
                        <a:lnSpc>
                          <a:spcPct val="150000"/>
                        </a:lnSpc>
                        <a:spcAft>
                          <a:spcPts val="0"/>
                        </a:spcAft>
                      </a:pPr>
                      <a:r>
                        <a:rPr lang="zh-TW" sz="2400" kern="0" spc="40">
                          <a:effectLst/>
                          <a:latin typeface="標楷體" panose="03000509000000000000" pitchFamily="65" charset="-120"/>
                          <a:ea typeface="標楷體" panose="03000509000000000000" pitchFamily="65" charset="-120"/>
                        </a:rPr>
                        <a:t>可能性</a:t>
                      </a:r>
                      <a:endParaRPr lang="zh-TW" sz="24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spcAft>
                          <a:spcPts val="0"/>
                        </a:spcAft>
                      </a:pPr>
                      <a:r>
                        <a:rPr lang="zh-TW" sz="2400" kern="0" spc="40">
                          <a:effectLst/>
                          <a:latin typeface="標楷體" panose="03000509000000000000" pitchFamily="65" charset="-120"/>
                          <a:ea typeface="標楷體" panose="03000509000000000000" pitchFamily="65" charset="-120"/>
                        </a:rPr>
                        <a:t>極為可能</a:t>
                      </a:r>
                      <a:endParaRPr lang="zh-TW" sz="24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a:effectLst/>
                          <a:latin typeface="標楷體" panose="03000509000000000000" pitchFamily="65" charset="-120"/>
                          <a:ea typeface="標楷體" panose="03000509000000000000" pitchFamily="65" charset="-120"/>
                        </a:rPr>
                        <a:t>3</a:t>
                      </a:r>
                      <a:endParaRPr lang="zh-TW" sz="24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a:effectLst/>
                          <a:latin typeface="標楷體" panose="03000509000000000000" pitchFamily="65" charset="-120"/>
                          <a:ea typeface="標楷體" panose="03000509000000000000" pitchFamily="65" charset="-120"/>
                        </a:rPr>
                        <a:t>9</a:t>
                      </a:r>
                      <a:endParaRPr lang="zh-TW" sz="24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dirty="0">
                          <a:effectLst/>
                          <a:latin typeface="標楷體" panose="03000509000000000000" pitchFamily="65" charset="-120"/>
                          <a:ea typeface="標楷體" panose="03000509000000000000" pitchFamily="65" charset="-120"/>
                        </a:rPr>
                        <a:t>6</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dirty="0">
                          <a:effectLst/>
                          <a:latin typeface="標楷體" panose="03000509000000000000" pitchFamily="65" charset="-120"/>
                          <a:ea typeface="標楷體" panose="03000509000000000000" pitchFamily="65" charset="-120"/>
                        </a:rPr>
                        <a:t>3</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r>
              <a:tr h="252095">
                <a:tc vMerge="1">
                  <a:txBody>
                    <a:bodyPr/>
                    <a:lstStyle/>
                    <a:p>
                      <a:endParaRPr lang="zh-TW" altLang="en-US"/>
                    </a:p>
                  </a:txBody>
                  <a:tcPr/>
                </a:tc>
                <a:tc>
                  <a:txBody>
                    <a:bodyPr/>
                    <a:lstStyle/>
                    <a:p>
                      <a:pPr>
                        <a:spcAft>
                          <a:spcPts val="0"/>
                        </a:spcAft>
                      </a:pPr>
                      <a:r>
                        <a:rPr lang="zh-TW" sz="2400" kern="0" spc="40" dirty="0">
                          <a:effectLst/>
                          <a:latin typeface="標楷體" panose="03000509000000000000" pitchFamily="65" charset="-120"/>
                          <a:ea typeface="標楷體" panose="03000509000000000000" pitchFamily="65" charset="-120"/>
                        </a:rPr>
                        <a:t>有可能</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a:effectLst/>
                          <a:latin typeface="標楷體" panose="03000509000000000000" pitchFamily="65" charset="-120"/>
                          <a:ea typeface="標楷體" panose="03000509000000000000" pitchFamily="65" charset="-120"/>
                        </a:rPr>
                        <a:t>2</a:t>
                      </a:r>
                      <a:endParaRPr lang="zh-TW" sz="24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a:effectLst/>
                          <a:latin typeface="標楷體" panose="03000509000000000000" pitchFamily="65" charset="-120"/>
                          <a:ea typeface="標楷體" panose="03000509000000000000" pitchFamily="65" charset="-120"/>
                        </a:rPr>
                        <a:t>6</a:t>
                      </a:r>
                      <a:endParaRPr lang="zh-TW" sz="24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dirty="0">
                          <a:effectLst/>
                          <a:latin typeface="標楷體" panose="03000509000000000000" pitchFamily="65" charset="-120"/>
                          <a:ea typeface="標楷體" panose="03000509000000000000" pitchFamily="65" charset="-120"/>
                        </a:rPr>
                        <a:t>4</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dirty="0">
                          <a:effectLst/>
                          <a:latin typeface="標楷體" panose="03000509000000000000" pitchFamily="65" charset="-120"/>
                          <a:ea typeface="標楷體" panose="03000509000000000000" pitchFamily="65" charset="-120"/>
                        </a:rPr>
                        <a:t>2</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r>
              <a:tr h="252095">
                <a:tc vMerge="1">
                  <a:txBody>
                    <a:bodyPr/>
                    <a:lstStyle/>
                    <a:p>
                      <a:endParaRPr lang="zh-TW" altLang="en-US"/>
                    </a:p>
                  </a:txBody>
                  <a:tcPr/>
                </a:tc>
                <a:tc>
                  <a:txBody>
                    <a:bodyPr/>
                    <a:lstStyle/>
                    <a:p>
                      <a:pPr>
                        <a:spcAft>
                          <a:spcPts val="0"/>
                        </a:spcAft>
                      </a:pPr>
                      <a:r>
                        <a:rPr lang="zh-TW" sz="2400" kern="0" spc="40" dirty="0">
                          <a:effectLst/>
                          <a:latin typeface="標楷體" panose="03000509000000000000" pitchFamily="65" charset="-120"/>
                          <a:ea typeface="標楷體" panose="03000509000000000000" pitchFamily="65" charset="-120"/>
                        </a:rPr>
                        <a:t>可能性低</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a:effectLst/>
                          <a:latin typeface="標楷體" panose="03000509000000000000" pitchFamily="65" charset="-120"/>
                          <a:ea typeface="標楷體" panose="03000509000000000000" pitchFamily="65" charset="-120"/>
                        </a:rPr>
                        <a:t>3</a:t>
                      </a:r>
                      <a:endParaRPr lang="zh-TW" sz="24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a:effectLst/>
                          <a:latin typeface="標楷體" panose="03000509000000000000" pitchFamily="65" charset="-120"/>
                          <a:ea typeface="標楷體" panose="03000509000000000000" pitchFamily="65" charset="-120"/>
                        </a:rPr>
                        <a:t>2</a:t>
                      </a:r>
                      <a:endParaRPr lang="zh-TW" sz="24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2400" kern="100" spc="5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endParaRPr>
                    </a:p>
                  </a:txBody>
                  <a:tcPr marL="68580" marR="68580" marT="0" marB="0" anchor="ctr"/>
                </a:tc>
              </a:tr>
            </a:tbl>
          </a:graphicData>
        </a:graphic>
      </p:graphicFrame>
    </p:spTree>
    <p:extLst>
      <p:ext uri="{BB962C8B-B14F-4D97-AF65-F5344CB8AC3E}">
        <p14:creationId xmlns:p14="http://schemas.microsoft.com/office/powerpoint/2010/main" val="2018151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1844675" y="242210"/>
            <a:ext cx="5481411"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全真細隸書" pitchFamily="49" charset="-120"/>
                <a:ea typeface="新細明體" pitchFamily="18" charset="-120"/>
              </a:defRPr>
            </a:lvl2pPr>
            <a:lvl3pPr algn="l" rtl="0" fontAlgn="base">
              <a:spcBef>
                <a:spcPct val="0"/>
              </a:spcBef>
              <a:spcAft>
                <a:spcPct val="0"/>
              </a:spcAft>
              <a:defRPr kumimoji="1" sz="4400">
                <a:solidFill>
                  <a:schemeClr val="tx2"/>
                </a:solidFill>
                <a:latin typeface="全真細隸書" pitchFamily="49" charset="-120"/>
                <a:ea typeface="新細明體" pitchFamily="18" charset="-120"/>
              </a:defRPr>
            </a:lvl3pPr>
            <a:lvl4pPr algn="l" rtl="0" fontAlgn="base">
              <a:spcBef>
                <a:spcPct val="0"/>
              </a:spcBef>
              <a:spcAft>
                <a:spcPct val="0"/>
              </a:spcAft>
              <a:defRPr kumimoji="1" sz="4400">
                <a:solidFill>
                  <a:schemeClr val="tx2"/>
                </a:solidFill>
                <a:latin typeface="全真細隸書" pitchFamily="49" charset="-120"/>
                <a:ea typeface="新細明體" pitchFamily="18" charset="-120"/>
              </a:defRPr>
            </a:lvl4pPr>
            <a:lvl5pPr algn="l" rtl="0" fontAlgn="base">
              <a:spcBef>
                <a:spcPct val="0"/>
              </a:spcBef>
              <a:spcAft>
                <a:spcPct val="0"/>
              </a:spcAft>
              <a:defRPr kumimoji="1" sz="4400">
                <a:solidFill>
                  <a:schemeClr val="tx2"/>
                </a:solidFill>
                <a:latin typeface="全真細隸書" pitchFamily="49" charset="-120"/>
                <a:ea typeface="新細明體" pitchFamily="18" charset="-120"/>
              </a:defRPr>
            </a:lvl5pPr>
            <a:lvl6pPr marL="457200" algn="l" rtl="0" fontAlgn="base">
              <a:spcBef>
                <a:spcPct val="0"/>
              </a:spcBef>
              <a:spcAft>
                <a:spcPct val="0"/>
              </a:spcAft>
              <a:defRPr kumimoji="1" sz="4400">
                <a:solidFill>
                  <a:schemeClr val="tx2"/>
                </a:solidFill>
                <a:latin typeface="全真細隸書" pitchFamily="49" charset="-120"/>
                <a:ea typeface="新細明體" pitchFamily="18" charset="-120"/>
              </a:defRPr>
            </a:lvl6pPr>
            <a:lvl7pPr marL="914400" algn="l" rtl="0" fontAlgn="base">
              <a:spcBef>
                <a:spcPct val="0"/>
              </a:spcBef>
              <a:spcAft>
                <a:spcPct val="0"/>
              </a:spcAft>
              <a:defRPr kumimoji="1" sz="4400">
                <a:solidFill>
                  <a:schemeClr val="tx2"/>
                </a:solidFill>
                <a:latin typeface="全真細隸書" pitchFamily="49" charset="-120"/>
                <a:ea typeface="新細明體" pitchFamily="18" charset="-120"/>
              </a:defRPr>
            </a:lvl7pPr>
            <a:lvl8pPr marL="1371600" algn="l" rtl="0" fontAlgn="base">
              <a:spcBef>
                <a:spcPct val="0"/>
              </a:spcBef>
              <a:spcAft>
                <a:spcPct val="0"/>
              </a:spcAft>
              <a:defRPr kumimoji="1" sz="4400">
                <a:solidFill>
                  <a:schemeClr val="tx2"/>
                </a:solidFill>
                <a:latin typeface="全真細隸書" pitchFamily="49" charset="-120"/>
                <a:ea typeface="新細明體" pitchFamily="18" charset="-120"/>
              </a:defRPr>
            </a:lvl8pPr>
            <a:lvl9pPr marL="1828800" algn="l" rtl="0" fontAlgn="base">
              <a:spcBef>
                <a:spcPct val="0"/>
              </a:spcBef>
              <a:spcAft>
                <a:spcPct val="0"/>
              </a:spcAft>
              <a:defRPr kumimoji="1" sz="4400">
                <a:solidFill>
                  <a:schemeClr val="tx2"/>
                </a:solidFill>
                <a:latin typeface="全真細隸書" pitchFamily="49" charset="-120"/>
                <a:ea typeface="新細明體" pitchFamily="18" charset="-120"/>
              </a:defRPr>
            </a:lvl9pPr>
          </a:lstStyle>
          <a:p>
            <a:r>
              <a:rPr lang="en-US" altLang="zh-TW" sz="2800" b="0" u="sng" kern="0" dirty="0">
                <a:solidFill>
                  <a:srgbClr val="CC3300"/>
                </a:solidFill>
                <a:latin typeface="標楷體" panose="03000509000000000000" pitchFamily="65" charset="-120"/>
                <a:ea typeface="標楷體" panose="03000509000000000000" pitchFamily="65" charset="-120"/>
              </a:rPr>
              <a:t>4</a:t>
            </a:r>
            <a:r>
              <a:rPr lang="en-US" altLang="zh-TW" sz="2800" b="0" u="sng" kern="0" dirty="0" smtClean="0">
                <a:solidFill>
                  <a:srgbClr val="CC3300"/>
                </a:solidFill>
                <a:latin typeface="標楷體" panose="03000509000000000000" pitchFamily="65" charset="-120"/>
                <a:ea typeface="標楷體" panose="03000509000000000000" pitchFamily="65" charset="-120"/>
              </a:rPr>
              <a:t>-6.</a:t>
            </a:r>
            <a:r>
              <a:rPr lang="zh-TW" altLang="en-US" sz="2800" b="0" u="sng" kern="0" dirty="0" smtClean="0">
                <a:solidFill>
                  <a:srgbClr val="CC3300"/>
                </a:solidFill>
                <a:latin typeface="標楷體" panose="03000509000000000000" pitchFamily="65" charset="-120"/>
                <a:ea typeface="標楷體" panose="03000509000000000000" pitchFamily="65" charset="-120"/>
              </a:rPr>
              <a:t>風險減輕對策之基本原則</a:t>
            </a:r>
            <a:endParaRPr lang="en-US" altLang="zh-TW" sz="2800" b="0" u="sng" kern="0" dirty="0" smtClean="0">
              <a:solidFill>
                <a:srgbClr val="CC3300"/>
              </a:solidFill>
              <a:latin typeface="標楷體" panose="03000509000000000000" pitchFamily="65" charset="-120"/>
              <a:ea typeface="標楷體" panose="03000509000000000000" pitchFamily="65" charset="-120"/>
            </a:endParaRPr>
          </a:p>
        </p:txBody>
      </p:sp>
      <p:sp>
        <p:nvSpPr>
          <p:cNvPr id="11" name="矩形 10"/>
          <p:cNvSpPr/>
          <p:nvPr/>
        </p:nvSpPr>
        <p:spPr>
          <a:xfrm>
            <a:off x="547376" y="706665"/>
            <a:ext cx="8988511" cy="6001643"/>
          </a:xfrm>
          <a:prstGeom prst="rect">
            <a:avLst/>
          </a:prstGeom>
        </p:spPr>
        <p:txBody>
          <a:bodyPr wrap="square">
            <a:spAutoFit/>
          </a:bodyPr>
          <a:lstStyle/>
          <a:p>
            <a:pPr marL="457200" indent="-457200">
              <a:spcBef>
                <a:spcPts val="600"/>
              </a:spcBef>
              <a:buAutoNum type="arabicPeriod"/>
            </a:pPr>
            <a:r>
              <a:rPr lang="zh-TW" altLang="zh-TW" sz="2500" b="0" i="1" dirty="0" smtClean="0">
                <a:solidFill>
                  <a:srgbClr val="0000FF"/>
                </a:solidFill>
                <a:latin typeface="標楷體" panose="03000509000000000000" pitchFamily="65" charset="-120"/>
                <a:ea typeface="標楷體" panose="03000509000000000000" pitchFamily="65" charset="-120"/>
              </a:rPr>
              <a:t>安全</a:t>
            </a:r>
            <a:r>
              <a:rPr lang="zh-TW" altLang="zh-TW" sz="2500" b="0" i="1" dirty="0">
                <a:solidFill>
                  <a:srgbClr val="0000FF"/>
                </a:solidFill>
                <a:latin typeface="標楷體" panose="03000509000000000000" pitchFamily="65" charset="-120"/>
                <a:ea typeface="標楷體" panose="03000509000000000000" pitchFamily="65" charset="-120"/>
              </a:rPr>
              <a:t>工法、程序</a:t>
            </a:r>
            <a:r>
              <a:rPr lang="zh-TW" altLang="zh-TW" sz="2500" b="0" dirty="0">
                <a:latin typeface="標楷體" panose="03000509000000000000" pitchFamily="65" charset="-120"/>
                <a:ea typeface="標楷體" panose="03000509000000000000" pitchFamily="65" charset="-120"/>
              </a:rPr>
              <a:t>－未能以設計方案消除之危害，應選擇較安全之施工方法及程序以安全性較高之作業方式降低危害之發生作用機會</a:t>
            </a:r>
            <a:r>
              <a:rPr lang="zh-TW" altLang="zh-TW" sz="2500" b="0" dirty="0" smtClean="0">
                <a:latin typeface="標楷體" panose="03000509000000000000" pitchFamily="65" charset="-120"/>
                <a:ea typeface="標楷體" panose="03000509000000000000" pitchFamily="65" charset="-120"/>
              </a:rPr>
              <a:t>。</a:t>
            </a:r>
            <a:endParaRPr lang="en-US" altLang="zh-TW" sz="2500" b="0" dirty="0" smtClean="0">
              <a:latin typeface="標楷體" panose="03000509000000000000" pitchFamily="65" charset="-120"/>
              <a:ea typeface="標楷體" panose="03000509000000000000" pitchFamily="65" charset="-120"/>
            </a:endParaRPr>
          </a:p>
          <a:p>
            <a:pPr marL="457200" indent="-457200">
              <a:spcBef>
                <a:spcPts val="600"/>
              </a:spcBef>
              <a:buAutoNum type="arabicPeriod"/>
            </a:pPr>
            <a:r>
              <a:rPr lang="zh-TW" altLang="zh-TW" sz="2500" b="0" i="1" dirty="0" smtClean="0">
                <a:solidFill>
                  <a:srgbClr val="0000FF"/>
                </a:solidFill>
                <a:latin typeface="標楷體" panose="03000509000000000000" pitchFamily="65" charset="-120"/>
                <a:ea typeface="標楷體" panose="03000509000000000000" pitchFamily="65" charset="-120"/>
              </a:rPr>
              <a:t>安全</a:t>
            </a:r>
            <a:r>
              <a:rPr lang="zh-TW" altLang="zh-TW" sz="2500" b="0" i="1" dirty="0">
                <a:solidFill>
                  <a:srgbClr val="0000FF"/>
                </a:solidFill>
                <a:latin typeface="標楷體" panose="03000509000000000000" pitchFamily="65" charset="-120"/>
                <a:ea typeface="標楷體" panose="03000509000000000000" pitchFamily="65" charset="-120"/>
              </a:rPr>
              <a:t>衛生設施</a:t>
            </a:r>
            <a:r>
              <a:rPr lang="zh-TW" altLang="zh-TW" sz="2500" b="0" dirty="0">
                <a:latin typeface="標楷體" panose="03000509000000000000" pitchFamily="65" charset="-120"/>
                <a:ea typeface="標楷體" panose="03000509000000000000" pitchFamily="65" charset="-120"/>
              </a:rPr>
              <a:t>－施工過程可能存在之危害狀況未能以施工方法、程序消除者，應設置保護性之安全衛生裝置，隔離或阻絕危害之發生作用</a:t>
            </a:r>
            <a:r>
              <a:rPr lang="zh-TW" altLang="zh-TW" sz="2500" b="0" dirty="0" smtClean="0">
                <a:latin typeface="標楷體" panose="03000509000000000000" pitchFamily="65" charset="-120"/>
                <a:ea typeface="標楷體" panose="03000509000000000000" pitchFamily="65" charset="-120"/>
              </a:rPr>
              <a:t>。</a:t>
            </a:r>
            <a:endParaRPr lang="en-US" altLang="zh-TW" sz="2500" b="0" dirty="0" smtClean="0">
              <a:latin typeface="標楷體" panose="03000509000000000000" pitchFamily="65" charset="-120"/>
              <a:ea typeface="標楷體" panose="03000509000000000000" pitchFamily="65" charset="-120"/>
            </a:endParaRPr>
          </a:p>
          <a:p>
            <a:pPr marL="457200" indent="-457200">
              <a:spcBef>
                <a:spcPts val="600"/>
              </a:spcBef>
              <a:buAutoNum type="arabicPeriod"/>
            </a:pPr>
            <a:r>
              <a:rPr lang="zh-TW" altLang="zh-TW" sz="2500" b="0" i="1" dirty="0" smtClean="0">
                <a:solidFill>
                  <a:srgbClr val="0000FF"/>
                </a:solidFill>
                <a:latin typeface="標楷體" panose="03000509000000000000" pitchFamily="65" charset="-120"/>
                <a:ea typeface="標楷體" panose="03000509000000000000" pitchFamily="65" charset="-120"/>
              </a:rPr>
              <a:t>個人</a:t>
            </a:r>
            <a:r>
              <a:rPr lang="zh-TW" altLang="zh-TW" sz="2500" b="0" i="1" dirty="0">
                <a:solidFill>
                  <a:srgbClr val="0000FF"/>
                </a:solidFill>
                <a:latin typeface="標楷體" panose="03000509000000000000" pitchFamily="65" charset="-120"/>
                <a:ea typeface="標楷體" panose="03000509000000000000" pitchFamily="65" charset="-120"/>
              </a:rPr>
              <a:t>防護</a:t>
            </a:r>
            <a:r>
              <a:rPr lang="zh-TW" altLang="zh-TW" sz="2500" b="0" dirty="0">
                <a:latin typeface="標楷體" panose="03000509000000000000" pitchFamily="65" charset="-120"/>
                <a:ea typeface="標楷體" panose="03000509000000000000" pitchFamily="65" charset="-120"/>
              </a:rPr>
              <a:t>－對於不易以工法、程序及設施防護或防護不足之第一線作業人員應以個人防護具保護</a:t>
            </a:r>
            <a:r>
              <a:rPr lang="zh-TW" altLang="zh-TW" sz="2500" b="0" dirty="0" smtClean="0">
                <a:latin typeface="標楷體" panose="03000509000000000000" pitchFamily="65" charset="-120"/>
                <a:ea typeface="標楷體" panose="03000509000000000000" pitchFamily="65" charset="-120"/>
              </a:rPr>
              <a:t>。</a:t>
            </a:r>
            <a:endParaRPr lang="en-US" altLang="zh-TW" sz="2500" b="0" dirty="0" smtClean="0">
              <a:latin typeface="標楷體" panose="03000509000000000000" pitchFamily="65" charset="-120"/>
              <a:ea typeface="標楷體" panose="03000509000000000000" pitchFamily="65" charset="-120"/>
            </a:endParaRPr>
          </a:p>
          <a:p>
            <a:pPr marL="457200" indent="-457200">
              <a:spcBef>
                <a:spcPts val="600"/>
              </a:spcBef>
              <a:buAutoNum type="arabicPeriod"/>
            </a:pPr>
            <a:r>
              <a:rPr lang="zh-TW" altLang="zh-TW" sz="2500" b="0" i="1" dirty="0" smtClean="0">
                <a:solidFill>
                  <a:srgbClr val="0000FF"/>
                </a:solidFill>
                <a:latin typeface="標楷體" panose="03000509000000000000" pitchFamily="65" charset="-120"/>
                <a:ea typeface="標楷體" panose="03000509000000000000" pitchFamily="65" charset="-120"/>
              </a:rPr>
              <a:t>警告</a:t>
            </a:r>
            <a:r>
              <a:rPr lang="zh-TW" altLang="zh-TW" sz="2500" b="0" i="1" dirty="0">
                <a:solidFill>
                  <a:srgbClr val="0000FF"/>
                </a:solidFill>
                <a:latin typeface="標楷體" panose="03000509000000000000" pitchFamily="65" charset="-120"/>
                <a:ea typeface="標楷體" panose="03000509000000000000" pitchFamily="65" charset="-120"/>
              </a:rPr>
              <a:t>裝置</a:t>
            </a:r>
            <a:r>
              <a:rPr lang="zh-TW" altLang="zh-TW" sz="2500" b="0" dirty="0">
                <a:latin typeface="標楷體" panose="03000509000000000000" pitchFamily="65" charset="-120"/>
                <a:ea typeface="標楷體" panose="03000509000000000000" pitchFamily="65" charset="-120"/>
              </a:rPr>
              <a:t>－工法、程序及安全設施之殘留風險應設置警告裝置，提醒有關人員避免誘發危害</a:t>
            </a:r>
            <a:r>
              <a:rPr lang="zh-TW" altLang="zh-TW" sz="2500" b="0" dirty="0" smtClean="0">
                <a:latin typeface="標楷體" panose="03000509000000000000" pitchFamily="65" charset="-120"/>
                <a:ea typeface="標楷體" panose="03000509000000000000" pitchFamily="65" charset="-120"/>
              </a:rPr>
              <a:t>。</a:t>
            </a:r>
            <a:endParaRPr lang="en-US" altLang="zh-TW" sz="2500" b="0" dirty="0" smtClean="0">
              <a:latin typeface="標楷體" panose="03000509000000000000" pitchFamily="65" charset="-120"/>
              <a:ea typeface="標楷體" panose="03000509000000000000" pitchFamily="65" charset="-120"/>
            </a:endParaRPr>
          </a:p>
          <a:p>
            <a:pPr marL="457200" indent="-457200">
              <a:spcBef>
                <a:spcPts val="600"/>
              </a:spcBef>
              <a:buAutoNum type="arabicPeriod"/>
            </a:pPr>
            <a:r>
              <a:rPr lang="zh-TW" altLang="zh-TW" sz="2500" b="0" i="1" dirty="0" smtClean="0">
                <a:solidFill>
                  <a:srgbClr val="0000FF"/>
                </a:solidFill>
                <a:latin typeface="標楷體" panose="03000509000000000000" pitchFamily="65" charset="-120"/>
                <a:ea typeface="標楷體" panose="03000509000000000000" pitchFamily="65" charset="-120"/>
              </a:rPr>
              <a:t>安全</a:t>
            </a:r>
            <a:r>
              <a:rPr lang="zh-TW" altLang="zh-TW" sz="2500" b="0" i="1" dirty="0">
                <a:solidFill>
                  <a:srgbClr val="0000FF"/>
                </a:solidFill>
                <a:latin typeface="標楷體" panose="03000509000000000000" pitchFamily="65" charset="-120"/>
                <a:ea typeface="標楷體" panose="03000509000000000000" pitchFamily="65" charset="-120"/>
              </a:rPr>
              <a:t>標準與教育訓練</a:t>
            </a:r>
            <a:r>
              <a:rPr lang="zh-TW" altLang="zh-TW" sz="2500" b="0" dirty="0">
                <a:latin typeface="標楷體" panose="03000509000000000000" pitchFamily="65" charset="-120"/>
                <a:ea typeface="標楷體" panose="03000509000000000000" pitchFamily="65" charset="-120"/>
              </a:rPr>
              <a:t>－訂</a:t>
            </a:r>
            <a:r>
              <a:rPr lang="zh-TW" altLang="zh-TW" sz="2500" b="0" dirty="0" smtClean="0">
                <a:latin typeface="標楷體" panose="03000509000000000000" pitchFamily="65" charset="-120"/>
                <a:ea typeface="標楷體" panose="03000509000000000000" pitchFamily="65" charset="-120"/>
              </a:rPr>
              <a:t>定安全</a:t>
            </a:r>
            <a:r>
              <a:rPr lang="zh-TW" altLang="zh-TW" sz="2500" b="0" dirty="0">
                <a:latin typeface="標楷體" panose="03000509000000000000" pitchFamily="65" charset="-120"/>
                <a:ea typeface="標楷體" panose="03000509000000000000" pitchFamily="65" charset="-120"/>
              </a:rPr>
              <a:t>作業</a:t>
            </a:r>
            <a:r>
              <a:rPr lang="zh-TW" altLang="zh-TW" sz="2500" b="0" dirty="0" smtClean="0">
                <a:latin typeface="標楷體" panose="03000509000000000000" pitchFamily="65" charset="-120"/>
                <a:ea typeface="標楷體" panose="03000509000000000000" pitchFamily="65" charset="-120"/>
              </a:rPr>
              <a:t>標準，</a:t>
            </a:r>
            <a:r>
              <a:rPr lang="zh-TW" altLang="zh-TW" sz="2500" b="0" dirty="0">
                <a:latin typeface="標楷體" panose="03000509000000000000" pitchFamily="65" charset="-120"/>
                <a:ea typeface="標楷體" panose="03000509000000000000" pitchFamily="65" charset="-120"/>
              </a:rPr>
              <a:t>施工機具設備、</a:t>
            </a:r>
            <a:r>
              <a:rPr lang="zh-TW" altLang="zh-TW" sz="2500" b="0" dirty="0" smtClean="0">
                <a:latin typeface="標楷體" panose="03000509000000000000" pitchFamily="65" charset="-120"/>
                <a:ea typeface="標楷體" panose="03000509000000000000" pitchFamily="65" charset="-120"/>
              </a:rPr>
              <a:t>材料</a:t>
            </a:r>
            <a:r>
              <a:rPr lang="zh-TW" altLang="en-US" sz="2500" b="0" dirty="0" smtClean="0">
                <a:latin typeface="標楷體" panose="03000509000000000000" pitchFamily="65" charset="-120"/>
                <a:ea typeface="標楷體" panose="03000509000000000000" pitchFamily="65" charset="-120"/>
              </a:rPr>
              <a:t>設置</a:t>
            </a:r>
            <a:r>
              <a:rPr lang="zh-TW" altLang="zh-TW" sz="2500" b="0" dirty="0" smtClean="0">
                <a:latin typeface="標楷體" panose="03000509000000000000" pitchFamily="65" charset="-120"/>
                <a:ea typeface="標楷體" panose="03000509000000000000" pitchFamily="65" charset="-120"/>
              </a:rPr>
              <a:t>安全標示以</a:t>
            </a:r>
            <a:r>
              <a:rPr lang="zh-TW" altLang="en-US" sz="2500" b="0" dirty="0" smtClean="0">
                <a:latin typeface="標楷體" panose="03000509000000000000" pitchFamily="65" charset="-120"/>
                <a:ea typeface="標楷體" panose="03000509000000000000" pitchFamily="65" charset="-120"/>
              </a:rPr>
              <a:t>確保使</a:t>
            </a:r>
            <a:r>
              <a:rPr lang="zh-TW" altLang="zh-TW" sz="2500" b="0" dirty="0" smtClean="0">
                <a:latin typeface="標楷體" panose="03000509000000000000" pitchFamily="65" charset="-120"/>
                <a:ea typeface="標楷體" panose="03000509000000000000" pitchFamily="65" charset="-120"/>
              </a:rPr>
              <a:t>用</a:t>
            </a:r>
            <a:r>
              <a:rPr lang="zh-TW" altLang="zh-TW" sz="2500" b="0" dirty="0">
                <a:latin typeface="標楷體" panose="03000509000000000000" pitchFamily="65" charset="-120"/>
                <a:ea typeface="標楷體" panose="03000509000000000000" pitchFamily="65" charset="-120"/>
              </a:rPr>
              <a:t>之安全，實施教育訓練以使全員熟悉工區之危害狀況、安全施工程序、安全設施及防護具之使用乃至緊急應變程序等，以提高防災能力。</a:t>
            </a:r>
          </a:p>
        </p:txBody>
      </p:sp>
    </p:spTree>
    <p:extLst>
      <p:ext uri="{BB962C8B-B14F-4D97-AF65-F5344CB8AC3E}">
        <p14:creationId xmlns:p14="http://schemas.microsoft.com/office/powerpoint/2010/main" val="4223692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1844674" y="242210"/>
            <a:ext cx="786274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全真細隸書" pitchFamily="49" charset="-120"/>
                <a:ea typeface="新細明體" pitchFamily="18" charset="-120"/>
              </a:defRPr>
            </a:lvl2pPr>
            <a:lvl3pPr algn="l" rtl="0" fontAlgn="base">
              <a:spcBef>
                <a:spcPct val="0"/>
              </a:spcBef>
              <a:spcAft>
                <a:spcPct val="0"/>
              </a:spcAft>
              <a:defRPr kumimoji="1" sz="4400">
                <a:solidFill>
                  <a:schemeClr val="tx2"/>
                </a:solidFill>
                <a:latin typeface="全真細隸書" pitchFamily="49" charset="-120"/>
                <a:ea typeface="新細明體" pitchFamily="18" charset="-120"/>
              </a:defRPr>
            </a:lvl3pPr>
            <a:lvl4pPr algn="l" rtl="0" fontAlgn="base">
              <a:spcBef>
                <a:spcPct val="0"/>
              </a:spcBef>
              <a:spcAft>
                <a:spcPct val="0"/>
              </a:spcAft>
              <a:defRPr kumimoji="1" sz="4400">
                <a:solidFill>
                  <a:schemeClr val="tx2"/>
                </a:solidFill>
                <a:latin typeface="全真細隸書" pitchFamily="49" charset="-120"/>
                <a:ea typeface="新細明體" pitchFamily="18" charset="-120"/>
              </a:defRPr>
            </a:lvl4pPr>
            <a:lvl5pPr algn="l" rtl="0" fontAlgn="base">
              <a:spcBef>
                <a:spcPct val="0"/>
              </a:spcBef>
              <a:spcAft>
                <a:spcPct val="0"/>
              </a:spcAft>
              <a:defRPr kumimoji="1" sz="4400">
                <a:solidFill>
                  <a:schemeClr val="tx2"/>
                </a:solidFill>
                <a:latin typeface="全真細隸書" pitchFamily="49" charset="-120"/>
                <a:ea typeface="新細明體" pitchFamily="18" charset="-120"/>
              </a:defRPr>
            </a:lvl5pPr>
            <a:lvl6pPr marL="457200" algn="l" rtl="0" fontAlgn="base">
              <a:spcBef>
                <a:spcPct val="0"/>
              </a:spcBef>
              <a:spcAft>
                <a:spcPct val="0"/>
              </a:spcAft>
              <a:defRPr kumimoji="1" sz="4400">
                <a:solidFill>
                  <a:schemeClr val="tx2"/>
                </a:solidFill>
                <a:latin typeface="全真細隸書" pitchFamily="49" charset="-120"/>
                <a:ea typeface="新細明體" pitchFamily="18" charset="-120"/>
              </a:defRPr>
            </a:lvl6pPr>
            <a:lvl7pPr marL="914400" algn="l" rtl="0" fontAlgn="base">
              <a:spcBef>
                <a:spcPct val="0"/>
              </a:spcBef>
              <a:spcAft>
                <a:spcPct val="0"/>
              </a:spcAft>
              <a:defRPr kumimoji="1" sz="4400">
                <a:solidFill>
                  <a:schemeClr val="tx2"/>
                </a:solidFill>
                <a:latin typeface="全真細隸書" pitchFamily="49" charset="-120"/>
                <a:ea typeface="新細明體" pitchFamily="18" charset="-120"/>
              </a:defRPr>
            </a:lvl7pPr>
            <a:lvl8pPr marL="1371600" algn="l" rtl="0" fontAlgn="base">
              <a:spcBef>
                <a:spcPct val="0"/>
              </a:spcBef>
              <a:spcAft>
                <a:spcPct val="0"/>
              </a:spcAft>
              <a:defRPr kumimoji="1" sz="4400">
                <a:solidFill>
                  <a:schemeClr val="tx2"/>
                </a:solidFill>
                <a:latin typeface="全真細隸書" pitchFamily="49" charset="-120"/>
                <a:ea typeface="新細明體" pitchFamily="18" charset="-120"/>
              </a:defRPr>
            </a:lvl8pPr>
            <a:lvl9pPr marL="1828800" algn="l" rtl="0" fontAlgn="base">
              <a:spcBef>
                <a:spcPct val="0"/>
              </a:spcBef>
              <a:spcAft>
                <a:spcPct val="0"/>
              </a:spcAft>
              <a:defRPr kumimoji="1" sz="4400">
                <a:solidFill>
                  <a:schemeClr val="tx2"/>
                </a:solidFill>
                <a:latin typeface="全真細隸書" pitchFamily="49" charset="-120"/>
                <a:ea typeface="新細明體" pitchFamily="18" charset="-120"/>
              </a:defRPr>
            </a:lvl9pPr>
          </a:lstStyle>
          <a:p>
            <a:r>
              <a:rPr lang="en-US" altLang="zh-TW" sz="2800" b="0" u="sng" kern="0" dirty="0">
                <a:solidFill>
                  <a:srgbClr val="CC3300"/>
                </a:solidFill>
                <a:latin typeface="標楷體" panose="03000509000000000000" pitchFamily="65" charset="-120"/>
                <a:ea typeface="標楷體" panose="03000509000000000000" pitchFamily="65" charset="-120"/>
              </a:rPr>
              <a:t>4</a:t>
            </a:r>
            <a:r>
              <a:rPr lang="en-US" altLang="zh-TW" sz="2800" b="0" u="sng" kern="0" dirty="0" smtClean="0">
                <a:solidFill>
                  <a:srgbClr val="CC3300"/>
                </a:solidFill>
                <a:latin typeface="標楷體" panose="03000509000000000000" pitchFamily="65" charset="-120"/>
                <a:ea typeface="標楷體" panose="03000509000000000000" pitchFamily="65" charset="-120"/>
              </a:rPr>
              <a:t>-7.</a:t>
            </a:r>
            <a:r>
              <a:rPr lang="zh-TW" altLang="en-US" sz="2800" b="0" u="sng" kern="0" dirty="0" smtClean="0">
                <a:solidFill>
                  <a:srgbClr val="CC3300"/>
                </a:solidFill>
                <a:latin typeface="標楷體" panose="03000509000000000000" pitchFamily="65" charset="-120"/>
                <a:ea typeface="標楷體" panose="03000509000000000000" pitchFamily="65" charset="-120"/>
              </a:rPr>
              <a:t>工程執行階段風險評估檢討並降低危害等級</a:t>
            </a:r>
            <a:endParaRPr lang="en-US" altLang="zh-TW" sz="2800" b="0" u="sng" kern="0" dirty="0" smtClean="0">
              <a:solidFill>
                <a:srgbClr val="CC3300"/>
              </a:solidFill>
              <a:latin typeface="標楷體" panose="03000509000000000000" pitchFamily="65" charset="-120"/>
              <a:ea typeface="標楷體" panose="03000509000000000000" pitchFamily="65"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702891904"/>
              </p:ext>
            </p:extLst>
          </p:nvPr>
        </p:nvGraphicFramePr>
        <p:xfrm>
          <a:off x="485958" y="2320511"/>
          <a:ext cx="9082586" cy="3840480"/>
        </p:xfrm>
        <a:graphic>
          <a:graphicData uri="http://schemas.openxmlformats.org/drawingml/2006/table">
            <a:tbl>
              <a:tblPr firstRow="1" bandRow="1">
                <a:tableStyleId>{5C22544A-7EE6-4342-B048-85BDC9FD1C3A}</a:tableStyleId>
              </a:tblPr>
              <a:tblGrid>
                <a:gridCol w="1445541"/>
                <a:gridCol w="2330321"/>
                <a:gridCol w="3129580"/>
                <a:gridCol w="2177144"/>
              </a:tblGrid>
              <a:tr h="370840">
                <a:tc>
                  <a:txBody>
                    <a:bodyPr/>
                    <a:lstStyle/>
                    <a:p>
                      <a:pPr algn="ctr"/>
                      <a:r>
                        <a:rPr lang="zh-TW" altLang="en-US" sz="2400" dirty="0" smtClean="0">
                          <a:latin typeface="標楷體" panose="03000509000000000000" pitchFamily="65" charset="-120"/>
                          <a:ea typeface="標楷體" panose="03000509000000000000" pitchFamily="65" charset="-120"/>
                        </a:rPr>
                        <a:t>工程分項</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400" dirty="0" smtClean="0">
                          <a:latin typeface="標楷體" panose="03000509000000000000" pitchFamily="65" charset="-120"/>
                          <a:ea typeface="標楷體" panose="03000509000000000000" pitchFamily="65" charset="-120"/>
                        </a:rPr>
                        <a:t>作業內容</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400" dirty="0" smtClean="0">
                          <a:latin typeface="標楷體" panose="03000509000000000000" pitchFamily="65" charset="-120"/>
                          <a:ea typeface="標楷體" panose="03000509000000000000" pitchFamily="65" charset="-120"/>
                        </a:rPr>
                        <a:t>增加原設計以外之</a:t>
                      </a:r>
                      <a:endParaRPr lang="en-US" altLang="zh-TW" sz="2400" dirty="0" smtClean="0">
                        <a:latin typeface="標楷體" panose="03000509000000000000" pitchFamily="65" charset="-120"/>
                        <a:ea typeface="標楷體" panose="03000509000000000000" pitchFamily="65" charset="-120"/>
                      </a:endParaRPr>
                    </a:p>
                    <a:p>
                      <a:pPr algn="ctr"/>
                      <a:r>
                        <a:rPr lang="zh-TW" altLang="en-US" sz="2400" dirty="0" smtClean="0">
                          <a:latin typeface="標楷體" panose="03000509000000000000" pitchFamily="65" charset="-120"/>
                          <a:ea typeface="標楷體" panose="03000509000000000000" pitchFamily="65" charset="-120"/>
                        </a:rPr>
                        <a:t>安全管理對策</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400" dirty="0" smtClean="0">
                          <a:latin typeface="標楷體" panose="03000509000000000000" pitchFamily="65" charset="-120"/>
                          <a:ea typeface="標楷體" panose="03000509000000000000" pitchFamily="65" charset="-120"/>
                        </a:rPr>
                        <a:t>降低危害等級</a:t>
                      </a:r>
                      <a:endParaRPr lang="zh-TW" altLang="en-US" sz="2400" dirty="0">
                        <a:latin typeface="標楷體" panose="03000509000000000000" pitchFamily="65" charset="-120"/>
                        <a:ea typeface="標楷體" panose="03000509000000000000" pitchFamily="65" charset="-120"/>
                      </a:endParaRPr>
                    </a:p>
                  </a:txBody>
                  <a:tcPr anchor="ctr"/>
                </a:tc>
              </a:tr>
              <a:tr h="370840">
                <a:tc rowSpan="2">
                  <a:txBody>
                    <a:bodyPr/>
                    <a:lstStyle/>
                    <a:p>
                      <a:r>
                        <a:rPr lang="zh-TW" altLang="en-US" sz="2400" dirty="0" smtClean="0">
                          <a:solidFill>
                            <a:srgbClr val="FF0000"/>
                          </a:solidFill>
                          <a:latin typeface="標楷體" panose="03000509000000000000" pitchFamily="65" charset="-120"/>
                          <a:ea typeface="標楷體" panose="03000509000000000000" pitchFamily="65" charset="-120"/>
                        </a:rPr>
                        <a:t>假設工程</a:t>
                      </a:r>
                      <a:endParaRPr lang="zh-TW" altLang="en-US" sz="2400" dirty="0">
                        <a:solidFill>
                          <a:srgbClr val="FF0000"/>
                        </a:solidFill>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臨時護欄</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封路施作</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en-US" altLang="zh-TW" sz="2400" dirty="0" smtClean="0">
                          <a:solidFill>
                            <a:srgbClr val="FF0000"/>
                          </a:solidFill>
                          <a:latin typeface="標楷體" panose="03000509000000000000" pitchFamily="65" charset="-120"/>
                          <a:ea typeface="標楷體" panose="03000509000000000000" pitchFamily="65" charset="-120"/>
                        </a:rPr>
                        <a:t>R1</a:t>
                      </a:r>
                      <a:r>
                        <a:rPr lang="zh-TW" altLang="en-US" sz="2400" dirty="0" smtClean="0">
                          <a:solidFill>
                            <a:srgbClr val="FF0000"/>
                          </a:solidFill>
                          <a:latin typeface="標楷體" panose="03000509000000000000" pitchFamily="65" charset="-120"/>
                          <a:ea typeface="標楷體" panose="03000509000000000000" pitchFamily="65" charset="-120"/>
                        </a:rPr>
                        <a:t>→</a:t>
                      </a:r>
                      <a:r>
                        <a:rPr lang="en-US" altLang="zh-TW" sz="2400" dirty="0" smtClean="0">
                          <a:solidFill>
                            <a:srgbClr val="FF0000"/>
                          </a:solidFill>
                          <a:latin typeface="標楷體" panose="03000509000000000000" pitchFamily="65" charset="-120"/>
                          <a:ea typeface="標楷體" panose="03000509000000000000" pitchFamily="65" charset="-120"/>
                        </a:rPr>
                        <a:t>R3</a:t>
                      </a:r>
                      <a:endParaRPr lang="zh-TW" altLang="en-US" sz="2400" dirty="0">
                        <a:solidFill>
                          <a:srgbClr val="FF0000"/>
                        </a:solidFill>
                        <a:latin typeface="標楷體" panose="03000509000000000000" pitchFamily="65" charset="-120"/>
                        <a:ea typeface="標楷體" panose="03000509000000000000" pitchFamily="65" charset="-120"/>
                      </a:endParaRPr>
                    </a:p>
                  </a:txBody>
                  <a:tcPr anchor="ctr"/>
                </a:tc>
              </a:tr>
              <a:tr h="370840">
                <a:tc vMerge="1">
                  <a:txBody>
                    <a:bodyPr/>
                    <a:lstStyle/>
                    <a:p>
                      <a:endParaRPr lang="zh-TW" altLang="en-US" dirty="0"/>
                    </a:p>
                  </a:txBody>
                  <a:tcPr>
                    <a:lnT w="12700" cap="flat" cmpd="sng" algn="ctr">
                      <a:solidFill>
                        <a:schemeClr val="tx1"/>
                      </a:solidFill>
                      <a:prstDash val="solid"/>
                      <a:round/>
                      <a:headEnd type="none" w="med" len="med"/>
                      <a:tailEnd type="none" w="med" len="med"/>
                    </a:lnT>
                  </a:tcPr>
                </a:tc>
                <a:tc>
                  <a:txBody>
                    <a:bodyPr/>
                    <a:lstStyle/>
                    <a:p>
                      <a:r>
                        <a:rPr lang="zh-TW" altLang="en-US" sz="2400" dirty="0" smtClean="0">
                          <a:latin typeface="標楷體" panose="03000509000000000000" pitchFamily="65" charset="-120"/>
                          <a:ea typeface="標楷體" panose="03000509000000000000" pitchFamily="65" charset="-120"/>
                        </a:rPr>
                        <a:t>夜間臨時交維</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封路施作</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smtClean="0">
                          <a:solidFill>
                            <a:srgbClr val="FF0000"/>
                          </a:solidFill>
                          <a:latin typeface="標楷體" panose="03000509000000000000" pitchFamily="65" charset="-120"/>
                          <a:ea typeface="標楷體" panose="03000509000000000000" pitchFamily="65" charset="-120"/>
                        </a:rPr>
                        <a:t>R1</a:t>
                      </a:r>
                      <a:r>
                        <a:rPr lang="zh-TW" altLang="en-US" sz="2400" dirty="0" smtClean="0">
                          <a:solidFill>
                            <a:srgbClr val="FF0000"/>
                          </a:solidFill>
                          <a:latin typeface="標楷體" panose="03000509000000000000" pitchFamily="65" charset="-120"/>
                          <a:ea typeface="標楷體" panose="03000509000000000000" pitchFamily="65" charset="-120"/>
                        </a:rPr>
                        <a:t>→</a:t>
                      </a:r>
                      <a:r>
                        <a:rPr lang="en-US" altLang="zh-TW" sz="2400" dirty="0" smtClean="0">
                          <a:solidFill>
                            <a:srgbClr val="FF0000"/>
                          </a:solidFill>
                          <a:latin typeface="標楷體" panose="03000509000000000000" pitchFamily="65" charset="-120"/>
                          <a:ea typeface="標楷體" panose="03000509000000000000" pitchFamily="65" charset="-120"/>
                        </a:rPr>
                        <a:t>R3</a:t>
                      </a:r>
                      <a:endParaRPr lang="zh-TW" altLang="en-US" sz="2400" dirty="0">
                        <a:solidFill>
                          <a:srgbClr val="FF0000"/>
                        </a:solidFill>
                        <a:latin typeface="標楷體" panose="03000509000000000000" pitchFamily="65" charset="-120"/>
                        <a:ea typeface="標楷體" panose="03000509000000000000" pitchFamily="65" charset="-120"/>
                      </a:endParaRPr>
                    </a:p>
                  </a:txBody>
                  <a:tcPr anchor="ctr"/>
                </a:tc>
              </a:tr>
              <a:tr h="370840">
                <a:tc rowSpan="3">
                  <a:txBody>
                    <a:bodyPr/>
                    <a:lstStyle/>
                    <a:p>
                      <a:r>
                        <a:rPr lang="zh-TW" altLang="en-US" sz="2400" dirty="0" smtClean="0">
                          <a:solidFill>
                            <a:srgbClr val="FF0000"/>
                          </a:solidFill>
                          <a:latin typeface="標楷體" panose="03000509000000000000" pitchFamily="65" charset="-120"/>
                          <a:ea typeface="標楷體" panose="03000509000000000000" pitchFamily="65" charset="-120"/>
                        </a:rPr>
                        <a:t>場鑄逐跨</a:t>
                      </a:r>
                      <a:endParaRPr lang="zh-TW" altLang="en-US" sz="2400" dirty="0">
                        <a:solidFill>
                          <a:srgbClr val="FF0000"/>
                        </a:solidFill>
                        <a:latin typeface="標楷體" panose="03000509000000000000" pitchFamily="65" charset="-120"/>
                        <a:ea typeface="標楷體" panose="03000509000000000000" pitchFamily="65" charset="-120"/>
                      </a:endParaRPr>
                    </a:p>
                  </a:txBody>
                  <a:tcPr anchor="ctr">
                    <a:solidFill>
                      <a:srgbClr val="E9EDF4"/>
                    </a:solidFill>
                  </a:tcPr>
                </a:tc>
                <a:tc>
                  <a:txBody>
                    <a:bodyPr/>
                    <a:lstStyle/>
                    <a:p>
                      <a:r>
                        <a:rPr lang="zh-TW" altLang="en-US" sz="2400" dirty="0" smtClean="0">
                          <a:latin typeface="標楷體" panose="03000509000000000000" pitchFamily="65" charset="-120"/>
                          <a:ea typeface="標楷體" panose="03000509000000000000" pitchFamily="65" charset="-120"/>
                        </a:rPr>
                        <a:t>支撐架設與移設</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地面橫躺組立後吊裝、支撐架整組移設</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smtClean="0">
                          <a:solidFill>
                            <a:srgbClr val="FF0000"/>
                          </a:solidFill>
                          <a:latin typeface="標楷體" panose="03000509000000000000" pitchFamily="65" charset="-120"/>
                          <a:ea typeface="標楷體" panose="03000509000000000000" pitchFamily="65" charset="-120"/>
                        </a:rPr>
                        <a:t>R1</a:t>
                      </a:r>
                      <a:r>
                        <a:rPr lang="zh-TW" altLang="en-US" sz="2400" dirty="0" smtClean="0">
                          <a:solidFill>
                            <a:srgbClr val="FF0000"/>
                          </a:solidFill>
                          <a:latin typeface="標楷體" panose="03000509000000000000" pitchFamily="65" charset="-120"/>
                          <a:ea typeface="標楷體" panose="03000509000000000000" pitchFamily="65" charset="-120"/>
                        </a:rPr>
                        <a:t>→</a:t>
                      </a:r>
                      <a:r>
                        <a:rPr lang="en-US" altLang="zh-TW" sz="2400" dirty="0" smtClean="0">
                          <a:solidFill>
                            <a:srgbClr val="FF0000"/>
                          </a:solidFill>
                          <a:latin typeface="標楷體" panose="03000509000000000000" pitchFamily="65" charset="-120"/>
                          <a:ea typeface="標楷體" panose="03000509000000000000" pitchFamily="65" charset="-120"/>
                        </a:rPr>
                        <a:t>R2</a:t>
                      </a:r>
                      <a:endParaRPr lang="zh-TW" altLang="en-US" sz="2400" dirty="0">
                        <a:solidFill>
                          <a:srgbClr val="FF0000"/>
                        </a:solidFill>
                        <a:latin typeface="標楷體" panose="03000509000000000000" pitchFamily="65" charset="-120"/>
                        <a:ea typeface="標楷體" panose="03000509000000000000" pitchFamily="65" charset="-120"/>
                      </a:endParaRPr>
                    </a:p>
                  </a:txBody>
                  <a:tcPr anchor="ctr"/>
                </a:tc>
              </a:tr>
              <a:tr h="370840">
                <a:tc vMerge="1">
                  <a:txBody>
                    <a:bodyPr/>
                    <a:lstStyle/>
                    <a:p>
                      <a:endParaRPr lang="zh-TW" altLang="en-US" dirty="0"/>
                    </a:p>
                  </a:txBody>
                  <a:tcPr/>
                </a:tc>
                <a:tc>
                  <a:txBody>
                    <a:bodyPr/>
                    <a:lstStyle/>
                    <a:p>
                      <a:r>
                        <a:rPr lang="zh-TW" altLang="en-US" sz="2400" dirty="0" smtClean="0">
                          <a:latin typeface="標楷體" panose="03000509000000000000" pitchFamily="65" charset="-120"/>
                          <a:ea typeface="標楷體" panose="03000509000000000000" pitchFamily="65" charset="-120"/>
                        </a:rPr>
                        <a:t>外模組立與移設</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整組拉出吊裝方式，改為捲揚機拉進移設</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smtClean="0">
                          <a:solidFill>
                            <a:srgbClr val="FF0000"/>
                          </a:solidFill>
                          <a:latin typeface="標楷體" panose="03000509000000000000" pitchFamily="65" charset="-120"/>
                          <a:ea typeface="標楷體" panose="03000509000000000000" pitchFamily="65" charset="-120"/>
                        </a:rPr>
                        <a:t>R1</a:t>
                      </a:r>
                      <a:r>
                        <a:rPr lang="zh-TW" altLang="en-US" sz="2400" dirty="0" smtClean="0">
                          <a:solidFill>
                            <a:srgbClr val="FF0000"/>
                          </a:solidFill>
                          <a:latin typeface="標楷體" panose="03000509000000000000" pitchFamily="65" charset="-120"/>
                          <a:ea typeface="標楷體" panose="03000509000000000000" pitchFamily="65" charset="-120"/>
                        </a:rPr>
                        <a:t>→</a:t>
                      </a:r>
                      <a:r>
                        <a:rPr lang="en-US" altLang="zh-TW" sz="2400" dirty="0" smtClean="0">
                          <a:solidFill>
                            <a:srgbClr val="FF0000"/>
                          </a:solidFill>
                          <a:latin typeface="標楷體" panose="03000509000000000000" pitchFamily="65" charset="-120"/>
                          <a:ea typeface="標楷體" panose="03000509000000000000" pitchFamily="65" charset="-120"/>
                        </a:rPr>
                        <a:t>R2</a:t>
                      </a:r>
                      <a:endParaRPr lang="zh-TW" altLang="en-US" sz="2400" dirty="0" smtClean="0">
                        <a:solidFill>
                          <a:srgbClr val="FF0000"/>
                        </a:solidFill>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2400" dirty="0">
                        <a:solidFill>
                          <a:srgbClr val="FF0000"/>
                        </a:solidFill>
                        <a:latin typeface="標楷體" panose="03000509000000000000" pitchFamily="65" charset="-120"/>
                        <a:ea typeface="標楷體" panose="03000509000000000000" pitchFamily="65" charset="-120"/>
                      </a:endParaRPr>
                    </a:p>
                  </a:txBody>
                  <a:tcPr anchor="ctr"/>
                </a:tc>
              </a:tr>
              <a:tr h="370840">
                <a:tc vMerge="1">
                  <a:txBody>
                    <a:bodyPr/>
                    <a:lstStyle/>
                    <a:p>
                      <a:endParaRPr lang="zh-TW" altLang="en-US" dirty="0"/>
                    </a:p>
                  </a:txBody>
                  <a:tcPr/>
                </a:tc>
                <a:tc>
                  <a:txBody>
                    <a:bodyPr/>
                    <a:lstStyle/>
                    <a:p>
                      <a:r>
                        <a:rPr lang="zh-TW" altLang="en-US" sz="2400" dirty="0" smtClean="0">
                          <a:latin typeface="標楷體" panose="03000509000000000000" pitchFamily="65" charset="-120"/>
                          <a:ea typeface="標楷體" panose="03000509000000000000" pitchFamily="65" charset="-120"/>
                        </a:rPr>
                        <a:t>箱梁結構</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增加混凝土澆置監測</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smtClean="0">
                          <a:solidFill>
                            <a:srgbClr val="FF0000"/>
                          </a:solidFill>
                          <a:latin typeface="標楷體" panose="03000509000000000000" pitchFamily="65" charset="-120"/>
                          <a:ea typeface="標楷體" panose="03000509000000000000" pitchFamily="65" charset="-120"/>
                        </a:rPr>
                        <a:t>R2</a:t>
                      </a:r>
                      <a:r>
                        <a:rPr lang="zh-TW" altLang="en-US" sz="2400" dirty="0" smtClean="0">
                          <a:solidFill>
                            <a:srgbClr val="FF0000"/>
                          </a:solidFill>
                          <a:latin typeface="標楷體" panose="03000509000000000000" pitchFamily="65" charset="-120"/>
                          <a:ea typeface="標楷體" panose="03000509000000000000" pitchFamily="65" charset="-120"/>
                        </a:rPr>
                        <a:t>→</a:t>
                      </a:r>
                      <a:r>
                        <a:rPr lang="en-US" altLang="zh-TW" sz="2400" dirty="0" smtClean="0">
                          <a:solidFill>
                            <a:srgbClr val="FF0000"/>
                          </a:solidFill>
                          <a:latin typeface="標楷體" panose="03000509000000000000" pitchFamily="65" charset="-120"/>
                          <a:ea typeface="標楷體" panose="03000509000000000000" pitchFamily="65" charset="-120"/>
                        </a:rPr>
                        <a:t>R3</a:t>
                      </a:r>
                      <a:endParaRPr lang="zh-TW" altLang="en-US" sz="2400" dirty="0">
                        <a:solidFill>
                          <a:srgbClr val="FF0000"/>
                        </a:solidFill>
                        <a:latin typeface="標楷體" panose="03000509000000000000" pitchFamily="65" charset="-120"/>
                        <a:ea typeface="標楷體" panose="03000509000000000000" pitchFamily="65" charset="-120"/>
                      </a:endParaRPr>
                    </a:p>
                  </a:txBody>
                  <a:tcPr anchor="ctr"/>
                </a:tc>
              </a:tr>
            </a:tbl>
          </a:graphicData>
        </a:graphic>
      </p:graphicFrame>
      <p:sp>
        <p:nvSpPr>
          <p:cNvPr id="5" name="矩形 4"/>
          <p:cNvSpPr/>
          <p:nvPr/>
        </p:nvSpPr>
        <p:spPr>
          <a:xfrm>
            <a:off x="434110" y="879948"/>
            <a:ext cx="9273308" cy="892552"/>
          </a:xfrm>
          <a:prstGeom prst="rect">
            <a:avLst/>
          </a:prstGeom>
        </p:spPr>
        <p:txBody>
          <a:bodyPr wrap="square">
            <a:spAutoFit/>
          </a:bodyPr>
          <a:lstStyle/>
          <a:p>
            <a:pPr>
              <a:spcBef>
                <a:spcPts val="600"/>
              </a:spcBef>
            </a:pPr>
            <a:r>
              <a:rPr lang="zh-TW" altLang="en-US" sz="2600" b="0" dirty="0" smtClean="0">
                <a:latin typeface="標楷體" panose="03000509000000000000" pitchFamily="65" charset="-120"/>
                <a:ea typeface="標楷體" panose="03000509000000000000" pitchFamily="65" charset="-120"/>
              </a:rPr>
              <a:t>本工程針對執行階段風險評估再檢討，研議增加安全管理對策，降低危害等級，將原設計階段評估之</a:t>
            </a:r>
            <a:r>
              <a:rPr lang="en-US" altLang="zh-TW" sz="2600" b="0" dirty="0" smtClean="0">
                <a:latin typeface="標楷體" panose="03000509000000000000" pitchFamily="65" charset="-120"/>
                <a:ea typeface="標楷體" panose="03000509000000000000" pitchFamily="65" charset="-120"/>
              </a:rPr>
              <a:t>R1</a:t>
            </a:r>
            <a:r>
              <a:rPr lang="zh-TW" altLang="en-US" sz="2600" b="0" dirty="0" smtClean="0">
                <a:latin typeface="標楷體" panose="03000509000000000000" pitchFamily="65" charset="-120"/>
                <a:ea typeface="標楷體" panose="03000509000000000000" pitchFamily="65" charset="-120"/>
              </a:rPr>
              <a:t>降至</a:t>
            </a:r>
            <a:r>
              <a:rPr lang="en-US" altLang="zh-TW" sz="2600" b="0" dirty="0" smtClean="0">
                <a:latin typeface="標楷體" panose="03000509000000000000" pitchFamily="65" charset="-120"/>
                <a:ea typeface="標楷體" panose="03000509000000000000" pitchFamily="65" charset="-120"/>
              </a:rPr>
              <a:t>R2</a:t>
            </a:r>
            <a:r>
              <a:rPr lang="zh-TW" altLang="en-US" sz="2600" b="0" dirty="0" smtClean="0">
                <a:latin typeface="標楷體" panose="03000509000000000000" pitchFamily="65" charset="-120"/>
                <a:ea typeface="標楷體" panose="03000509000000000000" pitchFamily="65" charset="-120"/>
              </a:rPr>
              <a:t>、</a:t>
            </a:r>
            <a:r>
              <a:rPr lang="en-US" altLang="zh-TW" sz="2600" b="0" dirty="0" smtClean="0">
                <a:latin typeface="標楷體" panose="03000509000000000000" pitchFamily="65" charset="-120"/>
                <a:ea typeface="標楷體" panose="03000509000000000000" pitchFamily="65" charset="-120"/>
              </a:rPr>
              <a:t>R3</a:t>
            </a:r>
            <a:r>
              <a:rPr lang="zh-TW" altLang="en-US" sz="2600" b="0" dirty="0" smtClean="0">
                <a:latin typeface="標楷體" panose="03000509000000000000" pitchFamily="65" charset="-120"/>
                <a:ea typeface="標楷體" panose="03000509000000000000" pitchFamily="65" charset="-120"/>
              </a:rPr>
              <a:t>。</a:t>
            </a:r>
            <a:endParaRPr lang="en-US" altLang="zh-TW" sz="2600" b="0"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5715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下箭號圖說文字 3"/>
          <p:cNvSpPr/>
          <p:nvPr/>
        </p:nvSpPr>
        <p:spPr bwMode="auto">
          <a:xfrm>
            <a:off x="452425" y="1780302"/>
            <a:ext cx="8712968" cy="3989128"/>
          </a:xfrm>
          <a:prstGeom prst="downArrowCallout">
            <a:avLst>
              <a:gd name="adj1" fmla="val 25000"/>
              <a:gd name="adj2" fmla="val 87755"/>
              <a:gd name="adj3" fmla="val 25000"/>
              <a:gd name="adj4" fmla="val 64977"/>
            </a:avLst>
          </a:prstGeom>
          <a:solidFill>
            <a:srgbClr val="00B050"/>
          </a:solidFill>
          <a:ln w="12700" cap="flat" cmpd="sng" algn="ctr">
            <a:solidFill>
              <a:srgbClr val="FF00FF"/>
            </a:solidFill>
            <a:prstDash val="solid"/>
            <a:round/>
            <a:headEnd type="none" w="med" len="med"/>
            <a:tailEnd type="none" w="med" len="med"/>
          </a:ln>
          <a:effectLst/>
          <a:scene3d>
            <a:camera prst="orthographicFront"/>
            <a:lightRig rig="threePt" dir="t"/>
          </a:scene3d>
          <a:sp3d>
            <a:bevelT w="139700" prst="cross"/>
          </a:sp3d>
        </p:spPr>
        <p:txBody>
          <a:bodyPr wrap="none" anchor="ctr"/>
          <a:lstStyle/>
          <a:p>
            <a:pPr>
              <a:defRPr/>
            </a:pPr>
            <a:endParaRPr lang="zh-TW" altLang="en-US" dirty="0">
              <a:latin typeface="標楷體" panose="03000509000000000000" pitchFamily="65" charset="-120"/>
              <a:ea typeface="標楷體" panose="03000509000000000000" pitchFamily="65" charset="-120"/>
            </a:endParaRPr>
          </a:p>
        </p:txBody>
      </p:sp>
      <p:sp>
        <p:nvSpPr>
          <p:cNvPr id="5" name="流程圖: 替代處理程序 4"/>
          <p:cNvSpPr/>
          <p:nvPr/>
        </p:nvSpPr>
        <p:spPr bwMode="auto">
          <a:xfrm>
            <a:off x="595207" y="753324"/>
            <a:ext cx="8281987" cy="955602"/>
          </a:xfrm>
          <a:prstGeom prst="flowChartAlternateProcess">
            <a:avLst/>
          </a:prstGeom>
          <a:solidFill>
            <a:schemeClr val="accent1">
              <a:lumMod val="20000"/>
              <a:lumOff val="80000"/>
            </a:schemeClr>
          </a:solidFill>
          <a:ln w="1270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wrap="none" anchor="ctr"/>
          <a:lstStyle/>
          <a:p>
            <a:pPr>
              <a:defRPr/>
            </a:pPr>
            <a:endParaRPr lang="zh-TW" altLang="en-US">
              <a:latin typeface="Arial" charset="0"/>
            </a:endParaRPr>
          </a:p>
        </p:txBody>
      </p:sp>
      <p:sp>
        <p:nvSpPr>
          <p:cNvPr id="6" name="文字方塊 10"/>
          <p:cNvSpPr txBox="1">
            <a:spLocks noChangeArrowheads="1"/>
          </p:cNvSpPr>
          <p:nvPr/>
        </p:nvSpPr>
        <p:spPr bwMode="auto">
          <a:xfrm>
            <a:off x="738913" y="753787"/>
            <a:ext cx="8172450" cy="954107"/>
          </a:xfrm>
          <a:prstGeom prst="rect">
            <a:avLst/>
          </a:prstGeom>
          <a:noFill/>
          <a:ln w="9525">
            <a:noFill/>
            <a:miter lim="800000"/>
            <a:headEnd/>
            <a:tailEnd/>
          </a:ln>
        </p:spPr>
        <p:txBody>
          <a:bodyPr>
            <a:spAutoFit/>
          </a:bodyPr>
          <a:lstStyle/>
          <a:p>
            <a:r>
              <a:rPr lang="zh-TW" altLang="en-US" sz="2800" b="0" dirty="0">
                <a:solidFill>
                  <a:srgbClr val="FF0000"/>
                </a:solidFill>
                <a:latin typeface="標楷體" panose="03000509000000000000" pitchFamily="65" charset="-120"/>
                <a:ea typeface="標楷體" panose="03000509000000000000" pitchFamily="65" charset="-120"/>
              </a:rPr>
              <a:t>為預防各項高風險作業施工項目事故發生，而訂定標準作業流程，以作為施工作業之標準及</a:t>
            </a:r>
            <a:r>
              <a:rPr lang="zh-TW" altLang="en-US" sz="2800" b="0" dirty="0" smtClean="0">
                <a:solidFill>
                  <a:srgbClr val="FF0000"/>
                </a:solidFill>
                <a:latin typeface="標楷體" panose="03000509000000000000" pitchFamily="65" charset="-120"/>
                <a:ea typeface="標楷體" panose="03000509000000000000" pitchFamily="65" charset="-120"/>
              </a:rPr>
              <a:t>依據</a:t>
            </a:r>
            <a:endParaRPr lang="zh-TW" altLang="en-US" sz="2800" b="0" dirty="0">
              <a:solidFill>
                <a:srgbClr val="FF0000"/>
              </a:solidFill>
              <a:latin typeface="標楷體" panose="03000509000000000000" pitchFamily="65" charset="-120"/>
              <a:ea typeface="標楷體" panose="03000509000000000000" pitchFamily="65" charset="-120"/>
            </a:endParaRPr>
          </a:p>
        </p:txBody>
      </p:sp>
      <p:sp>
        <p:nvSpPr>
          <p:cNvPr id="7" name="向下箭號圖說文字 6"/>
          <p:cNvSpPr/>
          <p:nvPr/>
        </p:nvSpPr>
        <p:spPr bwMode="auto">
          <a:xfrm>
            <a:off x="631211" y="1886540"/>
            <a:ext cx="1512168" cy="885325"/>
          </a:xfrm>
          <a:prstGeom prst="downArrowCallout">
            <a:avLst/>
          </a:prstGeom>
          <a:solidFill>
            <a:srgbClr val="FFFF00"/>
          </a:solidFill>
          <a:ln w="12700" cap="flat" cmpd="sng" algn="ctr">
            <a:solidFill>
              <a:schemeClr val="tx2"/>
            </a:solidFill>
            <a:prstDash val="solid"/>
            <a:round/>
            <a:headEnd type="none" w="med" len="med"/>
            <a:tailEnd type="none" w="med" len="med"/>
          </a:ln>
          <a:effectLst>
            <a:glow rad="101600">
              <a:schemeClr val="accent1">
                <a:satMod val="175000"/>
                <a:alpha val="40000"/>
              </a:schemeClr>
            </a:glow>
          </a:effectLst>
        </p:spPr>
        <p:txBody>
          <a:bodyPr wrap="none" anchor="ctr"/>
          <a:lstStyle/>
          <a:p>
            <a:pPr algn="ctr">
              <a:defRPr/>
            </a:pPr>
            <a:r>
              <a:rPr lang="zh-TW" altLang="en-US" sz="2400" dirty="0">
                <a:latin typeface="標楷體" panose="03000509000000000000" pitchFamily="65" charset="-120"/>
                <a:ea typeface="標楷體" panose="03000509000000000000" pitchFamily="65" charset="-120"/>
              </a:rPr>
              <a:t>本質安全</a:t>
            </a:r>
          </a:p>
        </p:txBody>
      </p:sp>
      <p:sp>
        <p:nvSpPr>
          <p:cNvPr id="8" name="向下箭號圖說文字 7"/>
          <p:cNvSpPr/>
          <p:nvPr/>
        </p:nvSpPr>
        <p:spPr bwMode="auto">
          <a:xfrm>
            <a:off x="2827455" y="1886540"/>
            <a:ext cx="1512168" cy="849912"/>
          </a:xfrm>
          <a:prstGeom prst="downArrowCallou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a:glow rad="101600">
              <a:schemeClr val="accent1">
                <a:satMod val="175000"/>
                <a:alpha val="40000"/>
              </a:schemeClr>
            </a:glow>
          </a:effectLst>
        </p:spPr>
        <p:txBody>
          <a:bodyPr wrap="none" anchor="ctr"/>
          <a:lstStyle/>
          <a:p>
            <a:pPr algn="ctr">
              <a:defRPr/>
            </a:pPr>
            <a:r>
              <a:rPr lang="zh-TW" altLang="en-US" sz="2400" dirty="0" smtClean="0">
                <a:latin typeface="標楷體" panose="03000509000000000000" pitchFamily="65" charset="-120"/>
                <a:ea typeface="標楷體" panose="03000509000000000000" pitchFamily="65" charset="-120"/>
              </a:rPr>
              <a:t>安全環境</a:t>
            </a:r>
            <a:endParaRPr lang="zh-TW" altLang="en-US" sz="2400" dirty="0">
              <a:latin typeface="標楷體" panose="03000509000000000000" pitchFamily="65" charset="-120"/>
              <a:ea typeface="標楷體" panose="03000509000000000000" pitchFamily="65" charset="-120"/>
            </a:endParaRPr>
          </a:p>
        </p:txBody>
      </p:sp>
      <p:sp>
        <p:nvSpPr>
          <p:cNvPr id="9" name="向下箭號圖說文字 8"/>
          <p:cNvSpPr/>
          <p:nvPr/>
        </p:nvSpPr>
        <p:spPr bwMode="auto">
          <a:xfrm>
            <a:off x="5059703" y="1886540"/>
            <a:ext cx="1512168" cy="849912"/>
          </a:xfrm>
          <a:prstGeom prst="downArrowCallout">
            <a:avLst/>
          </a:prstGeom>
          <a:solidFill>
            <a:schemeClr val="accent5">
              <a:lumMod val="60000"/>
              <a:lumOff val="40000"/>
            </a:schemeClr>
          </a:solidFill>
          <a:ln w="12700" cap="flat" cmpd="sng" algn="ctr">
            <a:solidFill>
              <a:schemeClr val="tx1"/>
            </a:solidFill>
            <a:prstDash val="solid"/>
            <a:round/>
            <a:headEnd type="none" w="med" len="med"/>
            <a:tailEnd type="none" w="med" len="med"/>
          </a:ln>
          <a:effectLst>
            <a:glow rad="101600">
              <a:schemeClr val="accent1">
                <a:satMod val="175000"/>
                <a:alpha val="40000"/>
              </a:schemeClr>
            </a:glow>
          </a:effectLst>
        </p:spPr>
        <p:txBody>
          <a:bodyPr wrap="none" anchor="ctr"/>
          <a:lstStyle/>
          <a:p>
            <a:pPr algn="ctr">
              <a:defRPr/>
            </a:pPr>
            <a:r>
              <a:rPr lang="zh-TW" altLang="en-US" sz="2400" dirty="0">
                <a:latin typeface="標楷體" panose="03000509000000000000" pitchFamily="65" charset="-120"/>
                <a:ea typeface="標楷體" panose="03000509000000000000" pitchFamily="65" charset="-120"/>
              </a:rPr>
              <a:t>個人防護</a:t>
            </a:r>
          </a:p>
        </p:txBody>
      </p:sp>
      <p:sp>
        <p:nvSpPr>
          <p:cNvPr id="10" name="向下箭號圖說文字 9"/>
          <p:cNvSpPr/>
          <p:nvPr/>
        </p:nvSpPr>
        <p:spPr bwMode="auto">
          <a:xfrm>
            <a:off x="7088469" y="1886406"/>
            <a:ext cx="1512168" cy="814499"/>
          </a:xfrm>
          <a:prstGeom prst="downArrowCallout">
            <a:avLst/>
          </a:prstGeom>
          <a:solidFill>
            <a:schemeClr val="accent3">
              <a:lumMod val="40000"/>
              <a:lumOff val="60000"/>
            </a:schemeClr>
          </a:solidFill>
          <a:ln w="12700" cap="flat" cmpd="sng" algn="ctr">
            <a:solidFill>
              <a:schemeClr val="tx1"/>
            </a:solidFill>
            <a:prstDash val="solid"/>
            <a:round/>
            <a:headEnd type="none" w="med" len="med"/>
            <a:tailEnd type="none" w="med" len="med"/>
          </a:ln>
          <a:effectLst>
            <a:glow rad="101600">
              <a:schemeClr val="accent1">
                <a:satMod val="175000"/>
                <a:alpha val="40000"/>
              </a:schemeClr>
            </a:glow>
          </a:effectLst>
        </p:spPr>
        <p:txBody>
          <a:bodyPr wrap="none" anchor="ctr"/>
          <a:lstStyle/>
          <a:p>
            <a:pPr algn="ctr">
              <a:defRPr/>
            </a:pPr>
            <a:r>
              <a:rPr lang="zh-TW" altLang="en-US" sz="2400" dirty="0">
                <a:latin typeface="標楷體" panose="03000509000000000000" pitchFamily="65" charset="-120"/>
                <a:ea typeface="標楷體" panose="03000509000000000000" pitchFamily="65" charset="-120"/>
              </a:rPr>
              <a:t>安全監控</a:t>
            </a:r>
          </a:p>
        </p:txBody>
      </p:sp>
      <p:sp>
        <p:nvSpPr>
          <p:cNvPr id="11" name="文字方塊 10"/>
          <p:cNvSpPr txBox="1"/>
          <p:nvPr/>
        </p:nvSpPr>
        <p:spPr>
          <a:xfrm>
            <a:off x="559525" y="2807083"/>
            <a:ext cx="1655763" cy="116171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zh-TW" altLang="en-US" sz="1400" b="1" dirty="0">
                <a:solidFill>
                  <a:srgbClr val="000000"/>
                </a:solidFill>
                <a:latin typeface="標楷體" panose="03000509000000000000" pitchFamily="65" charset="-120"/>
                <a:ea typeface="標楷體" panose="03000509000000000000" pitchFamily="65" charset="-120"/>
              </a:rPr>
              <a:t>以各工項設計為依據，作為規劃各工項工法及設備模式，進而制定現場作業施工項</a:t>
            </a:r>
            <a:r>
              <a:rPr lang="en-US" altLang="zh-TW" sz="1400" b="1" dirty="0">
                <a:solidFill>
                  <a:srgbClr val="000000"/>
                </a:solidFill>
                <a:latin typeface="標楷體" panose="03000509000000000000" pitchFamily="65" charset="-120"/>
                <a:ea typeface="標楷體" panose="03000509000000000000" pitchFamily="65" charset="-120"/>
              </a:rPr>
              <a:t>S.O.P</a:t>
            </a:r>
            <a:endParaRPr lang="zh-TW" altLang="en-US" sz="1400" b="1" dirty="0">
              <a:solidFill>
                <a:srgbClr val="000000"/>
              </a:solidFill>
              <a:latin typeface="標楷體" panose="03000509000000000000" pitchFamily="65" charset="-120"/>
              <a:ea typeface="標楷體" panose="03000509000000000000" pitchFamily="65" charset="-120"/>
            </a:endParaRPr>
          </a:p>
        </p:txBody>
      </p:sp>
      <p:sp>
        <p:nvSpPr>
          <p:cNvPr id="12" name="文字方塊 11"/>
          <p:cNvSpPr txBox="1"/>
          <p:nvPr/>
        </p:nvSpPr>
        <p:spPr>
          <a:xfrm>
            <a:off x="2755038" y="2771169"/>
            <a:ext cx="1657350" cy="116171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zh-TW" altLang="en-US" sz="1400" b="1" dirty="0">
                <a:solidFill>
                  <a:srgbClr val="000000"/>
                </a:solidFill>
                <a:latin typeface="標楷體" panose="03000509000000000000" pitchFamily="65" charset="-120"/>
                <a:ea typeface="標楷體" panose="03000509000000000000" pitchFamily="65" charset="-120"/>
              </a:rPr>
              <a:t>各工項依現場作業實況，設置符合安全衛生規範之設施，以達施工及安衛作業之平衡</a:t>
            </a:r>
            <a:endParaRPr lang="en-US" altLang="zh-TW" sz="1400" b="1" dirty="0">
              <a:solidFill>
                <a:srgbClr val="000000"/>
              </a:solidFill>
              <a:latin typeface="標楷體" panose="03000509000000000000" pitchFamily="65" charset="-120"/>
              <a:ea typeface="標楷體" panose="03000509000000000000" pitchFamily="65" charset="-120"/>
            </a:endParaRPr>
          </a:p>
        </p:txBody>
      </p:sp>
      <p:sp>
        <p:nvSpPr>
          <p:cNvPr id="13" name="文字方塊 12"/>
          <p:cNvSpPr txBox="1"/>
          <p:nvPr/>
        </p:nvSpPr>
        <p:spPr>
          <a:xfrm>
            <a:off x="4825138" y="2766586"/>
            <a:ext cx="1838281"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altLang="zh-TW"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1.</a:t>
            </a:r>
            <a:r>
              <a:rPr lang="zh-TW" altLang="en-US"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依作業工項，給</a:t>
            </a:r>
            <a:endParaRPr lang="en-US" altLang="zh-TW"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endParaRPr>
          </a:p>
          <a:p>
            <a:pPr>
              <a:defRPr/>
            </a:pPr>
            <a:r>
              <a:rPr lang="en-US" altLang="zh-TW"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  </a:t>
            </a:r>
            <a:r>
              <a:rPr lang="zh-TW" altLang="en-US"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予作業勞工安全</a:t>
            </a:r>
            <a:endParaRPr lang="en-US" altLang="zh-TW"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endParaRPr>
          </a:p>
          <a:p>
            <a:pPr>
              <a:defRPr/>
            </a:pPr>
            <a:r>
              <a:rPr lang="en-US" altLang="zh-TW"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  </a:t>
            </a:r>
            <a:r>
              <a:rPr lang="zh-TW" altLang="en-US"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之個人防護用具</a:t>
            </a:r>
            <a:endParaRPr lang="en-US" altLang="zh-TW"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endParaRPr>
          </a:p>
          <a:p>
            <a:pPr>
              <a:defRPr/>
            </a:pPr>
            <a:r>
              <a:rPr lang="en-US" altLang="zh-TW"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2.</a:t>
            </a:r>
            <a:r>
              <a:rPr lang="zh-TW" altLang="en-US"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加強</a:t>
            </a:r>
            <a:r>
              <a:rPr lang="zh-TW" altLang="en-US" sz="1400" b="1" dirty="0" smtClean="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個人教育訓</a:t>
            </a:r>
            <a:endParaRPr lang="en-US" altLang="zh-TW" sz="1400" b="1" dirty="0" smtClean="0">
              <a:solidFill>
                <a:srgbClr val="000000"/>
              </a:solidFill>
              <a:latin typeface="標楷體" panose="03000509000000000000" pitchFamily="65" charset="-120"/>
              <a:ea typeface="標楷體" panose="03000509000000000000" pitchFamily="65" charset="-120"/>
              <a:cs typeface="Arial Unicode MS" panose="020B0604020202020204" pitchFamily="34" charset="-120"/>
            </a:endParaRPr>
          </a:p>
          <a:p>
            <a:pPr>
              <a:defRPr/>
            </a:pPr>
            <a:r>
              <a:rPr lang="zh-TW" altLang="en-US" sz="1400" b="1" dirty="0" smtClean="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   練及安全衛生</a:t>
            </a:r>
            <a:r>
              <a:rPr lang="zh-TW" altLang="en-US"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觀念</a:t>
            </a:r>
            <a:endParaRPr lang="en-US" altLang="zh-TW" sz="14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4" name="文字方塊 13"/>
          <p:cNvSpPr txBox="1"/>
          <p:nvPr/>
        </p:nvSpPr>
        <p:spPr>
          <a:xfrm>
            <a:off x="6825344" y="2700905"/>
            <a:ext cx="2230482"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altLang="zh-TW" sz="1400" b="1" dirty="0">
                <a:solidFill>
                  <a:srgbClr val="000000"/>
                </a:solidFill>
                <a:latin typeface="標楷體" panose="03000509000000000000" pitchFamily="65" charset="-120"/>
                <a:ea typeface="標楷體" panose="03000509000000000000" pitchFamily="65" charset="-120"/>
              </a:rPr>
              <a:t>1.</a:t>
            </a:r>
            <a:r>
              <a:rPr lang="zh-TW" altLang="en-US" sz="1400" b="1" dirty="0">
                <a:solidFill>
                  <a:srgbClr val="000000"/>
                </a:solidFill>
                <a:latin typeface="標楷體" panose="03000509000000000000" pitchFamily="65" charset="-120"/>
                <a:ea typeface="標楷體" panose="03000509000000000000" pitchFamily="65" charset="-120"/>
              </a:rPr>
              <a:t>每日或不定期排定現場安全檢查</a:t>
            </a:r>
            <a:endParaRPr lang="en-US" altLang="zh-TW" sz="1400" b="1" dirty="0">
              <a:solidFill>
                <a:srgbClr val="000000"/>
              </a:solidFill>
              <a:latin typeface="標楷體" panose="03000509000000000000" pitchFamily="65" charset="-120"/>
              <a:ea typeface="標楷體" panose="03000509000000000000" pitchFamily="65" charset="-120"/>
            </a:endParaRPr>
          </a:p>
          <a:p>
            <a:pPr>
              <a:defRPr/>
            </a:pPr>
            <a:r>
              <a:rPr lang="en-US" altLang="zh-TW" sz="1400" b="1" dirty="0">
                <a:solidFill>
                  <a:srgbClr val="000000"/>
                </a:solidFill>
                <a:latin typeface="標楷體" panose="03000509000000000000" pitchFamily="65" charset="-120"/>
                <a:ea typeface="標楷體" panose="03000509000000000000" pitchFamily="65" charset="-120"/>
              </a:rPr>
              <a:t>2</a:t>
            </a:r>
            <a:r>
              <a:rPr lang="en-US" altLang="zh-TW" sz="1400" b="1" dirty="0" smtClean="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施工</a:t>
            </a:r>
            <a:r>
              <a:rPr lang="zh-TW" altLang="en-US" sz="1400" dirty="0" smtClean="0">
                <a:solidFill>
                  <a:srgbClr val="000000"/>
                </a:solidFill>
                <a:latin typeface="標楷體" panose="03000509000000000000" pitchFamily="65" charset="-120"/>
                <a:ea typeface="標楷體" panose="03000509000000000000" pitchFamily="65" charset="-120"/>
              </a:rPr>
              <a:t>現場設置</a:t>
            </a:r>
            <a:r>
              <a:rPr lang="en-US" altLang="zh-TW" sz="1400" dirty="0" smtClean="0">
                <a:solidFill>
                  <a:srgbClr val="000000"/>
                </a:solidFill>
                <a:latin typeface="標楷體" panose="03000509000000000000" pitchFamily="65" charset="-120"/>
                <a:ea typeface="標楷體" panose="03000509000000000000" pitchFamily="65" charset="-120"/>
              </a:rPr>
              <a:t>CCTV</a:t>
            </a:r>
            <a:r>
              <a:rPr lang="zh-TW" altLang="en-US" sz="1400" dirty="0" smtClean="0">
                <a:solidFill>
                  <a:srgbClr val="000000"/>
                </a:solidFill>
                <a:latin typeface="標楷體" panose="03000509000000000000" pitchFamily="65" charset="-120"/>
                <a:ea typeface="標楷體" panose="03000509000000000000" pitchFamily="65" charset="-120"/>
              </a:rPr>
              <a:t>監看</a:t>
            </a:r>
            <a:endParaRPr lang="en-US" altLang="zh-TW" sz="1400" b="1" dirty="0">
              <a:solidFill>
                <a:srgbClr val="000000"/>
              </a:solidFill>
              <a:latin typeface="標楷體" panose="03000509000000000000" pitchFamily="65" charset="-120"/>
              <a:ea typeface="標楷體" panose="03000509000000000000" pitchFamily="65" charset="-120"/>
            </a:endParaRPr>
          </a:p>
          <a:p>
            <a:pPr>
              <a:defRPr/>
            </a:pPr>
            <a:r>
              <a:rPr lang="en-US" altLang="zh-TW" sz="1400" b="1" dirty="0">
                <a:solidFill>
                  <a:srgbClr val="000000"/>
                </a:solidFill>
                <a:latin typeface="標楷體" panose="03000509000000000000" pitchFamily="65" charset="-120"/>
                <a:ea typeface="標楷體" panose="03000509000000000000" pitchFamily="65" charset="-120"/>
              </a:rPr>
              <a:t>3.</a:t>
            </a:r>
            <a:r>
              <a:rPr lang="zh-TW" altLang="en-US" sz="1400" b="1" dirty="0">
                <a:solidFill>
                  <a:srgbClr val="000000"/>
                </a:solidFill>
                <a:latin typeface="標楷體" panose="03000509000000000000" pitchFamily="65" charset="-120"/>
                <a:ea typeface="標楷體" panose="03000509000000000000" pitchFamily="65" charset="-120"/>
              </a:rPr>
              <a:t>現場設置安衛督導監視人員</a:t>
            </a:r>
            <a:r>
              <a:rPr lang="en-US" altLang="zh-TW" sz="1400" b="1" dirty="0">
                <a:solidFill>
                  <a:srgbClr val="000000"/>
                </a:solidFill>
                <a:latin typeface="標楷體" panose="03000509000000000000" pitchFamily="65" charset="-120"/>
                <a:ea typeface="標楷體" panose="03000509000000000000" pitchFamily="65" charset="-120"/>
              </a:rPr>
              <a:t>(</a:t>
            </a:r>
            <a:r>
              <a:rPr lang="zh-TW" altLang="en-US" sz="1400" b="1" dirty="0">
                <a:solidFill>
                  <a:srgbClr val="000000"/>
                </a:solidFill>
                <a:latin typeface="標楷體" panose="03000509000000000000" pitchFamily="65" charset="-120"/>
                <a:ea typeface="標楷體" panose="03000509000000000000" pitchFamily="65" charset="-120"/>
              </a:rPr>
              <a:t>協力</a:t>
            </a:r>
            <a:r>
              <a:rPr lang="zh-TW" altLang="en-US" sz="1400" b="1" dirty="0" smtClean="0">
                <a:solidFill>
                  <a:srgbClr val="000000"/>
                </a:solidFill>
                <a:latin typeface="標楷體" panose="03000509000000000000" pitchFamily="65" charset="-120"/>
                <a:ea typeface="標楷體" panose="03000509000000000000" pitchFamily="65" charset="-120"/>
              </a:rPr>
              <a:t>廠商</a:t>
            </a:r>
            <a:r>
              <a:rPr lang="zh-TW" altLang="en-US" sz="1400" b="1" dirty="0">
                <a:solidFill>
                  <a:srgbClr val="000000"/>
                </a:solidFill>
                <a:latin typeface="標楷體" panose="03000509000000000000" pitchFamily="65" charset="-120"/>
                <a:ea typeface="標楷體" panose="03000509000000000000" pitchFamily="65" charset="-120"/>
              </a:rPr>
              <a:t>安衛人員及</a:t>
            </a:r>
            <a:r>
              <a:rPr lang="zh-TW" altLang="en-US" sz="1400" b="1" dirty="0" smtClean="0">
                <a:solidFill>
                  <a:srgbClr val="000000"/>
                </a:solidFill>
                <a:latin typeface="標楷體" panose="03000509000000000000" pitchFamily="65" charset="-120"/>
                <a:ea typeface="標楷體" panose="03000509000000000000" pitchFamily="65" charset="-120"/>
              </a:rPr>
              <a:t>現場工程師</a:t>
            </a:r>
            <a:r>
              <a:rPr lang="zh-TW" altLang="en-US" sz="1400" b="1" dirty="0">
                <a:solidFill>
                  <a:srgbClr val="000000"/>
                </a:solidFill>
                <a:latin typeface="標楷體" panose="03000509000000000000" pitchFamily="65" charset="-120"/>
                <a:ea typeface="標楷體" panose="03000509000000000000" pitchFamily="65" charset="-120"/>
              </a:rPr>
              <a:t>擔任之</a:t>
            </a:r>
            <a:r>
              <a:rPr lang="en-US" altLang="zh-TW" sz="1400" b="1" dirty="0">
                <a:solidFill>
                  <a:srgbClr val="000000"/>
                </a:solidFill>
                <a:latin typeface="標楷體" panose="03000509000000000000" pitchFamily="65" charset="-120"/>
                <a:ea typeface="標楷體" panose="03000509000000000000" pitchFamily="65" charset="-120"/>
              </a:rPr>
              <a:t>)</a:t>
            </a:r>
          </a:p>
        </p:txBody>
      </p:sp>
      <p:sp>
        <p:nvSpPr>
          <p:cNvPr id="15" name="圓角矩形 14"/>
          <p:cNvSpPr/>
          <p:nvPr/>
        </p:nvSpPr>
        <p:spPr bwMode="auto">
          <a:xfrm>
            <a:off x="1495307" y="5795745"/>
            <a:ext cx="6588732" cy="602021"/>
          </a:xfrm>
          <a:prstGeom prst="roundRect">
            <a:avLst/>
          </a:prstGeom>
          <a:solidFill>
            <a:srgbClr val="66FFFF"/>
          </a:solidFill>
          <a:ln w="12700" cap="flat" cmpd="sng" algn="ctr">
            <a:solidFill>
              <a:srgbClr val="CCFF66"/>
            </a:solidFill>
            <a:prstDash val="solid"/>
            <a:round/>
            <a:headEnd type="none" w="med" len="med"/>
            <a:tailEnd type="none" w="med" len="med"/>
          </a:ln>
          <a:effectLst/>
          <a:scene3d>
            <a:camera prst="orthographicFront"/>
            <a:lightRig rig="threePt" dir="t"/>
          </a:scene3d>
          <a:sp3d>
            <a:bevelT prst="convex"/>
          </a:sp3d>
        </p:spPr>
        <p:txBody>
          <a:bodyPr wrap="none" anchor="ctr"/>
          <a:lstStyle/>
          <a:p>
            <a:pPr algn="ctr">
              <a:defRPr/>
            </a:pPr>
            <a:r>
              <a:rPr lang="zh-TW" altLang="en-US" sz="2400" dirty="0">
                <a:solidFill>
                  <a:srgbClr val="0000FF"/>
                </a:solidFill>
                <a:latin typeface="標楷體" panose="03000509000000000000" pitchFamily="65" charset="-120"/>
                <a:ea typeface="標楷體" panose="03000509000000000000" pitchFamily="65" charset="-120"/>
              </a:rPr>
              <a:t>訂定各工項施工流程及施工安全作業檢查標準</a:t>
            </a:r>
          </a:p>
        </p:txBody>
      </p:sp>
      <p:sp>
        <p:nvSpPr>
          <p:cNvPr id="18" name="Rectangle 4"/>
          <p:cNvSpPr>
            <a:spLocks noChangeArrowheads="1"/>
          </p:cNvSpPr>
          <p:nvPr/>
        </p:nvSpPr>
        <p:spPr bwMode="auto">
          <a:xfrm>
            <a:off x="1771649" y="166688"/>
            <a:ext cx="71397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zh-TW" altLang="en-US" sz="3600" b="0" dirty="0" smtClean="0">
                <a:solidFill>
                  <a:srgbClr val="800000"/>
                </a:solidFill>
                <a:effectLst>
                  <a:outerShdw blurRad="38100" dist="38100" dir="2700000" algn="tl">
                    <a:srgbClr val="C0C0C0"/>
                  </a:outerShdw>
                </a:effectLst>
                <a:latin typeface="標楷體" panose="03000509000000000000" pitchFamily="65" charset="-120"/>
                <a:ea typeface="標楷體" panose="03000509000000000000" pitchFamily="65" charset="-120"/>
              </a:rPr>
              <a:t>伍、</a:t>
            </a:r>
            <a:r>
              <a:rPr lang="zh-TW" altLang="en-US" sz="3600" b="0" dirty="0">
                <a:solidFill>
                  <a:srgbClr val="800000"/>
                </a:solidFill>
                <a:effectLst>
                  <a:outerShdw blurRad="38100" dist="38100" dir="2700000" algn="tl">
                    <a:srgbClr val="C0C0C0"/>
                  </a:outerShdw>
                </a:effectLst>
                <a:latin typeface="標楷體" panose="03000509000000000000" pitchFamily="65" charset="-120"/>
                <a:ea typeface="標楷體" panose="03000509000000000000" pitchFamily="65" charset="-120"/>
              </a:rPr>
              <a:t>依工序訂定之勞安衛查核計畫</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ChangeArrowheads="1"/>
          </p:cNvSpPr>
          <p:nvPr/>
        </p:nvSpPr>
        <p:spPr bwMode="auto">
          <a:xfrm>
            <a:off x="4651901" y="1412875"/>
            <a:ext cx="461665" cy="1711325"/>
          </a:xfrm>
          <a:prstGeom prst="rect">
            <a:avLst/>
          </a:prstGeom>
          <a:solidFill>
            <a:srgbClr val="CCFFCC"/>
          </a:solidFill>
          <a:ln w="9525"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eaLnBrk="0" hangingPunct="0">
              <a:spcBef>
                <a:spcPct val="50000"/>
              </a:spcBef>
            </a:pPr>
            <a:r>
              <a:rPr lang="zh-TW" altLang="en-US" sz="1800" b="0">
                <a:latin typeface="標楷體" panose="03000509000000000000" pitchFamily="65" charset="-120"/>
                <a:ea typeface="標楷體" panose="03000509000000000000" pitchFamily="65" charset="-120"/>
              </a:rPr>
              <a:t>超音波檢測</a:t>
            </a:r>
          </a:p>
        </p:txBody>
      </p:sp>
      <p:sp>
        <p:nvSpPr>
          <p:cNvPr id="664579" name="Rectangle 3"/>
          <p:cNvSpPr>
            <a:spLocks noChangeArrowheads="1"/>
          </p:cNvSpPr>
          <p:nvPr/>
        </p:nvSpPr>
        <p:spPr bwMode="auto">
          <a:xfrm>
            <a:off x="1482794" y="1416050"/>
            <a:ext cx="461665" cy="1714500"/>
          </a:xfrm>
          <a:prstGeom prst="rect">
            <a:avLst/>
          </a:prstGeom>
          <a:solidFill>
            <a:srgbClr val="CCFFCC"/>
          </a:solidFill>
          <a:ln w="9525"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defTabSz="757238"/>
            <a:r>
              <a:rPr lang="zh-TW" altLang="en-US" sz="1800" b="0" dirty="0">
                <a:latin typeface="標楷體" panose="03000509000000000000" pitchFamily="65" charset="-120"/>
                <a:ea typeface="標楷體" panose="03000509000000000000" pitchFamily="65" charset="-120"/>
              </a:rPr>
              <a:t>施工前作業準備</a:t>
            </a:r>
          </a:p>
        </p:txBody>
      </p:sp>
      <p:sp>
        <p:nvSpPr>
          <p:cNvPr id="664580" name="Rectangle 4"/>
          <p:cNvSpPr>
            <a:spLocks noChangeArrowheads="1"/>
          </p:cNvSpPr>
          <p:nvPr/>
        </p:nvSpPr>
        <p:spPr bwMode="auto">
          <a:xfrm>
            <a:off x="1843088" y="330200"/>
            <a:ext cx="7542212"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fontAlgn="t" hangingPunct="0">
              <a:lnSpc>
                <a:spcPct val="80000"/>
              </a:lnSpc>
              <a:spcBef>
                <a:spcPct val="50000"/>
              </a:spcBef>
            </a:pPr>
            <a:r>
              <a:rPr lang="en-US" altLang="zh-TW" sz="2400" b="0" dirty="0">
                <a:solidFill>
                  <a:srgbClr val="0066FF"/>
                </a:solidFill>
                <a:latin typeface="標楷體" panose="03000509000000000000" pitchFamily="65" charset="-120"/>
                <a:ea typeface="標楷體" panose="03000509000000000000" pitchFamily="65" charset="-120"/>
              </a:rPr>
              <a:t>5</a:t>
            </a:r>
            <a:r>
              <a:rPr lang="en-US" altLang="zh-TW" sz="2400" b="0" dirty="0" smtClean="0">
                <a:solidFill>
                  <a:srgbClr val="0066FF"/>
                </a:solidFill>
                <a:latin typeface="標楷體" panose="03000509000000000000" pitchFamily="65" charset="-120"/>
                <a:ea typeface="標楷體" panose="03000509000000000000" pitchFamily="65" charset="-120"/>
              </a:rPr>
              <a:t>-1.</a:t>
            </a:r>
            <a:r>
              <a:rPr lang="zh-TW" altLang="en-US" sz="2400" b="0" dirty="0" smtClean="0">
                <a:solidFill>
                  <a:srgbClr val="0066FF"/>
                </a:solidFill>
                <a:latin typeface="標楷體" panose="03000509000000000000" pitchFamily="65" charset="-120"/>
                <a:ea typeface="標楷體" panose="03000509000000000000" pitchFamily="65" charset="-120"/>
              </a:rPr>
              <a:t>全</a:t>
            </a:r>
            <a:r>
              <a:rPr lang="zh-TW" altLang="en-US" sz="2400" b="0" dirty="0">
                <a:solidFill>
                  <a:srgbClr val="0066FF"/>
                </a:solidFill>
                <a:latin typeface="標楷體" panose="03000509000000000000" pitchFamily="65" charset="-120"/>
                <a:ea typeface="標楷體" panose="03000509000000000000" pitchFamily="65" charset="-120"/>
              </a:rPr>
              <a:t>套管基樁施工作業及檢查</a:t>
            </a:r>
            <a:r>
              <a:rPr lang="zh-TW" altLang="en-US" sz="2400" b="0" dirty="0" smtClean="0">
                <a:solidFill>
                  <a:srgbClr val="0066FF"/>
                </a:solidFill>
                <a:latin typeface="標楷體" panose="03000509000000000000" pitchFamily="65" charset="-120"/>
                <a:ea typeface="標楷體" panose="03000509000000000000" pitchFamily="65" charset="-120"/>
              </a:rPr>
              <a:t>流程</a:t>
            </a:r>
            <a:endParaRPr lang="zh-TW" altLang="en-US" sz="2400" b="0" dirty="0">
              <a:solidFill>
                <a:srgbClr val="0066FF"/>
              </a:solidFill>
              <a:latin typeface="標楷體" panose="03000509000000000000" pitchFamily="65" charset="-120"/>
              <a:ea typeface="標楷體" panose="03000509000000000000" pitchFamily="65" charset="-120"/>
            </a:endParaRPr>
          </a:p>
        </p:txBody>
      </p:sp>
      <p:sp>
        <p:nvSpPr>
          <p:cNvPr id="664581" name="Rectangle 5"/>
          <p:cNvSpPr>
            <a:spLocks noChangeArrowheads="1"/>
          </p:cNvSpPr>
          <p:nvPr/>
        </p:nvSpPr>
        <p:spPr bwMode="auto">
          <a:xfrm>
            <a:off x="981678" y="2930525"/>
            <a:ext cx="462947"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92075" tIns="46038" rIns="92075" bIns="46038">
            <a:spAutoFit/>
          </a:bodyPr>
          <a:lstStyle/>
          <a:p>
            <a:pPr algn="ctr" eaLnBrk="0" hangingPunct="0">
              <a:spcBef>
                <a:spcPct val="50000"/>
              </a:spcBef>
            </a:pPr>
            <a:r>
              <a:rPr lang="en-US" altLang="zh-TW" sz="1800" b="0">
                <a:latin typeface="標楷體" panose="03000509000000000000" pitchFamily="65" charset="-120"/>
                <a:ea typeface="標楷體" panose="03000509000000000000" pitchFamily="65" charset="-120"/>
              </a:rPr>
              <a:t>(</a:t>
            </a:r>
            <a:r>
              <a:rPr lang="zh-TW" altLang="en-US" sz="1800" b="0">
                <a:latin typeface="標楷體" panose="03000509000000000000" pitchFamily="65" charset="-120"/>
                <a:ea typeface="標楷體" panose="03000509000000000000" pitchFamily="65" charset="-120"/>
              </a:rPr>
              <a:t>檢驗項目</a:t>
            </a:r>
            <a:r>
              <a:rPr lang="en-US" altLang="zh-TW" sz="1800" b="0">
                <a:latin typeface="標楷體" panose="03000509000000000000" pitchFamily="65" charset="-120"/>
                <a:ea typeface="標楷體" panose="03000509000000000000" pitchFamily="65" charset="-120"/>
              </a:rPr>
              <a:t>)</a:t>
            </a:r>
          </a:p>
        </p:txBody>
      </p:sp>
      <p:sp>
        <p:nvSpPr>
          <p:cNvPr id="664582" name="Rectangle 6"/>
          <p:cNvSpPr>
            <a:spLocks noChangeArrowheads="1"/>
          </p:cNvSpPr>
          <p:nvPr/>
        </p:nvSpPr>
        <p:spPr bwMode="auto">
          <a:xfrm>
            <a:off x="2374971" y="1411288"/>
            <a:ext cx="461665" cy="1714500"/>
          </a:xfrm>
          <a:prstGeom prst="rect">
            <a:avLst/>
          </a:prstGeom>
          <a:solidFill>
            <a:srgbClr val="CCFFCC"/>
          </a:solidFill>
          <a:ln w="9525"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eaLnBrk="0" hangingPunct="0">
              <a:spcBef>
                <a:spcPct val="50000"/>
              </a:spcBef>
            </a:pPr>
            <a:r>
              <a:rPr lang="zh-TW" altLang="en-US" sz="1800" b="0">
                <a:latin typeface="標楷體" panose="03000509000000000000" pitchFamily="65" charset="-120"/>
                <a:ea typeface="標楷體" panose="03000509000000000000" pitchFamily="65" charset="-120"/>
              </a:rPr>
              <a:t>樁位放樣</a:t>
            </a:r>
          </a:p>
        </p:txBody>
      </p:sp>
      <p:sp>
        <p:nvSpPr>
          <p:cNvPr id="664583" name="Rectangle 7"/>
          <p:cNvSpPr>
            <a:spLocks noChangeArrowheads="1"/>
          </p:cNvSpPr>
          <p:nvPr/>
        </p:nvSpPr>
        <p:spPr bwMode="auto">
          <a:xfrm>
            <a:off x="8362570" y="1423760"/>
            <a:ext cx="461665" cy="1715297"/>
          </a:xfrm>
          <a:prstGeom prst="rect">
            <a:avLst/>
          </a:prstGeom>
          <a:solidFill>
            <a:srgbClr val="CCFFCC"/>
          </a:solidFill>
          <a:ln w="9525"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lgn="ctr" defTabSz="757238"/>
            <a:r>
              <a:rPr lang="zh-TW" altLang="en-US" sz="1800" b="0">
                <a:latin typeface="標楷體" panose="03000509000000000000" pitchFamily="65" charset="-120"/>
                <a:ea typeface="標楷體" panose="03000509000000000000" pitchFamily="65" charset="-120"/>
              </a:rPr>
              <a:t>完成</a:t>
            </a:r>
          </a:p>
        </p:txBody>
      </p:sp>
      <p:sp>
        <p:nvSpPr>
          <p:cNvPr id="664584" name="Rectangle 8"/>
          <p:cNvSpPr>
            <a:spLocks noChangeArrowheads="1"/>
          </p:cNvSpPr>
          <p:nvPr/>
        </p:nvSpPr>
        <p:spPr bwMode="auto">
          <a:xfrm>
            <a:off x="975328" y="1393825"/>
            <a:ext cx="462947"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92075" tIns="46038" rIns="92075" bIns="46038">
            <a:spAutoFit/>
          </a:bodyPr>
          <a:lstStyle/>
          <a:p>
            <a:pPr algn="ctr" eaLnBrk="0" hangingPunct="0">
              <a:spcBef>
                <a:spcPct val="50000"/>
              </a:spcBef>
            </a:pPr>
            <a:r>
              <a:rPr lang="en-US" altLang="zh-TW" sz="1800" b="0">
                <a:latin typeface="標楷體" panose="03000509000000000000" pitchFamily="65" charset="-120"/>
                <a:ea typeface="標楷體" panose="03000509000000000000" pitchFamily="65" charset="-120"/>
              </a:rPr>
              <a:t>(</a:t>
            </a:r>
            <a:r>
              <a:rPr lang="zh-TW" altLang="en-US" sz="1800" b="0">
                <a:latin typeface="標楷體" panose="03000509000000000000" pitchFamily="65" charset="-120"/>
                <a:ea typeface="標楷體" panose="03000509000000000000" pitchFamily="65" charset="-120"/>
              </a:rPr>
              <a:t>作業流程</a:t>
            </a:r>
            <a:r>
              <a:rPr lang="en-US" altLang="zh-TW" sz="1800" b="0">
                <a:latin typeface="標楷體" panose="03000509000000000000" pitchFamily="65" charset="-120"/>
                <a:ea typeface="標楷體" panose="03000509000000000000" pitchFamily="65" charset="-120"/>
              </a:rPr>
              <a:t>)</a:t>
            </a:r>
          </a:p>
        </p:txBody>
      </p:sp>
      <p:sp>
        <p:nvSpPr>
          <p:cNvPr id="664585" name="Line 9"/>
          <p:cNvSpPr>
            <a:spLocks noChangeShapeType="1"/>
          </p:cNvSpPr>
          <p:nvPr/>
        </p:nvSpPr>
        <p:spPr bwMode="auto">
          <a:xfrm>
            <a:off x="1964870" y="2298700"/>
            <a:ext cx="406400" cy="0"/>
          </a:xfrm>
          <a:prstGeom prst="line">
            <a:avLst/>
          </a:prstGeom>
          <a:noFill/>
          <a:ln w="12700">
            <a:solidFill>
              <a:schemeClr val="tx1"/>
            </a:solidFill>
            <a:round/>
            <a:headEnd type="none" w="sm" len="sm"/>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4586" name="Line 10"/>
          <p:cNvSpPr>
            <a:spLocks noChangeShapeType="1"/>
          </p:cNvSpPr>
          <p:nvPr/>
        </p:nvSpPr>
        <p:spPr bwMode="auto">
          <a:xfrm>
            <a:off x="4049486" y="2286000"/>
            <a:ext cx="609600" cy="0"/>
          </a:xfrm>
          <a:prstGeom prst="line">
            <a:avLst/>
          </a:prstGeom>
          <a:noFill/>
          <a:ln w="12700">
            <a:solidFill>
              <a:schemeClr val="tx1"/>
            </a:solidFill>
            <a:round/>
            <a:headEnd type="none" w="sm" len="sm"/>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4587" name="Line 11"/>
          <p:cNvSpPr>
            <a:spLocks noChangeShapeType="1"/>
          </p:cNvSpPr>
          <p:nvPr/>
        </p:nvSpPr>
        <p:spPr bwMode="auto">
          <a:xfrm>
            <a:off x="5113566" y="2286000"/>
            <a:ext cx="845003" cy="0"/>
          </a:xfrm>
          <a:prstGeom prst="line">
            <a:avLst/>
          </a:prstGeom>
          <a:noFill/>
          <a:ln w="12700">
            <a:solidFill>
              <a:schemeClr val="tx1"/>
            </a:solidFill>
            <a:round/>
            <a:headEnd type="none" w="sm" len="sm"/>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4588" name="Line 12"/>
          <p:cNvSpPr>
            <a:spLocks noChangeShapeType="1"/>
          </p:cNvSpPr>
          <p:nvPr/>
        </p:nvSpPr>
        <p:spPr bwMode="auto">
          <a:xfrm>
            <a:off x="2830286" y="2298700"/>
            <a:ext cx="828675" cy="0"/>
          </a:xfrm>
          <a:prstGeom prst="line">
            <a:avLst/>
          </a:prstGeom>
          <a:noFill/>
          <a:ln w="12700">
            <a:solidFill>
              <a:schemeClr val="tx1"/>
            </a:solidFill>
            <a:round/>
            <a:headEnd type="none" w="sm" len="sm"/>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4589" name="Line 13"/>
          <p:cNvSpPr>
            <a:spLocks noChangeShapeType="1"/>
          </p:cNvSpPr>
          <p:nvPr/>
        </p:nvSpPr>
        <p:spPr bwMode="auto">
          <a:xfrm>
            <a:off x="7704819" y="2298700"/>
            <a:ext cx="652463" cy="0"/>
          </a:xfrm>
          <a:prstGeom prst="line">
            <a:avLst/>
          </a:prstGeom>
          <a:noFill/>
          <a:ln w="12700">
            <a:solidFill>
              <a:schemeClr val="tx1"/>
            </a:solidFill>
            <a:round/>
            <a:headEnd type="none" w="sm" len="sm"/>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4590" name="Line 14"/>
          <p:cNvSpPr>
            <a:spLocks noChangeShapeType="1"/>
          </p:cNvSpPr>
          <p:nvPr/>
        </p:nvSpPr>
        <p:spPr bwMode="auto">
          <a:xfrm>
            <a:off x="5537882" y="2374900"/>
            <a:ext cx="0" cy="828675"/>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4593" name="Line 17"/>
          <p:cNvSpPr>
            <a:spLocks noChangeShapeType="1"/>
          </p:cNvSpPr>
          <p:nvPr/>
        </p:nvSpPr>
        <p:spPr bwMode="auto">
          <a:xfrm>
            <a:off x="2992211" y="1212850"/>
            <a:ext cx="0" cy="1085850"/>
          </a:xfrm>
          <a:prstGeom prst="line">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latin typeface="Microsoft YaHei" panose="020B0503020204020204" pitchFamily="34" charset="-122"/>
              <a:ea typeface="Microsoft YaHei" panose="020B0503020204020204" pitchFamily="34" charset="-122"/>
            </a:endParaRPr>
          </a:p>
        </p:txBody>
      </p:sp>
      <p:sp>
        <p:nvSpPr>
          <p:cNvPr id="664594" name="Text Box 18"/>
          <p:cNvSpPr txBox="1">
            <a:spLocks noChangeArrowheads="1"/>
          </p:cNvSpPr>
          <p:nvPr/>
        </p:nvSpPr>
        <p:spPr bwMode="auto">
          <a:xfrm>
            <a:off x="3323522" y="1409700"/>
            <a:ext cx="738664" cy="1714500"/>
          </a:xfrm>
          <a:prstGeom prst="rect">
            <a:avLst/>
          </a:prstGeom>
          <a:solidFill>
            <a:srgbClr val="CCFFCC"/>
          </a:solidFill>
          <a:ln w="9525"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eaLnBrk="0" hangingPunct="0">
              <a:spcBef>
                <a:spcPct val="50000"/>
              </a:spcBef>
            </a:pPr>
            <a:r>
              <a:rPr lang="zh-TW" altLang="en-US" sz="1800" b="0" dirty="0">
                <a:latin typeface="標楷體" panose="03000509000000000000" pitchFamily="65" charset="-120"/>
                <a:ea typeface="標楷體" panose="03000509000000000000" pitchFamily="65" charset="-120"/>
              </a:rPr>
              <a:t>套管打設及鑽掘作業</a:t>
            </a:r>
          </a:p>
        </p:txBody>
      </p:sp>
      <p:sp>
        <p:nvSpPr>
          <p:cNvPr id="664595" name="Rectangle 19"/>
          <p:cNvSpPr>
            <a:spLocks noChangeArrowheads="1"/>
          </p:cNvSpPr>
          <p:nvPr/>
        </p:nvSpPr>
        <p:spPr bwMode="auto">
          <a:xfrm>
            <a:off x="5929612" y="1416050"/>
            <a:ext cx="461665" cy="1708150"/>
          </a:xfrm>
          <a:prstGeom prst="rect">
            <a:avLst/>
          </a:prstGeom>
          <a:solidFill>
            <a:srgbClr val="CCFFCC"/>
          </a:solidFill>
          <a:ln w="9525"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eaLnBrk="0" hangingPunct="0">
              <a:spcBef>
                <a:spcPct val="50000"/>
              </a:spcBef>
            </a:pPr>
            <a:r>
              <a:rPr lang="zh-TW" altLang="en-US" sz="1800" b="0" dirty="0">
                <a:latin typeface="標楷體" panose="03000509000000000000" pitchFamily="65" charset="-120"/>
                <a:ea typeface="標楷體" panose="03000509000000000000" pitchFamily="65" charset="-120"/>
              </a:rPr>
              <a:t>鋼筋籠吊放</a:t>
            </a:r>
          </a:p>
        </p:txBody>
      </p:sp>
      <p:sp>
        <p:nvSpPr>
          <p:cNvPr id="664596" name="Rectangle 20"/>
          <p:cNvSpPr>
            <a:spLocks noChangeArrowheads="1"/>
          </p:cNvSpPr>
          <p:nvPr/>
        </p:nvSpPr>
        <p:spPr bwMode="auto">
          <a:xfrm>
            <a:off x="7294409" y="1416050"/>
            <a:ext cx="461665" cy="1708150"/>
          </a:xfrm>
          <a:prstGeom prst="rect">
            <a:avLst/>
          </a:prstGeom>
          <a:solidFill>
            <a:srgbClr val="CCFFCC"/>
          </a:solidFill>
          <a:ln w="9525"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lgn="ctr" eaLnBrk="0" hangingPunct="0">
              <a:spcBef>
                <a:spcPct val="50000"/>
              </a:spcBef>
            </a:pPr>
            <a:r>
              <a:rPr lang="zh-TW" altLang="en-US" sz="1800" b="0">
                <a:latin typeface="標楷體" panose="03000509000000000000" pitchFamily="65" charset="-120"/>
                <a:ea typeface="標楷體" panose="03000509000000000000" pitchFamily="65" charset="-120"/>
              </a:rPr>
              <a:t>水中混凝土澆置</a:t>
            </a:r>
          </a:p>
        </p:txBody>
      </p:sp>
      <p:sp>
        <p:nvSpPr>
          <p:cNvPr id="664597" name="Line 21"/>
          <p:cNvSpPr>
            <a:spLocks noChangeShapeType="1"/>
          </p:cNvSpPr>
          <p:nvPr/>
        </p:nvSpPr>
        <p:spPr bwMode="auto">
          <a:xfrm>
            <a:off x="6413049" y="2298700"/>
            <a:ext cx="891720" cy="0"/>
          </a:xfrm>
          <a:prstGeom prst="line">
            <a:avLst/>
          </a:prstGeom>
          <a:noFill/>
          <a:ln w="12700">
            <a:solidFill>
              <a:schemeClr val="tx1"/>
            </a:solidFill>
            <a:round/>
            <a:headEnd type="none" w="sm" len="sm"/>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4603" name="Oval 27"/>
          <p:cNvSpPr>
            <a:spLocks noChangeArrowheads="1"/>
          </p:cNvSpPr>
          <p:nvPr/>
        </p:nvSpPr>
        <p:spPr bwMode="auto">
          <a:xfrm>
            <a:off x="5437869" y="2206625"/>
            <a:ext cx="196850" cy="1968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1000" dirty="0" smtClean="0">
                <a:solidFill>
                  <a:schemeClr val="bg1"/>
                </a:solidFill>
                <a:latin typeface="Microsoft YaHei" panose="020B0503020204020204" pitchFamily="34" charset="-122"/>
                <a:ea typeface="Microsoft YaHei" panose="020B0503020204020204" pitchFamily="34" charset="-122"/>
              </a:rPr>
              <a:t>1</a:t>
            </a:r>
            <a:endParaRPr lang="zh-TW" altLang="en-US" sz="1000" dirty="0">
              <a:solidFill>
                <a:schemeClr val="bg1"/>
              </a:solidFill>
              <a:latin typeface="Microsoft YaHei" panose="020B0503020204020204" pitchFamily="34" charset="-122"/>
              <a:ea typeface="Microsoft YaHei" panose="020B0503020204020204" pitchFamily="34" charset="-122"/>
            </a:endParaRPr>
          </a:p>
        </p:txBody>
      </p:sp>
      <p:graphicFrame>
        <p:nvGraphicFramePr>
          <p:cNvPr id="664640" name="Group 64"/>
          <p:cNvGraphicFramePr>
            <a:graphicFrameLocks noGrp="1"/>
          </p:cNvGraphicFramePr>
          <p:nvPr>
            <p:extLst>
              <p:ext uri="{D42A27DB-BD31-4B8C-83A1-F6EECF244321}">
                <p14:modId xmlns:p14="http://schemas.microsoft.com/office/powerpoint/2010/main" val="3536836053"/>
              </p:ext>
            </p:extLst>
          </p:nvPr>
        </p:nvGraphicFramePr>
        <p:xfrm>
          <a:off x="165891" y="4414157"/>
          <a:ext cx="9612313" cy="1945958"/>
        </p:xfrm>
        <a:graphic>
          <a:graphicData uri="http://schemas.openxmlformats.org/drawingml/2006/table">
            <a:tbl>
              <a:tblPr>
                <a:tableStyleId>{5940675A-B579-460E-94D1-54222C63F5DA}</a:tableStyleId>
              </a:tblPr>
              <a:tblGrid>
                <a:gridCol w="2016125"/>
                <a:gridCol w="1968500"/>
                <a:gridCol w="1878013"/>
                <a:gridCol w="1866900"/>
                <a:gridCol w="1882775"/>
              </a:tblGrid>
              <a:tr h="1366838">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pPr>
                      <a:endParaRPr kumimoji="1" lang="zh-TW" altLang="zh-TW" sz="1200" b="0" i="0" u="none" strike="noStrike" cap="none" normalizeH="0" baseline="0" dirty="0" smtClean="0">
                        <a:ln>
                          <a:noFill/>
                        </a:ln>
                        <a:solidFill>
                          <a:schemeClr val="tx1"/>
                        </a:solidFill>
                        <a:effectLst/>
                        <a:latin typeface="全真楷書" pitchFamily="49" charset="-120"/>
                        <a:ea typeface="新細明體" pitchFamily="18" charset="-120"/>
                      </a:endParaRPr>
                    </a:p>
                  </a:txBody>
                  <a:tcPr horzOverflow="overflow"/>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pPr>
                      <a:endParaRPr kumimoji="1" lang="zh-TW" altLang="zh-TW" sz="1200" b="0" i="0" u="none" strike="noStrike" cap="none" normalizeH="0" baseline="0" dirty="0" smtClean="0">
                        <a:ln>
                          <a:noFill/>
                        </a:ln>
                        <a:solidFill>
                          <a:schemeClr val="tx1"/>
                        </a:solidFill>
                        <a:effectLst/>
                        <a:latin typeface="全真楷書" pitchFamily="49" charset="-120"/>
                        <a:ea typeface="新細明體" pitchFamily="18" charset="-120"/>
                      </a:endParaRPr>
                    </a:p>
                  </a:txBody>
                  <a:tcPr horzOverflow="overflow"/>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pPr>
                      <a:endParaRPr kumimoji="1" lang="zh-TW" altLang="zh-TW" sz="1200" b="0" i="0" u="none" strike="noStrike" cap="none" normalizeH="0" baseline="0" dirty="0" smtClean="0">
                        <a:ln>
                          <a:noFill/>
                        </a:ln>
                        <a:solidFill>
                          <a:schemeClr val="tx1"/>
                        </a:solidFill>
                        <a:effectLst/>
                        <a:latin typeface="全真楷書" pitchFamily="49" charset="-120"/>
                        <a:ea typeface="新細明體" pitchFamily="18" charset="-120"/>
                      </a:endParaRPr>
                    </a:p>
                  </a:txBody>
                  <a:tcPr horzOverflow="overflow"/>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pPr>
                      <a:endParaRPr kumimoji="1" lang="zh-TW" altLang="zh-TW" sz="1200" b="0" i="0" u="none" strike="noStrike" cap="none" normalizeH="0" baseline="0" dirty="0" smtClean="0">
                        <a:ln>
                          <a:noFill/>
                        </a:ln>
                        <a:solidFill>
                          <a:schemeClr val="tx1"/>
                        </a:solidFill>
                        <a:effectLst/>
                        <a:latin typeface="全真楷書" pitchFamily="49" charset="-120"/>
                        <a:ea typeface="新細明體" pitchFamily="18" charset="-120"/>
                      </a:endParaRPr>
                    </a:p>
                  </a:txBody>
                  <a:tcPr horzOverflow="overflow"/>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pPr>
                      <a:endParaRPr kumimoji="1" lang="zh-TW" altLang="zh-TW" sz="1200" b="0" i="0" u="none" strike="noStrike" cap="none" normalizeH="0" baseline="0" dirty="0" smtClean="0">
                        <a:ln>
                          <a:noFill/>
                        </a:ln>
                        <a:solidFill>
                          <a:schemeClr val="tx1"/>
                        </a:solidFill>
                        <a:effectLst/>
                        <a:latin typeface="全真楷書" pitchFamily="49" charset="-120"/>
                        <a:ea typeface="新細明體" pitchFamily="18" charset="-120"/>
                      </a:endParaRPr>
                    </a:p>
                  </a:txBody>
                  <a:tcPr horzOverflow="overflow"/>
                </a:tc>
              </a:tr>
              <a:tr h="3270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defRPr/>
                      </a:pPr>
                      <a:r>
                        <a:rPr kumimoji="1" lang="en-US" altLang="zh-TW" sz="1600" u="none" strike="noStrike" cap="none" normalizeH="0" baseline="0" dirty="0" smtClean="0">
                          <a:ln>
                            <a:noFill/>
                          </a:ln>
                          <a:effectLst/>
                          <a:latin typeface="標楷體" panose="03000509000000000000" pitchFamily="65" charset="-120"/>
                          <a:ea typeface="標楷體" panose="03000509000000000000" pitchFamily="65" charset="-120"/>
                        </a:rPr>
                        <a:t>a.</a:t>
                      </a:r>
                      <a:r>
                        <a:rPr kumimoji="1" lang="zh-TW" altLang="en-US" sz="1600" u="none" strike="noStrike" cap="none" normalizeH="0" baseline="0" dirty="0" smtClean="0">
                          <a:ln>
                            <a:noFill/>
                          </a:ln>
                          <a:effectLst/>
                          <a:latin typeface="標楷體" panose="03000509000000000000" pitchFamily="65" charset="-120"/>
                          <a:ea typeface="標楷體" panose="03000509000000000000" pitchFamily="65" charset="-120"/>
                        </a:rPr>
                        <a:t>基樁鋼筋籠檢查</a:t>
                      </a:r>
                      <a:endPar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en-US" altLang="zh-TW" sz="1600" u="none" strike="noStrike" cap="none" normalizeH="0" baseline="0" dirty="0" smtClean="0">
                          <a:ln>
                            <a:noFill/>
                          </a:ln>
                          <a:effectLst/>
                          <a:latin typeface="標楷體" panose="03000509000000000000" pitchFamily="65" charset="-120"/>
                          <a:ea typeface="標楷體" panose="03000509000000000000" pitchFamily="65" charset="-120"/>
                        </a:rPr>
                        <a:t>b.</a:t>
                      </a:r>
                      <a:r>
                        <a:rPr kumimoji="1" lang="zh-TW" altLang="en-US" sz="1600" u="none" strike="noStrike" cap="none" normalizeH="0" baseline="0" dirty="0" smtClean="0">
                          <a:ln>
                            <a:noFill/>
                          </a:ln>
                          <a:effectLst/>
                          <a:latin typeface="標楷體" panose="03000509000000000000" pitchFamily="65" charset="-120"/>
                          <a:ea typeface="標楷體" panose="03000509000000000000" pitchFamily="65" charset="-120"/>
                        </a:rPr>
                        <a:t>基樁垂直度及深度檢查</a:t>
                      </a:r>
                      <a:endPar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en-US" altLang="zh-TW" sz="1600" u="none" strike="noStrike" cap="none" normalizeH="0" baseline="0" dirty="0" smtClean="0">
                          <a:ln>
                            <a:noFill/>
                          </a:ln>
                          <a:effectLst/>
                          <a:latin typeface="標楷體" panose="03000509000000000000" pitchFamily="65" charset="-120"/>
                          <a:ea typeface="標楷體" panose="03000509000000000000" pitchFamily="65" charset="-120"/>
                        </a:rPr>
                        <a:t>c.</a:t>
                      </a:r>
                      <a:r>
                        <a:rPr kumimoji="1" lang="zh-TW" altLang="en-US" sz="1600" u="none" strike="noStrike" cap="none" normalizeH="0" baseline="0" dirty="0" smtClean="0">
                          <a:ln>
                            <a:noFill/>
                          </a:ln>
                          <a:effectLst/>
                          <a:latin typeface="標楷體" panose="03000509000000000000" pitchFamily="65" charset="-120"/>
                          <a:ea typeface="標楷體" panose="03000509000000000000" pitchFamily="65" charset="-120"/>
                        </a:rPr>
                        <a:t>基樁鋼筋籠搭接檢查</a:t>
                      </a:r>
                      <a:endPar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en-US" altLang="zh-TW" sz="1600" u="none" strike="noStrike" cap="none" normalizeH="0" baseline="0" dirty="0" smtClean="0">
                          <a:ln>
                            <a:noFill/>
                          </a:ln>
                          <a:effectLst/>
                          <a:latin typeface="標楷體" panose="03000509000000000000" pitchFamily="65" charset="-120"/>
                          <a:ea typeface="標楷體" panose="03000509000000000000" pitchFamily="65" charset="-120"/>
                        </a:rPr>
                        <a:t>d.</a:t>
                      </a:r>
                      <a:r>
                        <a:rPr kumimoji="1" lang="zh-TW" altLang="en-US" sz="1600" u="none" strike="noStrike" cap="none" normalizeH="0" baseline="0" dirty="0" smtClean="0">
                          <a:ln>
                            <a:noFill/>
                          </a:ln>
                          <a:effectLst/>
                          <a:latin typeface="標楷體" panose="03000509000000000000" pitchFamily="65" charset="-120"/>
                          <a:ea typeface="標楷體" panose="03000509000000000000" pitchFamily="65" charset="-120"/>
                        </a:rPr>
                        <a:t>水中混凝土材料試驗</a:t>
                      </a:r>
                      <a:endPar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en-US" altLang="zh-TW" sz="1600" u="none" strike="noStrike" cap="none" normalizeH="0" baseline="0" dirty="0" smtClean="0">
                          <a:ln>
                            <a:noFill/>
                          </a:ln>
                          <a:effectLst/>
                          <a:latin typeface="標楷體" panose="03000509000000000000" pitchFamily="65" charset="-120"/>
                          <a:ea typeface="標楷體" panose="03000509000000000000" pitchFamily="65" charset="-120"/>
                        </a:rPr>
                        <a:t>e.</a:t>
                      </a:r>
                      <a:r>
                        <a:rPr kumimoji="1" lang="zh-TW" altLang="en-US" sz="1600" u="none" strike="noStrike" cap="none" normalizeH="0" baseline="0" dirty="0" smtClean="0">
                          <a:ln>
                            <a:noFill/>
                          </a:ln>
                          <a:effectLst/>
                          <a:latin typeface="標楷體" panose="03000509000000000000" pitchFamily="65" charset="-120"/>
                          <a:ea typeface="標楷體" panose="03000509000000000000" pitchFamily="65" charset="-120"/>
                        </a:rPr>
                        <a:t>基樁完整性檢查</a:t>
                      </a:r>
                      <a:endPar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r>
            </a:tbl>
          </a:graphicData>
        </a:graphic>
      </p:graphicFrame>
      <p:sp>
        <p:nvSpPr>
          <p:cNvPr id="664636" name="Text Box 60"/>
          <p:cNvSpPr txBox="1">
            <a:spLocks noChangeArrowheads="1"/>
          </p:cNvSpPr>
          <p:nvPr/>
        </p:nvSpPr>
        <p:spPr bwMode="auto">
          <a:xfrm>
            <a:off x="2325458" y="819766"/>
            <a:ext cx="1375683" cy="369332"/>
          </a:xfrm>
          <a:prstGeom prst="rect">
            <a:avLst/>
          </a:prstGeom>
          <a:solidFill>
            <a:srgbClr val="CCFFCC"/>
          </a:solidFill>
          <a:ln w="9525"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defTabSz="757238">
              <a:defRPr kumimoji="1" sz="2400">
                <a:solidFill>
                  <a:schemeClr val="tx1"/>
                </a:solidFill>
                <a:latin typeface="Times New Roman" pitchFamily="18" charset="0"/>
                <a:ea typeface="新細明體" pitchFamily="18" charset="-120"/>
              </a:defRPr>
            </a:lvl1pPr>
            <a:lvl2pPr defTabSz="757238">
              <a:defRPr kumimoji="1" sz="2400">
                <a:solidFill>
                  <a:schemeClr val="tx1"/>
                </a:solidFill>
                <a:latin typeface="Times New Roman" pitchFamily="18" charset="0"/>
                <a:ea typeface="新細明體" pitchFamily="18" charset="-120"/>
              </a:defRPr>
            </a:lvl2pPr>
            <a:lvl3pPr defTabSz="757238">
              <a:defRPr kumimoji="1" sz="2400">
                <a:solidFill>
                  <a:schemeClr val="tx1"/>
                </a:solidFill>
                <a:latin typeface="Times New Roman" pitchFamily="18" charset="0"/>
                <a:ea typeface="新細明體" pitchFamily="18" charset="-120"/>
              </a:defRPr>
            </a:lvl3pPr>
            <a:lvl4pPr defTabSz="757238">
              <a:defRPr kumimoji="1" sz="2400">
                <a:solidFill>
                  <a:schemeClr val="tx1"/>
                </a:solidFill>
                <a:latin typeface="Times New Roman" pitchFamily="18" charset="0"/>
                <a:ea typeface="新細明體" pitchFamily="18" charset="-120"/>
              </a:defRPr>
            </a:lvl4pPr>
            <a:lvl5pPr defTabSz="757238">
              <a:defRPr kumimoji="1" sz="2400">
                <a:solidFill>
                  <a:schemeClr val="tx1"/>
                </a:solidFill>
                <a:latin typeface="Times New Roman" pitchFamily="18" charset="0"/>
                <a:ea typeface="新細明體" pitchFamily="18" charset="-120"/>
              </a:defRPr>
            </a:lvl5pPr>
            <a:lvl6pPr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ctr"/>
            <a:r>
              <a:rPr lang="zh-TW" altLang="en-US" sz="1800" b="0" dirty="0">
                <a:latin typeface="標楷體" panose="03000509000000000000" pitchFamily="65" charset="-120"/>
                <a:ea typeface="標楷體" panose="03000509000000000000" pitchFamily="65" charset="-120"/>
              </a:rPr>
              <a:t>鋼筋籠製作</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70" y="4436180"/>
            <a:ext cx="1981200" cy="1334861"/>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9320" y="4448408"/>
            <a:ext cx="1966352" cy="1331686"/>
          </a:xfrm>
          <a:prstGeom prst="rect">
            <a:avLst/>
          </a:prstGeom>
        </p:spPr>
      </p:pic>
      <p:pic>
        <p:nvPicPr>
          <p:cNvPr id="4" name="圖片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168532" y="4439041"/>
            <a:ext cx="1843648" cy="1332000"/>
          </a:xfrm>
          <a:prstGeom prst="rect">
            <a:avLst/>
          </a:prstGeom>
        </p:spPr>
      </p:pic>
      <p:pic>
        <p:nvPicPr>
          <p:cNvPr id="5" name="圖片 4"/>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047740" y="4446711"/>
            <a:ext cx="1823720" cy="1350056"/>
          </a:xfrm>
          <a:prstGeom prst="rect">
            <a:avLst/>
          </a:prstGeom>
        </p:spPr>
      </p:pic>
      <p:pic>
        <p:nvPicPr>
          <p:cNvPr id="6"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3895" y="4432624"/>
            <a:ext cx="1857797" cy="1355090"/>
          </a:xfrm>
          <a:prstGeom prst="rect">
            <a:avLst/>
          </a:prstGeom>
        </p:spPr>
      </p:pic>
      <p:sp>
        <p:nvSpPr>
          <p:cNvPr id="39" name="Oval 27"/>
          <p:cNvSpPr>
            <a:spLocks noChangeArrowheads="1"/>
          </p:cNvSpPr>
          <p:nvPr/>
        </p:nvSpPr>
        <p:spPr bwMode="auto">
          <a:xfrm>
            <a:off x="7758705" y="3980730"/>
            <a:ext cx="156807" cy="16033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40" name="文字方塊 39"/>
          <p:cNvSpPr txBox="1"/>
          <p:nvPr/>
        </p:nvSpPr>
        <p:spPr>
          <a:xfrm>
            <a:off x="7871460" y="3887765"/>
            <a:ext cx="1638300" cy="369332"/>
          </a:xfrm>
          <a:prstGeom prst="rect">
            <a:avLst/>
          </a:prstGeom>
          <a:noFill/>
        </p:spPr>
        <p:txBody>
          <a:bodyPr wrap="square" rtlCol="0">
            <a:spAutoFit/>
          </a:bodyPr>
          <a:lstStyle/>
          <a:p>
            <a:r>
              <a:rPr lang="zh-TW" altLang="en-US" sz="1800" b="0" dirty="0" smtClean="0">
                <a:latin typeface="標楷體" panose="03000509000000000000" pitchFamily="65" charset="-120"/>
                <a:ea typeface="標楷體" panose="03000509000000000000" pitchFamily="65" charset="-120"/>
              </a:rPr>
              <a:t>：檢驗停留點</a:t>
            </a:r>
            <a:endParaRPr lang="zh-TW" altLang="en-US" sz="1800" b="0" dirty="0">
              <a:latin typeface="標楷體" panose="03000509000000000000" pitchFamily="65" charset="-120"/>
              <a:ea typeface="標楷體" panose="03000509000000000000" pitchFamily="65" charset="-120"/>
            </a:endParaRPr>
          </a:p>
        </p:txBody>
      </p:sp>
      <p:sp>
        <p:nvSpPr>
          <p:cNvPr id="41" name="Text Box 31"/>
          <p:cNvSpPr txBox="1">
            <a:spLocks noChangeArrowheads="1"/>
          </p:cNvSpPr>
          <p:nvPr/>
        </p:nvSpPr>
        <p:spPr bwMode="auto">
          <a:xfrm>
            <a:off x="4421882" y="3203575"/>
            <a:ext cx="2232000" cy="584775"/>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a:t>
            </a:r>
            <a:r>
              <a:rPr lang="zh-TW"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吊掛作業安全</a:t>
            </a:r>
            <a:r>
              <a:rPr lang="zh-TW" altLang="en-US" dirty="0" smtClean="0">
                <a:latin typeface="標楷體" panose="03000509000000000000" pitchFamily="65" charset="-120"/>
                <a:ea typeface="標楷體" panose="03000509000000000000" pitchFamily="65" charset="-120"/>
              </a:rPr>
              <a:t>檢查</a:t>
            </a:r>
          </a:p>
          <a:p>
            <a:r>
              <a:rPr lang="zh-TW" altLang="en-US" dirty="0" smtClean="0">
                <a:latin typeface="標楷體" panose="03000509000000000000" pitchFamily="65" charset="-120"/>
                <a:ea typeface="標楷體" panose="03000509000000000000" pitchFamily="65" charset="-120"/>
              </a:rPr>
              <a:t>二、檢查表</a:t>
            </a:r>
            <a:r>
              <a:rPr lang="en-US" altLang="zh-TW" dirty="0" smtClean="0">
                <a:latin typeface="標楷體" panose="03000509000000000000" pitchFamily="65" charset="-120"/>
                <a:ea typeface="標楷體" panose="03000509000000000000" pitchFamily="65" charset="-120"/>
              </a:rPr>
              <a:t>:E-24</a:t>
            </a:r>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21244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470365" y="577850"/>
            <a:ext cx="8828088" cy="5894388"/>
            <a:chOff x="34925" y="577850"/>
            <a:chExt cx="8828088" cy="5894388"/>
          </a:xfrm>
        </p:grpSpPr>
        <p:grpSp>
          <p:nvGrpSpPr>
            <p:cNvPr id="4" name="群組 36"/>
            <p:cNvGrpSpPr>
              <a:grpSpLocks/>
            </p:cNvGrpSpPr>
            <p:nvPr/>
          </p:nvGrpSpPr>
          <p:grpSpPr bwMode="auto">
            <a:xfrm>
              <a:off x="34925" y="1262063"/>
              <a:ext cx="2911475" cy="987425"/>
              <a:chOff x="614174" y="3043833"/>
              <a:chExt cx="3322613" cy="954345"/>
            </a:xfrm>
          </p:grpSpPr>
          <p:sp>
            <p:nvSpPr>
              <p:cNvPr id="21" name="AutoShape 2"/>
              <p:cNvSpPr>
                <a:spLocks noChangeArrowheads="1"/>
              </p:cNvSpPr>
              <p:nvPr/>
            </p:nvSpPr>
            <p:spPr bwMode="auto">
              <a:xfrm>
                <a:off x="614174" y="3043833"/>
                <a:ext cx="3322613" cy="954345"/>
              </a:xfrm>
              <a:prstGeom prst="wedgeRoundRectCallout">
                <a:avLst>
                  <a:gd name="adj1" fmla="val -13144"/>
                  <a:gd name="adj2" fmla="val -50088"/>
                  <a:gd name="adj3" fmla="val 16667"/>
                </a:avLst>
              </a:prstGeom>
              <a:solidFill>
                <a:srgbClr val="FF99CC">
                  <a:alpha val="87057"/>
                </a:srgbClr>
              </a:solidFill>
              <a:ln w="25400" algn="ctr">
                <a:solidFill>
                  <a:srgbClr val="000000"/>
                </a:solidFill>
                <a:prstDash val="dash"/>
                <a:miter lim="800000"/>
                <a:headEnd/>
                <a:tailEnd/>
              </a:ln>
            </p:spPr>
            <p:txBody>
              <a:bodyPr anchorCtr="1"/>
              <a:lstStyle/>
              <a:p>
                <a:pPr eaLnBrk="0" hangingPunct="0"/>
                <a:endParaRPr kumimoji="0" lang="zh-TW" altLang="en-US">
                  <a:latin typeface="標楷體" panose="03000509000000000000" pitchFamily="65" charset="-120"/>
                  <a:ea typeface="標楷體" panose="03000509000000000000" pitchFamily="65" charset="-120"/>
                  <a:cs typeface="Arial" pitchFamily="34" charset="0"/>
                </a:endParaRPr>
              </a:p>
            </p:txBody>
          </p:sp>
          <p:sp>
            <p:nvSpPr>
              <p:cNvPr id="22" name="AutoShape 5"/>
              <p:cNvSpPr>
                <a:spLocks noChangeAspect="1" noChangeArrowheads="1"/>
              </p:cNvSpPr>
              <p:nvPr/>
            </p:nvSpPr>
            <p:spPr bwMode="auto">
              <a:xfrm>
                <a:off x="886429" y="3270405"/>
                <a:ext cx="2942732" cy="511570"/>
              </a:xfrm>
              <a:prstGeom prst="flowChartTerminator">
                <a:avLst/>
              </a:prstGeom>
              <a:solidFill>
                <a:schemeClr val="accent6">
                  <a:lumMod val="20000"/>
                  <a:lumOff val="80000"/>
                </a:schemeClr>
              </a:solidFill>
              <a:ln w="28575" algn="ctr">
                <a:solidFill>
                  <a:srgbClr val="000000"/>
                </a:solidFill>
                <a:miter lim="800000"/>
                <a:headEnd/>
                <a:tailEnd/>
              </a:ln>
            </p:spPr>
            <p:txBody>
              <a:bodyPr anchor="ctr"/>
              <a:lstStyle/>
              <a:p>
                <a:pPr algn="ctr" eaLnBrk="0" hangingPunct="0"/>
                <a:r>
                  <a:rPr kumimoji="0" lang="zh-TW" altLang="en-US" sz="2800" dirty="0">
                    <a:solidFill>
                      <a:srgbClr val="000000"/>
                    </a:solidFill>
                    <a:latin typeface="標楷體" panose="03000509000000000000" pitchFamily="65" charset="-120"/>
                    <a:ea typeface="標楷體" panose="03000509000000000000" pitchFamily="65" charset="-120"/>
                    <a:cs typeface="Arial" pitchFamily="34" charset="0"/>
                  </a:rPr>
                  <a:t>基樁工程</a:t>
                </a:r>
                <a:endParaRPr kumimoji="0" lang="zh-TW" altLang="en-US" sz="2800" dirty="0">
                  <a:latin typeface="標楷體" panose="03000509000000000000" pitchFamily="65" charset="-120"/>
                  <a:ea typeface="標楷體" panose="03000509000000000000" pitchFamily="65" charset="-120"/>
                  <a:cs typeface="Arial" pitchFamily="34" charset="0"/>
                </a:endParaRPr>
              </a:p>
            </p:txBody>
          </p:sp>
        </p:grpSp>
        <p:sp>
          <p:nvSpPr>
            <p:cNvPr id="5" name="AutoShape 60"/>
            <p:cNvSpPr>
              <a:spLocks noChangeArrowheads="1"/>
            </p:cNvSpPr>
            <p:nvPr/>
          </p:nvSpPr>
          <p:spPr bwMode="auto">
            <a:xfrm>
              <a:off x="3363913" y="577850"/>
              <a:ext cx="3033712" cy="5894388"/>
            </a:xfrm>
            <a:prstGeom prst="wedgeRoundRectCallout">
              <a:avLst>
                <a:gd name="adj1" fmla="val -71458"/>
                <a:gd name="adj2" fmla="val -30981"/>
                <a:gd name="adj3" fmla="val 16667"/>
              </a:avLst>
            </a:prstGeom>
            <a:solidFill>
              <a:srgbClr val="FF5050">
                <a:alpha val="76077"/>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latin typeface="標楷體" panose="03000509000000000000" pitchFamily="65" charset="-120"/>
                <a:ea typeface="標楷體" panose="03000509000000000000" pitchFamily="65" charset="-120"/>
                <a:cs typeface="Arial" pitchFamily="34" charset="0"/>
              </a:endParaRPr>
            </a:p>
          </p:txBody>
        </p:sp>
        <p:sp>
          <p:nvSpPr>
            <p:cNvPr id="6" name="AutoShape 62"/>
            <p:cNvSpPr>
              <a:spLocks noChangeArrowheads="1"/>
            </p:cNvSpPr>
            <p:nvPr/>
          </p:nvSpPr>
          <p:spPr bwMode="auto">
            <a:xfrm>
              <a:off x="3752850" y="719138"/>
              <a:ext cx="2305050"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en-US" dirty="0">
                  <a:solidFill>
                    <a:srgbClr val="0000FF"/>
                  </a:solidFill>
                  <a:latin typeface="標楷體" panose="03000509000000000000" pitchFamily="65" charset="-120"/>
                  <a:ea typeface="標楷體" panose="03000509000000000000" pitchFamily="65" charset="-120"/>
                  <a:cs typeface="Arial" pitchFamily="34" charset="0"/>
                </a:rPr>
                <a:t>整地放樣</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7" name="AutoShape 69"/>
            <p:cNvSpPr>
              <a:spLocks noChangeArrowheads="1"/>
            </p:cNvSpPr>
            <p:nvPr/>
          </p:nvSpPr>
          <p:spPr bwMode="auto">
            <a:xfrm>
              <a:off x="3768725" y="1446213"/>
              <a:ext cx="2306638"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eaLnBrk="0" hangingPunct="0"/>
              <a:r>
                <a:rPr lang="zh-TW" altLang="zh-TW" dirty="0">
                  <a:solidFill>
                    <a:srgbClr val="0000FF"/>
                  </a:solidFill>
                  <a:latin typeface="標楷體" panose="03000509000000000000" pitchFamily="65" charset="-120"/>
                  <a:ea typeface="標楷體" panose="03000509000000000000" pitchFamily="65" charset="-120"/>
                  <a:cs typeface="Arial" pitchFamily="34" charset="0"/>
                </a:rPr>
                <a:t>套管放置與鑽掘作業</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8" name="AutoShape 70"/>
            <p:cNvSpPr>
              <a:spLocks noChangeArrowheads="1"/>
            </p:cNvSpPr>
            <p:nvPr/>
          </p:nvSpPr>
          <p:spPr bwMode="auto">
            <a:xfrm>
              <a:off x="3754438" y="2197100"/>
              <a:ext cx="2305050"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000" dirty="0">
                  <a:solidFill>
                    <a:srgbClr val="0000FF"/>
                  </a:solidFill>
                  <a:latin typeface="標楷體" panose="03000509000000000000" pitchFamily="65" charset="-120"/>
                  <a:ea typeface="標楷體" panose="03000509000000000000" pitchFamily="65" charset="-120"/>
                  <a:cs typeface="Arial" pitchFamily="34" charset="0"/>
                </a:rPr>
                <a:t>超音波檢測</a:t>
              </a:r>
            </a:p>
          </p:txBody>
        </p:sp>
        <p:sp>
          <p:nvSpPr>
            <p:cNvPr id="9" name="AutoShape 71"/>
            <p:cNvSpPr>
              <a:spLocks noChangeArrowheads="1"/>
            </p:cNvSpPr>
            <p:nvPr/>
          </p:nvSpPr>
          <p:spPr bwMode="auto">
            <a:xfrm>
              <a:off x="3754438" y="2884488"/>
              <a:ext cx="2305050"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000" dirty="0">
                  <a:solidFill>
                    <a:srgbClr val="0000FF"/>
                  </a:solidFill>
                  <a:latin typeface="標楷體" panose="03000509000000000000" pitchFamily="65" charset="-120"/>
                  <a:ea typeface="標楷體" panose="03000509000000000000" pitchFamily="65" charset="-120"/>
                  <a:cs typeface="Arial" pitchFamily="34" charset="0"/>
                </a:rPr>
                <a:t>鋼筋</a:t>
              </a:r>
              <a:r>
                <a:rPr lang="zh-TW" altLang="en-US" sz="2000" dirty="0">
                  <a:solidFill>
                    <a:srgbClr val="0000FF"/>
                  </a:solidFill>
                  <a:latin typeface="標楷體" panose="03000509000000000000" pitchFamily="65" charset="-120"/>
                  <a:ea typeface="標楷體" panose="03000509000000000000" pitchFamily="65" charset="-120"/>
                  <a:cs typeface="Arial" pitchFamily="34" charset="0"/>
                </a:rPr>
                <a:t>籠</a:t>
              </a:r>
              <a:r>
                <a:rPr lang="zh-TW" altLang="zh-TW" sz="2000" dirty="0">
                  <a:solidFill>
                    <a:srgbClr val="0000FF"/>
                  </a:solidFill>
                  <a:latin typeface="標楷體" panose="03000509000000000000" pitchFamily="65" charset="-120"/>
                  <a:ea typeface="標楷體" panose="03000509000000000000" pitchFamily="65" charset="-120"/>
                  <a:cs typeface="Arial" pitchFamily="34" charset="0"/>
                </a:rPr>
                <a:t>加工</a:t>
              </a:r>
            </a:p>
          </p:txBody>
        </p:sp>
        <p:sp>
          <p:nvSpPr>
            <p:cNvPr id="10" name="AutoShape 72"/>
            <p:cNvSpPr>
              <a:spLocks noChangeArrowheads="1"/>
            </p:cNvSpPr>
            <p:nvPr/>
          </p:nvSpPr>
          <p:spPr bwMode="auto">
            <a:xfrm>
              <a:off x="3727450" y="3587750"/>
              <a:ext cx="2389188"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000" dirty="0">
                  <a:solidFill>
                    <a:srgbClr val="0000FF"/>
                  </a:solidFill>
                  <a:latin typeface="標楷體" panose="03000509000000000000" pitchFamily="65" charset="-120"/>
                  <a:ea typeface="標楷體" panose="03000509000000000000" pitchFamily="65" charset="-120"/>
                  <a:cs typeface="Arial" pitchFamily="34" charset="0"/>
                </a:rPr>
                <a:t>吊放鋼筋籠</a:t>
              </a:r>
            </a:p>
          </p:txBody>
        </p:sp>
        <p:sp>
          <p:nvSpPr>
            <p:cNvPr id="11" name="AutoShape 8"/>
            <p:cNvSpPr>
              <a:spLocks noChangeArrowheads="1"/>
            </p:cNvSpPr>
            <p:nvPr/>
          </p:nvSpPr>
          <p:spPr bwMode="auto">
            <a:xfrm>
              <a:off x="6534150" y="2000250"/>
              <a:ext cx="2305050" cy="2665413"/>
            </a:xfrm>
            <a:prstGeom prst="wedgeRoundRectCallout">
              <a:avLst>
                <a:gd name="adj1" fmla="val -28648"/>
                <a:gd name="adj2" fmla="val -50000"/>
                <a:gd name="adj3" fmla="val 16667"/>
              </a:avLst>
            </a:prstGeom>
            <a:solidFill>
              <a:srgbClr val="FFFF00">
                <a:alpha val="83136"/>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latin typeface="標楷體" panose="03000509000000000000" pitchFamily="65" charset="-120"/>
                <a:ea typeface="標楷體" panose="03000509000000000000" pitchFamily="65" charset="-120"/>
                <a:cs typeface="Arial" pitchFamily="34" charset="0"/>
              </a:endParaRPr>
            </a:p>
          </p:txBody>
        </p:sp>
        <p:sp>
          <p:nvSpPr>
            <p:cNvPr id="12" name="AutoShape 21"/>
            <p:cNvSpPr>
              <a:spLocks noChangeAspect="1" noChangeArrowheads="1"/>
            </p:cNvSpPr>
            <p:nvPr/>
          </p:nvSpPr>
          <p:spPr bwMode="auto">
            <a:xfrm>
              <a:off x="6781800" y="2119438"/>
              <a:ext cx="175101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lang="zh-TW" altLang="zh-TW" dirty="0">
                  <a:solidFill>
                    <a:srgbClr val="FF0000"/>
                  </a:solidFill>
                  <a:latin typeface="標楷體" panose="03000509000000000000" pitchFamily="65" charset="-120"/>
                  <a:ea typeface="標楷體" panose="03000509000000000000" pitchFamily="65" charset="-120"/>
                </a:rPr>
                <a:t>感電</a:t>
              </a:r>
              <a:endParaRPr kumimoji="0" lang="zh-TW" altLang="en-US"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13" name="AutoShape 21"/>
            <p:cNvSpPr>
              <a:spLocks noChangeAspect="1" noChangeArrowheads="1"/>
            </p:cNvSpPr>
            <p:nvPr/>
          </p:nvSpPr>
          <p:spPr bwMode="auto">
            <a:xfrm>
              <a:off x="6781800" y="2625850"/>
              <a:ext cx="175101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a:r>
                <a:rPr lang="zh-TW" altLang="zh-TW" dirty="0">
                  <a:solidFill>
                    <a:srgbClr val="FF0000"/>
                  </a:solidFill>
                  <a:latin typeface="標楷體" panose="03000509000000000000" pitchFamily="65" charset="-120"/>
                  <a:ea typeface="標楷體" panose="03000509000000000000" pitchFamily="65" charset="-120"/>
                </a:rPr>
                <a:t>墜落滾落</a:t>
              </a:r>
            </a:p>
          </p:txBody>
        </p:sp>
        <p:sp>
          <p:nvSpPr>
            <p:cNvPr id="14" name="AutoShape 21"/>
            <p:cNvSpPr>
              <a:spLocks noChangeAspect="1" noChangeArrowheads="1"/>
            </p:cNvSpPr>
            <p:nvPr/>
          </p:nvSpPr>
          <p:spPr bwMode="auto">
            <a:xfrm>
              <a:off x="6781800" y="3618038"/>
              <a:ext cx="175101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lang="zh-TW" altLang="zh-TW" dirty="0">
                  <a:solidFill>
                    <a:srgbClr val="FF0000"/>
                  </a:solidFill>
                  <a:latin typeface="標楷體" panose="03000509000000000000" pitchFamily="65" charset="-120"/>
                  <a:ea typeface="標楷體" panose="03000509000000000000" pitchFamily="65" charset="-120"/>
                </a:rPr>
                <a:t>被撞、衝撞</a:t>
              </a:r>
              <a:endParaRPr lang="en-US" altLang="zh-TW" dirty="0">
                <a:solidFill>
                  <a:srgbClr val="FF0000"/>
                </a:solidFill>
                <a:latin typeface="標楷體" panose="03000509000000000000" pitchFamily="65" charset="-120"/>
                <a:ea typeface="標楷體" panose="03000509000000000000" pitchFamily="65" charset="-120"/>
              </a:endParaRPr>
            </a:p>
          </p:txBody>
        </p:sp>
        <p:sp>
          <p:nvSpPr>
            <p:cNvPr id="15" name="AutoShape 21"/>
            <p:cNvSpPr>
              <a:spLocks noChangeAspect="1" noChangeArrowheads="1"/>
            </p:cNvSpPr>
            <p:nvPr/>
          </p:nvSpPr>
          <p:spPr bwMode="auto">
            <a:xfrm>
              <a:off x="6781799" y="4112334"/>
              <a:ext cx="1937647" cy="408611"/>
            </a:xfrm>
            <a:prstGeom prst="flowChartAlternateProcess">
              <a:avLst/>
            </a:prstGeom>
            <a:solidFill>
              <a:schemeClr val="bg2">
                <a:lumMod val="90000"/>
              </a:schemeClr>
            </a:solidFill>
            <a:ln w="25400" algn="ctr">
              <a:solidFill>
                <a:srgbClr val="000000"/>
              </a:solidFill>
              <a:miter lim="800000"/>
              <a:headEnd/>
              <a:tailEnd/>
            </a:ln>
          </p:spPr>
          <p:txBody>
            <a:bodyPr wrap="square" lIns="91429" tIns="45715" rIns="91429" bIns="45715" anchor="ctr">
              <a:spAutoFit/>
            </a:bodyPr>
            <a:lstStyle/>
            <a:p>
              <a:pPr algn="ctr" eaLnBrk="0" hangingPunct="0"/>
              <a:r>
                <a:rPr lang="zh-TW" altLang="zh-TW" sz="1800" dirty="0">
                  <a:solidFill>
                    <a:srgbClr val="FF0000"/>
                  </a:solidFill>
                  <a:latin typeface="標楷體" panose="03000509000000000000" pitchFamily="65" charset="-120"/>
                  <a:ea typeface="標楷體" panose="03000509000000000000" pitchFamily="65" charset="-120"/>
                </a:rPr>
                <a:t>被刺、割、擦傷</a:t>
              </a:r>
              <a:endParaRPr kumimoji="0" lang="zh-TW" altLang="en-US" sz="1800"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16" name="AutoShape 21"/>
            <p:cNvSpPr>
              <a:spLocks noChangeAspect="1" noChangeArrowheads="1"/>
            </p:cNvSpPr>
            <p:nvPr/>
          </p:nvSpPr>
          <p:spPr bwMode="auto">
            <a:xfrm>
              <a:off x="6781800" y="3124325"/>
              <a:ext cx="175101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a:r>
                <a:rPr lang="zh-TW" altLang="zh-TW" dirty="0">
                  <a:solidFill>
                    <a:srgbClr val="FF0000"/>
                  </a:solidFill>
                  <a:latin typeface="標楷體" panose="03000509000000000000" pitchFamily="65" charset="-120"/>
                  <a:ea typeface="標楷體" panose="03000509000000000000" pitchFamily="65" charset="-120"/>
                </a:rPr>
                <a:t>物體飛落</a:t>
              </a:r>
            </a:p>
          </p:txBody>
        </p:sp>
        <p:sp>
          <p:nvSpPr>
            <p:cNvPr id="17" name="AutoShape 62"/>
            <p:cNvSpPr>
              <a:spLocks noChangeArrowheads="1"/>
            </p:cNvSpPr>
            <p:nvPr/>
          </p:nvSpPr>
          <p:spPr bwMode="auto">
            <a:xfrm>
              <a:off x="6557963" y="1209675"/>
              <a:ext cx="2305050" cy="620713"/>
            </a:xfrm>
            <a:prstGeom prst="flowChartAlternateProcess">
              <a:avLst/>
            </a:prstGeom>
            <a:solidFill>
              <a:srgbClr val="FFFF00"/>
            </a:solidFill>
            <a:ln w="25400" algn="ctr">
              <a:solidFill>
                <a:srgbClr val="000000"/>
              </a:solidFill>
              <a:miter lim="800000"/>
              <a:headEnd/>
              <a:tailEnd/>
            </a:ln>
          </p:spPr>
          <p:txBody>
            <a:bodyPr lIns="91429" tIns="45715" rIns="91429" bIns="45715" anchor="ct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危害因素</a:t>
              </a:r>
            </a:p>
          </p:txBody>
        </p:sp>
        <p:sp>
          <p:nvSpPr>
            <p:cNvPr id="18" name="AutoShape 72"/>
            <p:cNvSpPr>
              <a:spLocks noChangeArrowheads="1"/>
            </p:cNvSpPr>
            <p:nvPr/>
          </p:nvSpPr>
          <p:spPr bwMode="auto">
            <a:xfrm>
              <a:off x="3724275" y="4302125"/>
              <a:ext cx="2389188"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000" dirty="0">
                  <a:solidFill>
                    <a:srgbClr val="0000FF"/>
                  </a:solidFill>
                  <a:latin typeface="標楷體" panose="03000509000000000000" pitchFamily="65" charset="-120"/>
                  <a:ea typeface="標楷體" panose="03000509000000000000" pitchFamily="65" charset="-120"/>
                  <a:cs typeface="Arial" pitchFamily="34" charset="0"/>
                </a:rPr>
                <a:t>澆置水中混凝土</a:t>
              </a:r>
            </a:p>
          </p:txBody>
        </p:sp>
        <p:sp>
          <p:nvSpPr>
            <p:cNvPr id="19" name="AutoShape 72"/>
            <p:cNvSpPr>
              <a:spLocks noChangeArrowheads="1"/>
            </p:cNvSpPr>
            <p:nvPr/>
          </p:nvSpPr>
          <p:spPr bwMode="auto">
            <a:xfrm>
              <a:off x="3709988" y="5057775"/>
              <a:ext cx="2389187" cy="5191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000" dirty="0">
                  <a:solidFill>
                    <a:srgbClr val="0000FF"/>
                  </a:solidFill>
                  <a:latin typeface="標楷體" panose="03000509000000000000" pitchFamily="65" charset="-120"/>
                  <a:ea typeface="標楷體" panose="03000509000000000000" pitchFamily="65" charset="-120"/>
                  <a:cs typeface="Arial" pitchFamily="34" charset="0"/>
                </a:rPr>
                <a:t>拔出套管</a:t>
              </a:r>
            </a:p>
          </p:txBody>
        </p:sp>
        <p:sp>
          <p:nvSpPr>
            <p:cNvPr id="20" name="AutoShape 72"/>
            <p:cNvSpPr>
              <a:spLocks noChangeArrowheads="1"/>
            </p:cNvSpPr>
            <p:nvPr/>
          </p:nvSpPr>
          <p:spPr bwMode="auto">
            <a:xfrm>
              <a:off x="3709988" y="5713413"/>
              <a:ext cx="2389187" cy="5191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000" dirty="0">
                  <a:solidFill>
                    <a:srgbClr val="0000FF"/>
                  </a:solidFill>
                  <a:latin typeface="標楷體" panose="03000509000000000000" pitchFamily="65" charset="-120"/>
                  <a:ea typeface="標楷體" panose="03000509000000000000" pitchFamily="65" charset="-120"/>
                  <a:cs typeface="Arial" pitchFamily="34" charset="0"/>
                </a:rPr>
                <a:t>完成移機</a:t>
              </a:r>
            </a:p>
          </p:txBody>
        </p:sp>
      </p:grpSp>
      <p:sp>
        <p:nvSpPr>
          <p:cNvPr id="23" name="Rectangle 4"/>
          <p:cNvSpPr>
            <a:spLocks noChangeArrowheads="1"/>
          </p:cNvSpPr>
          <p:nvPr/>
        </p:nvSpPr>
        <p:spPr bwMode="auto">
          <a:xfrm>
            <a:off x="1843088" y="188795"/>
            <a:ext cx="7542212"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fontAlgn="t" hangingPunct="0">
              <a:lnSpc>
                <a:spcPct val="80000"/>
              </a:lnSpc>
              <a:spcBef>
                <a:spcPct val="50000"/>
              </a:spcBef>
            </a:pPr>
            <a:r>
              <a:rPr lang="en-US" altLang="zh-TW" sz="2400" b="0" dirty="0">
                <a:solidFill>
                  <a:srgbClr val="0066FF"/>
                </a:solidFill>
                <a:latin typeface="標楷體" panose="03000509000000000000" pitchFamily="65" charset="-120"/>
                <a:ea typeface="標楷體" panose="03000509000000000000" pitchFamily="65" charset="-120"/>
              </a:rPr>
              <a:t>5</a:t>
            </a:r>
            <a:r>
              <a:rPr lang="en-US" altLang="zh-TW" sz="2400" b="0" dirty="0" smtClean="0">
                <a:solidFill>
                  <a:srgbClr val="0066FF"/>
                </a:solidFill>
                <a:latin typeface="標楷體" panose="03000509000000000000" pitchFamily="65" charset="-120"/>
                <a:ea typeface="標楷體" panose="03000509000000000000" pitchFamily="65" charset="-120"/>
              </a:rPr>
              <a:t>-1.</a:t>
            </a:r>
            <a:r>
              <a:rPr lang="zh-TW" altLang="en-US" sz="2400" b="0" dirty="0" smtClean="0">
                <a:solidFill>
                  <a:srgbClr val="0066FF"/>
                </a:solidFill>
                <a:latin typeface="標楷體" panose="03000509000000000000" pitchFamily="65" charset="-120"/>
                <a:ea typeface="標楷體" panose="03000509000000000000" pitchFamily="65" charset="-120"/>
              </a:rPr>
              <a:t>全</a:t>
            </a:r>
            <a:r>
              <a:rPr lang="zh-TW" altLang="en-US" sz="2400" b="0" dirty="0">
                <a:solidFill>
                  <a:srgbClr val="0066FF"/>
                </a:solidFill>
                <a:latin typeface="標楷體" panose="03000509000000000000" pitchFamily="65" charset="-120"/>
                <a:ea typeface="標楷體" panose="03000509000000000000" pitchFamily="65" charset="-120"/>
              </a:rPr>
              <a:t>套管基樁施工作業及檢查</a:t>
            </a:r>
            <a:r>
              <a:rPr lang="zh-TW" altLang="en-US" sz="2400" b="0" dirty="0" smtClean="0">
                <a:solidFill>
                  <a:srgbClr val="0066FF"/>
                </a:solidFill>
                <a:latin typeface="標楷體" panose="03000509000000000000" pitchFamily="65" charset="-120"/>
                <a:ea typeface="標楷體" panose="03000509000000000000" pitchFamily="65" charset="-120"/>
              </a:rPr>
              <a:t>流程</a:t>
            </a:r>
            <a:endParaRPr lang="zh-TW" altLang="en-US" sz="2400" b="0" dirty="0">
              <a:solidFill>
                <a:srgbClr val="0066FF"/>
              </a:solidFill>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7" name="Text Box 3"/>
          <p:cNvSpPr txBox="1">
            <a:spLocks noChangeArrowheads="1"/>
          </p:cNvSpPr>
          <p:nvPr/>
        </p:nvSpPr>
        <p:spPr bwMode="auto">
          <a:xfrm>
            <a:off x="853387" y="712482"/>
            <a:ext cx="1778000" cy="1200329"/>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zh-TW" altLang="en-US" sz="1800" b="0" dirty="0">
                <a:latin typeface="標楷體" panose="03000509000000000000" pitchFamily="65" charset="-120"/>
                <a:ea typeface="標楷體" panose="03000509000000000000" pitchFamily="65" charset="-120"/>
              </a:rPr>
              <a:t>施工計畫</a:t>
            </a:r>
            <a:r>
              <a:rPr lang="zh-TW" altLang="en-US" sz="1800" b="0" dirty="0" smtClean="0">
                <a:latin typeface="標楷體" panose="03000509000000000000" pitchFamily="65" charset="-120"/>
                <a:ea typeface="標楷體" panose="03000509000000000000" pitchFamily="65" charset="-120"/>
              </a:rPr>
              <a:t>書、</a:t>
            </a:r>
            <a:endParaRPr lang="zh-TW" altLang="en-US" sz="1800" b="0" dirty="0">
              <a:latin typeface="標楷體" panose="03000509000000000000" pitchFamily="65" charset="-120"/>
              <a:ea typeface="標楷體" panose="03000509000000000000" pitchFamily="65" charset="-120"/>
            </a:endParaRPr>
          </a:p>
          <a:p>
            <a:pPr algn="ctr" eaLnBrk="0" hangingPunct="0"/>
            <a:r>
              <a:rPr lang="zh-TW" altLang="en-US" sz="1800" b="0" dirty="0" smtClean="0">
                <a:latin typeface="標楷體" panose="03000509000000000000" pitchFamily="65" charset="-120"/>
                <a:ea typeface="標楷體" panose="03000509000000000000" pitchFamily="65" charset="-120"/>
              </a:rPr>
              <a:t>模板設計</a:t>
            </a:r>
            <a:r>
              <a:rPr lang="zh-TW" altLang="en-US" sz="1800" b="0" dirty="0">
                <a:latin typeface="標楷體" panose="03000509000000000000" pitchFamily="65" charset="-120"/>
                <a:ea typeface="標楷體" panose="03000509000000000000" pitchFamily="65" charset="-120"/>
              </a:rPr>
              <a:t>計算</a:t>
            </a:r>
            <a:r>
              <a:rPr lang="zh-TW" altLang="en-US" sz="1800" b="0" dirty="0" smtClean="0">
                <a:latin typeface="標楷體" panose="03000509000000000000" pitchFamily="65" charset="-120"/>
                <a:ea typeface="標楷體" panose="03000509000000000000" pitchFamily="65" charset="-120"/>
              </a:rPr>
              <a:t>書及施工圖核</a:t>
            </a:r>
            <a:r>
              <a:rPr lang="zh-TW" altLang="en-US" sz="1800" b="0" dirty="0">
                <a:latin typeface="標楷體" panose="03000509000000000000" pitchFamily="65" charset="-120"/>
                <a:ea typeface="標楷體" panose="03000509000000000000" pitchFamily="65" charset="-120"/>
              </a:rPr>
              <a:t>備</a:t>
            </a:r>
          </a:p>
        </p:txBody>
      </p:sp>
      <p:sp>
        <p:nvSpPr>
          <p:cNvPr id="666628" name="Text Box 4"/>
          <p:cNvSpPr txBox="1">
            <a:spLocks noChangeArrowheads="1"/>
          </p:cNvSpPr>
          <p:nvPr/>
        </p:nvSpPr>
        <p:spPr bwMode="auto">
          <a:xfrm>
            <a:off x="5004700" y="990274"/>
            <a:ext cx="1550988" cy="646331"/>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zh-TW" altLang="en-US" sz="1800" b="0" dirty="0">
                <a:latin typeface="標楷體" panose="03000509000000000000" pitchFamily="65" charset="-120"/>
                <a:ea typeface="標楷體" panose="03000509000000000000" pitchFamily="65" charset="-120"/>
              </a:rPr>
              <a:t>結構物開挖及</a:t>
            </a:r>
            <a:r>
              <a:rPr lang="en-US" altLang="zh-TW" sz="1800" b="0" dirty="0">
                <a:latin typeface="標楷體" panose="03000509000000000000" pitchFamily="65" charset="-120"/>
                <a:ea typeface="標楷體" panose="03000509000000000000" pitchFamily="65" charset="-120"/>
                <a:cs typeface="Arial" panose="020B0604020202020204" pitchFamily="34" charset="0"/>
              </a:rPr>
              <a:t>PC</a:t>
            </a:r>
          </a:p>
        </p:txBody>
      </p:sp>
      <p:sp>
        <p:nvSpPr>
          <p:cNvPr id="666629" name="Text Box 5"/>
          <p:cNvSpPr txBox="1">
            <a:spLocks noChangeArrowheads="1"/>
          </p:cNvSpPr>
          <p:nvPr/>
        </p:nvSpPr>
        <p:spPr bwMode="auto">
          <a:xfrm>
            <a:off x="7111312" y="989481"/>
            <a:ext cx="844550" cy="646331"/>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zh-TW" sz="1800" b="0" dirty="0" smtClean="0">
                <a:latin typeface="標楷體" panose="03000509000000000000" pitchFamily="65" charset="-120"/>
                <a:ea typeface="標楷體" panose="03000509000000000000" pitchFamily="65" charset="-120"/>
                <a:cs typeface="Arial" panose="020B0604020202020204" pitchFamily="34" charset="0"/>
              </a:rPr>
              <a:t>PC</a:t>
            </a:r>
            <a:r>
              <a:rPr lang="zh-TW" altLang="en-US" sz="1800" b="0" dirty="0">
                <a:latin typeface="標楷體" panose="03000509000000000000" pitchFamily="65" charset="-120"/>
                <a:ea typeface="標楷體" panose="03000509000000000000" pitchFamily="65" charset="-120"/>
              </a:rPr>
              <a:t>澆置</a:t>
            </a:r>
          </a:p>
        </p:txBody>
      </p:sp>
      <p:sp>
        <p:nvSpPr>
          <p:cNvPr id="666630" name="Text Box 6"/>
          <p:cNvSpPr txBox="1">
            <a:spLocks noChangeArrowheads="1"/>
          </p:cNvSpPr>
          <p:nvPr/>
        </p:nvSpPr>
        <p:spPr bwMode="auto">
          <a:xfrm>
            <a:off x="8405124" y="989481"/>
            <a:ext cx="1003300" cy="646331"/>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zh-TW" altLang="en-US" sz="1800" b="0" dirty="0">
                <a:latin typeface="標楷體" panose="03000509000000000000" pitchFamily="65" charset="-120"/>
                <a:ea typeface="標楷體" panose="03000509000000000000" pitchFamily="65" charset="-120"/>
              </a:rPr>
              <a:t>測量放樣</a:t>
            </a:r>
          </a:p>
        </p:txBody>
      </p:sp>
      <p:sp>
        <p:nvSpPr>
          <p:cNvPr id="666632" name="Text Box 8"/>
          <p:cNvSpPr txBox="1">
            <a:spLocks noChangeArrowheads="1"/>
          </p:cNvSpPr>
          <p:nvPr/>
        </p:nvSpPr>
        <p:spPr bwMode="auto">
          <a:xfrm>
            <a:off x="7598448" y="2528175"/>
            <a:ext cx="2152650" cy="923330"/>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zh-TW" altLang="en-US" sz="1800" b="0" dirty="0">
                <a:latin typeface="標楷體" panose="03000509000000000000" pitchFamily="65" charset="-120"/>
                <a:ea typeface="標楷體" panose="03000509000000000000" pitchFamily="65" charset="-120"/>
              </a:rPr>
              <a:t>基礎紮</a:t>
            </a:r>
            <a:r>
              <a:rPr lang="zh-TW" altLang="en-US" sz="1800" b="0" dirty="0" smtClean="0">
                <a:latin typeface="標楷體" panose="03000509000000000000" pitchFamily="65" charset="-120"/>
                <a:ea typeface="標楷體" panose="03000509000000000000" pitchFamily="65" charset="-120"/>
              </a:rPr>
              <a:t>筋</a:t>
            </a:r>
            <a:r>
              <a:rPr lang="zh-TW" altLang="en-US" sz="1800" b="0" dirty="0">
                <a:latin typeface="標楷體" panose="03000509000000000000" pitchFamily="65" charset="-120"/>
                <a:ea typeface="標楷體" panose="03000509000000000000" pitchFamily="65" charset="-120"/>
              </a:rPr>
              <a:t>、</a:t>
            </a:r>
            <a:r>
              <a:rPr lang="zh-TW" altLang="en-US" sz="1800" b="0" dirty="0" smtClean="0">
                <a:latin typeface="標楷體" panose="03000509000000000000" pitchFamily="65" charset="-120"/>
                <a:ea typeface="標楷體" panose="03000509000000000000" pitchFamily="65" charset="-120"/>
              </a:rPr>
              <a:t>組模、</a:t>
            </a:r>
            <a:endParaRPr lang="zh-TW" altLang="en-US" sz="1800" b="0" dirty="0">
              <a:latin typeface="標楷體" panose="03000509000000000000" pitchFamily="65" charset="-120"/>
              <a:ea typeface="標楷體" panose="03000509000000000000" pitchFamily="65" charset="-120"/>
            </a:endParaRPr>
          </a:p>
          <a:p>
            <a:pPr algn="ctr" eaLnBrk="0" hangingPunct="0"/>
            <a:r>
              <a:rPr lang="zh-TW" altLang="en-US" sz="1800" b="0" dirty="0">
                <a:latin typeface="標楷體" panose="03000509000000000000" pitchFamily="65" charset="-120"/>
                <a:ea typeface="標楷體" panose="03000509000000000000" pitchFamily="65" charset="-120"/>
              </a:rPr>
              <a:t>附屬件安裝測量放樣</a:t>
            </a:r>
          </a:p>
        </p:txBody>
      </p:sp>
      <p:sp>
        <p:nvSpPr>
          <p:cNvPr id="666633" name="Text Box 9"/>
          <p:cNvSpPr txBox="1">
            <a:spLocks noChangeArrowheads="1"/>
          </p:cNvSpPr>
          <p:nvPr/>
        </p:nvSpPr>
        <p:spPr bwMode="auto">
          <a:xfrm>
            <a:off x="5945860" y="2547226"/>
            <a:ext cx="1201738" cy="923330"/>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zh-TW" altLang="en-US" sz="1800" b="0" dirty="0" smtClean="0">
                <a:latin typeface="標楷體" panose="03000509000000000000" pitchFamily="65" charset="-120"/>
                <a:ea typeface="標楷體" panose="03000509000000000000" pitchFamily="65" charset="-120"/>
              </a:rPr>
              <a:t>基礎</a:t>
            </a:r>
            <a:endParaRPr lang="en-US" altLang="zh-TW" sz="1800" b="0" dirty="0">
              <a:latin typeface="標楷體" panose="03000509000000000000" pitchFamily="65" charset="-120"/>
              <a:ea typeface="標楷體" panose="03000509000000000000" pitchFamily="65" charset="-120"/>
            </a:endParaRPr>
          </a:p>
          <a:p>
            <a:pPr algn="ctr" eaLnBrk="0" hangingPunct="0"/>
            <a:r>
              <a:rPr lang="zh-TW" altLang="en-US" sz="1800" b="0" dirty="0" smtClean="0">
                <a:latin typeface="標楷體" panose="03000509000000000000" pitchFamily="65" charset="-120"/>
                <a:ea typeface="標楷體" panose="03000509000000000000" pitchFamily="65" charset="-120"/>
              </a:rPr>
              <a:t>混凝土</a:t>
            </a:r>
            <a:r>
              <a:rPr lang="zh-TW" altLang="en-US" sz="1800" b="0" dirty="0">
                <a:latin typeface="標楷體" panose="03000509000000000000" pitchFamily="65" charset="-120"/>
                <a:ea typeface="標楷體" panose="03000509000000000000" pitchFamily="65" charset="-120"/>
              </a:rPr>
              <a:t>澆置</a:t>
            </a:r>
          </a:p>
        </p:txBody>
      </p:sp>
      <p:sp>
        <p:nvSpPr>
          <p:cNvPr id="666634" name="Text Box 10"/>
          <p:cNvSpPr txBox="1">
            <a:spLocks noChangeArrowheads="1"/>
          </p:cNvSpPr>
          <p:nvPr/>
        </p:nvSpPr>
        <p:spPr bwMode="auto">
          <a:xfrm>
            <a:off x="4567910" y="2685725"/>
            <a:ext cx="1095369" cy="646331"/>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zh-TW" altLang="en-US" sz="1800" b="0" dirty="0">
                <a:latin typeface="標楷體" panose="03000509000000000000" pitchFamily="65" charset="-120"/>
                <a:ea typeface="標楷體" panose="03000509000000000000" pitchFamily="65" charset="-120"/>
              </a:rPr>
              <a:t>拆模及養護</a:t>
            </a:r>
          </a:p>
        </p:txBody>
      </p:sp>
      <p:sp>
        <p:nvSpPr>
          <p:cNvPr id="666636" name="Text Box 12"/>
          <p:cNvSpPr txBox="1">
            <a:spLocks noChangeArrowheads="1"/>
          </p:cNvSpPr>
          <p:nvPr/>
        </p:nvSpPr>
        <p:spPr bwMode="auto">
          <a:xfrm>
            <a:off x="2387304" y="2690487"/>
            <a:ext cx="1807153" cy="646331"/>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zh-TW" altLang="en-US" sz="1800" b="0" dirty="0" smtClean="0">
                <a:latin typeface="標楷體" panose="03000509000000000000" pitchFamily="65" charset="-120"/>
                <a:ea typeface="標楷體" panose="03000509000000000000" pitchFamily="65" charset="-120"/>
              </a:rPr>
              <a:t>墩柱升層鋼筋</a:t>
            </a:r>
            <a:r>
              <a:rPr lang="zh-TW" altLang="en-US" sz="1800" b="0" dirty="0">
                <a:latin typeface="標楷體" panose="03000509000000000000" pitchFamily="65" charset="-120"/>
                <a:ea typeface="標楷體" panose="03000509000000000000" pitchFamily="65" charset="-120"/>
              </a:rPr>
              <a:t>綁紮</a:t>
            </a:r>
          </a:p>
        </p:txBody>
      </p:sp>
      <p:sp>
        <p:nvSpPr>
          <p:cNvPr id="666637" name="Text Box 13"/>
          <p:cNvSpPr txBox="1">
            <a:spLocks noChangeArrowheads="1"/>
          </p:cNvSpPr>
          <p:nvPr/>
        </p:nvSpPr>
        <p:spPr bwMode="auto">
          <a:xfrm>
            <a:off x="4478778" y="4746220"/>
            <a:ext cx="1617663" cy="369332"/>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zh-TW" altLang="en-US" sz="1800" b="0" dirty="0" smtClean="0">
                <a:latin typeface="標楷體" panose="03000509000000000000" pitchFamily="65" charset="-120"/>
                <a:ea typeface="標楷體" panose="03000509000000000000" pitchFamily="65" charset="-120"/>
              </a:rPr>
              <a:t>帽梁</a:t>
            </a:r>
            <a:r>
              <a:rPr lang="zh-TW" altLang="en-US" sz="1800" b="0" dirty="0">
                <a:latin typeface="標楷體" panose="03000509000000000000" pitchFamily="65" charset="-120"/>
                <a:ea typeface="標楷體" panose="03000509000000000000" pitchFamily="65" charset="-120"/>
              </a:rPr>
              <a:t>模板</a:t>
            </a:r>
            <a:r>
              <a:rPr lang="zh-TW" altLang="en-US" sz="1800" b="0" dirty="0" smtClean="0">
                <a:latin typeface="標楷體" panose="03000509000000000000" pitchFamily="65" charset="-120"/>
                <a:ea typeface="標楷體" panose="03000509000000000000" pitchFamily="65" charset="-120"/>
              </a:rPr>
              <a:t>組立</a:t>
            </a:r>
            <a:endParaRPr lang="zh-TW" altLang="en-US" sz="1800" b="0" dirty="0">
              <a:latin typeface="標楷體" panose="03000509000000000000" pitchFamily="65" charset="-120"/>
              <a:ea typeface="標楷體" panose="03000509000000000000" pitchFamily="65" charset="-120"/>
            </a:endParaRPr>
          </a:p>
        </p:txBody>
      </p:sp>
      <p:sp>
        <p:nvSpPr>
          <p:cNvPr id="666638" name="Text Box 14"/>
          <p:cNvSpPr txBox="1">
            <a:spLocks noChangeArrowheads="1"/>
          </p:cNvSpPr>
          <p:nvPr/>
        </p:nvSpPr>
        <p:spPr bwMode="auto">
          <a:xfrm>
            <a:off x="6697656" y="4584374"/>
            <a:ext cx="1619250" cy="646331"/>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zh-TW" altLang="en-US" sz="1800" b="0" dirty="0">
                <a:latin typeface="標楷體" panose="03000509000000000000" pitchFamily="65" charset="-120"/>
                <a:ea typeface="標楷體" panose="03000509000000000000" pitchFamily="65" charset="-120"/>
              </a:rPr>
              <a:t>帽梁</a:t>
            </a:r>
            <a:endParaRPr lang="en-US" altLang="zh-TW" sz="1800" b="0" dirty="0">
              <a:latin typeface="標楷體" panose="03000509000000000000" pitchFamily="65" charset="-120"/>
              <a:ea typeface="標楷體" panose="03000509000000000000" pitchFamily="65" charset="-120"/>
            </a:endParaRPr>
          </a:p>
          <a:p>
            <a:pPr algn="ctr" eaLnBrk="0" hangingPunct="0"/>
            <a:r>
              <a:rPr lang="zh-TW" altLang="en-US" sz="1800" b="0" dirty="0" smtClean="0">
                <a:latin typeface="標楷體" panose="03000509000000000000" pitchFamily="65" charset="-120"/>
                <a:ea typeface="標楷體" panose="03000509000000000000" pitchFamily="65" charset="-120"/>
              </a:rPr>
              <a:t>混凝土</a:t>
            </a:r>
            <a:r>
              <a:rPr lang="zh-TW" altLang="en-US" sz="1800" b="0" dirty="0">
                <a:latin typeface="標楷體" panose="03000509000000000000" pitchFamily="65" charset="-120"/>
                <a:ea typeface="標楷體" panose="03000509000000000000" pitchFamily="65" charset="-120"/>
              </a:rPr>
              <a:t>澆置</a:t>
            </a:r>
          </a:p>
        </p:txBody>
      </p:sp>
      <p:sp>
        <p:nvSpPr>
          <p:cNvPr id="666639" name="Text Box 15"/>
          <p:cNvSpPr txBox="1">
            <a:spLocks noChangeArrowheads="1"/>
          </p:cNvSpPr>
          <p:nvPr/>
        </p:nvSpPr>
        <p:spPr bwMode="auto">
          <a:xfrm>
            <a:off x="8648694" y="4584375"/>
            <a:ext cx="1085850" cy="646331"/>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zh-TW" altLang="en-US" sz="1800" b="0" dirty="0">
                <a:latin typeface="標楷體" panose="03000509000000000000" pitchFamily="65" charset="-120"/>
                <a:ea typeface="標楷體" panose="03000509000000000000" pitchFamily="65" charset="-120"/>
              </a:rPr>
              <a:t>拆模及養護</a:t>
            </a:r>
          </a:p>
        </p:txBody>
      </p:sp>
      <p:sp>
        <p:nvSpPr>
          <p:cNvPr id="666641" name="Line 17"/>
          <p:cNvSpPr>
            <a:spLocks noChangeShapeType="1"/>
          </p:cNvSpPr>
          <p:nvPr/>
        </p:nvSpPr>
        <p:spPr bwMode="auto">
          <a:xfrm>
            <a:off x="7938182" y="1327727"/>
            <a:ext cx="458787"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6642" name="Line 18"/>
          <p:cNvSpPr>
            <a:spLocks noChangeShapeType="1"/>
          </p:cNvSpPr>
          <p:nvPr/>
        </p:nvSpPr>
        <p:spPr bwMode="auto">
          <a:xfrm>
            <a:off x="8853488" y="1631844"/>
            <a:ext cx="0" cy="896332"/>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6648" name="Line 24"/>
          <p:cNvSpPr>
            <a:spLocks noChangeShapeType="1"/>
          </p:cNvSpPr>
          <p:nvPr/>
        </p:nvSpPr>
        <p:spPr bwMode="auto">
          <a:xfrm>
            <a:off x="1476376" y="4925002"/>
            <a:ext cx="628958"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6649" name="Line 25"/>
          <p:cNvSpPr>
            <a:spLocks noChangeShapeType="1"/>
          </p:cNvSpPr>
          <p:nvPr/>
        </p:nvSpPr>
        <p:spPr bwMode="auto">
          <a:xfrm>
            <a:off x="4000327" y="4928754"/>
            <a:ext cx="0" cy="4712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6652" name="Line 28"/>
          <p:cNvSpPr>
            <a:spLocks noChangeShapeType="1"/>
          </p:cNvSpPr>
          <p:nvPr/>
        </p:nvSpPr>
        <p:spPr bwMode="auto">
          <a:xfrm>
            <a:off x="2620057" y="1313440"/>
            <a:ext cx="445640"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endParaRPr lang="zh-TW" altLang="en-US">
              <a:latin typeface="Microsoft YaHei" panose="020B0503020204020204" pitchFamily="34" charset="-122"/>
              <a:ea typeface="Microsoft YaHei" panose="020B0503020204020204" pitchFamily="34" charset="-122"/>
            </a:endParaRPr>
          </a:p>
        </p:txBody>
      </p:sp>
      <p:sp>
        <p:nvSpPr>
          <p:cNvPr id="666653" name="Line 29"/>
          <p:cNvSpPr>
            <a:spLocks noChangeShapeType="1"/>
          </p:cNvSpPr>
          <p:nvPr/>
        </p:nvSpPr>
        <p:spPr bwMode="auto">
          <a:xfrm>
            <a:off x="4461110" y="1326140"/>
            <a:ext cx="535435"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endParaRPr lang="zh-TW" altLang="en-US">
              <a:latin typeface="Microsoft YaHei" panose="020B0503020204020204" pitchFamily="34" charset="-122"/>
              <a:ea typeface="Microsoft YaHei" panose="020B0503020204020204" pitchFamily="34" charset="-122"/>
            </a:endParaRPr>
          </a:p>
        </p:txBody>
      </p:sp>
      <p:sp>
        <p:nvSpPr>
          <p:cNvPr id="666654" name="Line 30"/>
          <p:cNvSpPr>
            <a:spLocks noChangeShapeType="1"/>
          </p:cNvSpPr>
          <p:nvPr/>
        </p:nvSpPr>
        <p:spPr bwMode="auto">
          <a:xfrm>
            <a:off x="5620432" y="3002540"/>
            <a:ext cx="306386" cy="0"/>
          </a:xfrm>
          <a:prstGeom prst="line">
            <a:avLst/>
          </a:prstGeom>
          <a:noFill/>
          <a:ln w="12700">
            <a:solidFill>
              <a:schemeClr val="tx1"/>
            </a:solidFill>
            <a:round/>
            <a:headEnd type="arrow"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endParaRPr lang="zh-TW" altLang="en-US">
              <a:latin typeface="Microsoft YaHei" panose="020B0503020204020204" pitchFamily="34" charset="-122"/>
              <a:ea typeface="Microsoft YaHei" panose="020B0503020204020204" pitchFamily="34" charset="-122"/>
            </a:endParaRPr>
          </a:p>
        </p:txBody>
      </p:sp>
      <p:sp>
        <p:nvSpPr>
          <p:cNvPr id="666655" name="Line 31"/>
          <p:cNvSpPr>
            <a:spLocks noChangeShapeType="1"/>
          </p:cNvSpPr>
          <p:nvPr/>
        </p:nvSpPr>
        <p:spPr bwMode="auto">
          <a:xfrm flipH="1">
            <a:off x="4165891" y="3012065"/>
            <a:ext cx="382977"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endParaRPr lang="zh-TW" altLang="en-US">
              <a:latin typeface="Microsoft YaHei" panose="020B0503020204020204" pitchFamily="34" charset="-122"/>
              <a:ea typeface="Microsoft YaHei" panose="020B0503020204020204" pitchFamily="34" charset="-122"/>
            </a:endParaRPr>
          </a:p>
        </p:txBody>
      </p:sp>
      <p:sp>
        <p:nvSpPr>
          <p:cNvPr id="666656" name="Line 32"/>
          <p:cNvSpPr>
            <a:spLocks noChangeShapeType="1"/>
          </p:cNvSpPr>
          <p:nvPr/>
        </p:nvSpPr>
        <p:spPr bwMode="auto">
          <a:xfrm flipH="1">
            <a:off x="7112681" y="3012065"/>
            <a:ext cx="466724"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endParaRPr lang="zh-TW" altLang="en-US">
              <a:latin typeface="Microsoft YaHei" panose="020B0503020204020204" pitchFamily="34" charset="-122"/>
              <a:ea typeface="Microsoft YaHei" panose="020B0503020204020204" pitchFamily="34" charset="-122"/>
            </a:endParaRPr>
          </a:p>
        </p:txBody>
      </p:sp>
      <p:sp>
        <p:nvSpPr>
          <p:cNvPr id="666660" name="Line 36"/>
          <p:cNvSpPr>
            <a:spLocks noChangeShapeType="1"/>
          </p:cNvSpPr>
          <p:nvPr/>
        </p:nvSpPr>
        <p:spPr bwMode="auto">
          <a:xfrm flipV="1">
            <a:off x="8316906" y="2107188"/>
            <a:ext cx="536582" cy="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6661" name="Line 37"/>
          <p:cNvSpPr>
            <a:spLocks noChangeShapeType="1"/>
          </p:cNvSpPr>
          <p:nvPr/>
        </p:nvSpPr>
        <p:spPr bwMode="auto">
          <a:xfrm>
            <a:off x="6554335" y="1322965"/>
            <a:ext cx="558347"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endParaRPr lang="zh-TW" altLang="en-US">
              <a:latin typeface="Microsoft YaHei" panose="020B0503020204020204" pitchFamily="34" charset="-122"/>
              <a:ea typeface="Microsoft YaHei" panose="020B0503020204020204" pitchFamily="34" charset="-122"/>
            </a:endParaRPr>
          </a:p>
        </p:txBody>
      </p:sp>
      <p:sp>
        <p:nvSpPr>
          <p:cNvPr id="666662" name="Line 38"/>
          <p:cNvSpPr>
            <a:spLocks noChangeShapeType="1"/>
          </p:cNvSpPr>
          <p:nvPr/>
        </p:nvSpPr>
        <p:spPr bwMode="auto">
          <a:xfrm>
            <a:off x="6051544" y="4925002"/>
            <a:ext cx="646112"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6664" name="Line 40"/>
          <p:cNvSpPr>
            <a:spLocks noChangeShapeType="1"/>
          </p:cNvSpPr>
          <p:nvPr/>
        </p:nvSpPr>
        <p:spPr bwMode="auto">
          <a:xfrm>
            <a:off x="8316906" y="4925002"/>
            <a:ext cx="338138"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66667" name="Text Box 43"/>
          <p:cNvSpPr txBox="1">
            <a:spLocks noChangeArrowheads="1"/>
          </p:cNvSpPr>
          <p:nvPr/>
        </p:nvSpPr>
        <p:spPr bwMode="auto">
          <a:xfrm>
            <a:off x="3073852" y="985512"/>
            <a:ext cx="1395413" cy="646331"/>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zh-TW" altLang="en-US" sz="1800" b="0" dirty="0" smtClean="0">
                <a:latin typeface="標楷體" panose="03000509000000000000" pitchFamily="65" charset="-120"/>
                <a:ea typeface="標楷體" panose="03000509000000000000" pitchFamily="65" charset="-120"/>
              </a:rPr>
              <a:t>鋼板</a:t>
            </a:r>
            <a:r>
              <a:rPr lang="zh-TW" altLang="en-US" sz="1800" b="0" dirty="0">
                <a:latin typeface="標楷體" panose="03000509000000000000" pitchFamily="65" charset="-120"/>
                <a:ea typeface="標楷體" panose="03000509000000000000" pitchFamily="65" charset="-120"/>
              </a:rPr>
              <a:t>樁定位及打</a:t>
            </a:r>
            <a:r>
              <a:rPr lang="zh-TW" altLang="en-US" sz="1800" b="0" dirty="0" smtClean="0">
                <a:latin typeface="標楷體" panose="03000509000000000000" pitchFamily="65" charset="-120"/>
                <a:ea typeface="標楷體" panose="03000509000000000000" pitchFamily="65" charset="-120"/>
              </a:rPr>
              <a:t>設</a:t>
            </a:r>
            <a:endParaRPr lang="zh-TW" altLang="en-US" sz="1800" b="0" dirty="0">
              <a:latin typeface="標楷體" panose="03000509000000000000" pitchFamily="65" charset="-120"/>
              <a:ea typeface="標楷體" panose="03000509000000000000" pitchFamily="65" charset="-120"/>
            </a:endParaRPr>
          </a:p>
        </p:txBody>
      </p:sp>
      <p:sp>
        <p:nvSpPr>
          <p:cNvPr id="49" name="Text Box 13"/>
          <p:cNvSpPr txBox="1">
            <a:spLocks noChangeArrowheads="1"/>
          </p:cNvSpPr>
          <p:nvPr/>
        </p:nvSpPr>
        <p:spPr bwMode="auto">
          <a:xfrm>
            <a:off x="337222" y="2690586"/>
            <a:ext cx="1617663" cy="646331"/>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zh-TW" altLang="en-US" sz="1800" b="0" dirty="0" smtClean="0">
                <a:latin typeface="標楷體" panose="03000509000000000000" pitchFamily="65" charset="-120"/>
                <a:ea typeface="標楷體" panose="03000509000000000000" pitchFamily="65" charset="-120"/>
              </a:rPr>
              <a:t>墩柱升層模板組立</a:t>
            </a:r>
            <a:endParaRPr lang="zh-TW" altLang="en-US" sz="1800" b="0" dirty="0">
              <a:latin typeface="標楷體" panose="03000509000000000000" pitchFamily="65" charset="-120"/>
              <a:ea typeface="標楷體" panose="03000509000000000000" pitchFamily="65" charset="-120"/>
            </a:endParaRPr>
          </a:p>
        </p:txBody>
      </p:sp>
      <p:sp>
        <p:nvSpPr>
          <p:cNvPr id="52" name="Text Box 12"/>
          <p:cNvSpPr txBox="1">
            <a:spLocks noChangeArrowheads="1"/>
          </p:cNvSpPr>
          <p:nvPr/>
        </p:nvSpPr>
        <p:spPr bwMode="auto">
          <a:xfrm>
            <a:off x="2138810" y="4607720"/>
            <a:ext cx="1490791" cy="646331"/>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zh-TW" altLang="en-US" sz="1800" b="0" dirty="0">
                <a:latin typeface="標楷體" panose="03000509000000000000" pitchFamily="65" charset="-120"/>
                <a:ea typeface="標楷體" panose="03000509000000000000" pitchFamily="65" charset="-120"/>
              </a:rPr>
              <a:t>帽</a:t>
            </a:r>
            <a:r>
              <a:rPr lang="zh-TW" altLang="en-US" sz="1800" b="0" dirty="0" smtClean="0">
                <a:latin typeface="標楷體" panose="03000509000000000000" pitchFamily="65" charset="-120"/>
                <a:ea typeface="標楷體" panose="03000509000000000000" pitchFamily="65" charset="-120"/>
              </a:rPr>
              <a:t>梁鋼筋</a:t>
            </a:r>
            <a:r>
              <a:rPr lang="zh-TW" altLang="en-US" sz="1800" b="0" dirty="0">
                <a:latin typeface="標楷體" panose="03000509000000000000" pitchFamily="65" charset="-120"/>
                <a:ea typeface="標楷體" panose="03000509000000000000" pitchFamily="65" charset="-120"/>
              </a:rPr>
              <a:t>綁紮</a:t>
            </a:r>
          </a:p>
        </p:txBody>
      </p:sp>
      <p:sp>
        <p:nvSpPr>
          <p:cNvPr id="53" name="Line 31"/>
          <p:cNvSpPr>
            <a:spLocks noChangeShapeType="1"/>
          </p:cNvSpPr>
          <p:nvPr/>
        </p:nvSpPr>
        <p:spPr bwMode="auto">
          <a:xfrm flipH="1">
            <a:off x="1929492" y="3012065"/>
            <a:ext cx="438770"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endParaRPr lang="zh-TW" altLang="en-US">
              <a:latin typeface="Microsoft YaHei" panose="020B0503020204020204" pitchFamily="34" charset="-122"/>
              <a:ea typeface="Microsoft YaHei" panose="020B0503020204020204" pitchFamily="34" charset="-122"/>
            </a:endParaRPr>
          </a:p>
        </p:txBody>
      </p:sp>
      <p:sp>
        <p:nvSpPr>
          <p:cNvPr id="54" name="Line 20"/>
          <p:cNvSpPr>
            <a:spLocks noChangeShapeType="1"/>
          </p:cNvSpPr>
          <p:nvPr/>
        </p:nvSpPr>
        <p:spPr bwMode="auto">
          <a:xfrm>
            <a:off x="4371891" y="3013751"/>
            <a:ext cx="0" cy="4750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55" name="Line 18"/>
          <p:cNvSpPr>
            <a:spLocks noChangeShapeType="1"/>
          </p:cNvSpPr>
          <p:nvPr/>
        </p:nvSpPr>
        <p:spPr bwMode="auto">
          <a:xfrm>
            <a:off x="801688" y="3336917"/>
            <a:ext cx="0" cy="1305508"/>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56" name="Text Box 9"/>
          <p:cNvSpPr txBox="1">
            <a:spLocks noChangeArrowheads="1"/>
          </p:cNvSpPr>
          <p:nvPr/>
        </p:nvSpPr>
        <p:spPr bwMode="auto">
          <a:xfrm>
            <a:off x="153592" y="4606145"/>
            <a:ext cx="1372741" cy="646331"/>
          </a:xfrm>
          <a:prstGeom prst="rect">
            <a:avLst/>
          </a:prstGeom>
          <a:solidFill>
            <a:srgbClr val="CCFFCC"/>
          </a:solidFill>
          <a:ln w="12700"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zh-TW" altLang="en-US" sz="1800" b="0" dirty="0" smtClean="0">
                <a:latin typeface="標楷體" panose="03000509000000000000" pitchFamily="65" charset="-120"/>
                <a:ea typeface="標楷體" panose="03000509000000000000" pitchFamily="65" charset="-120"/>
              </a:rPr>
              <a:t>墩柱升層</a:t>
            </a:r>
            <a:endParaRPr lang="en-US" altLang="zh-TW" sz="1800" b="0" dirty="0">
              <a:latin typeface="標楷體" panose="03000509000000000000" pitchFamily="65" charset="-120"/>
              <a:ea typeface="標楷體" panose="03000509000000000000" pitchFamily="65" charset="-120"/>
            </a:endParaRPr>
          </a:p>
          <a:p>
            <a:pPr algn="ctr" eaLnBrk="0" hangingPunct="0"/>
            <a:r>
              <a:rPr lang="zh-TW" altLang="en-US" sz="1800" b="0" dirty="0" smtClean="0">
                <a:latin typeface="標楷體" panose="03000509000000000000" pitchFamily="65" charset="-120"/>
                <a:ea typeface="標楷體" panose="03000509000000000000" pitchFamily="65" charset="-120"/>
              </a:rPr>
              <a:t>混凝土</a:t>
            </a:r>
            <a:r>
              <a:rPr lang="zh-TW" altLang="en-US" sz="1800" b="0" dirty="0">
                <a:latin typeface="標楷體" panose="03000509000000000000" pitchFamily="65" charset="-120"/>
                <a:ea typeface="標楷體" panose="03000509000000000000" pitchFamily="65" charset="-120"/>
              </a:rPr>
              <a:t>澆置</a:t>
            </a:r>
          </a:p>
        </p:txBody>
      </p:sp>
      <p:sp>
        <p:nvSpPr>
          <p:cNvPr id="65" name="Line 24"/>
          <p:cNvSpPr>
            <a:spLocks noChangeShapeType="1"/>
          </p:cNvSpPr>
          <p:nvPr/>
        </p:nvSpPr>
        <p:spPr bwMode="auto">
          <a:xfrm>
            <a:off x="3584703" y="4925002"/>
            <a:ext cx="849177"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62" name="Oval 33"/>
          <p:cNvSpPr>
            <a:spLocks noChangeArrowheads="1"/>
          </p:cNvSpPr>
          <p:nvPr/>
        </p:nvSpPr>
        <p:spPr bwMode="auto">
          <a:xfrm>
            <a:off x="8772525" y="2027020"/>
            <a:ext cx="161925" cy="16033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1000" dirty="0" smtClean="0">
                <a:solidFill>
                  <a:schemeClr val="bg1"/>
                </a:solidFill>
                <a:latin typeface="Microsoft YaHei" panose="020B0503020204020204" pitchFamily="34" charset="-122"/>
                <a:ea typeface="Microsoft YaHei" panose="020B0503020204020204" pitchFamily="34" charset="-122"/>
              </a:rPr>
              <a:t>1</a:t>
            </a:r>
            <a:endParaRPr lang="zh-TW" altLang="en-US" sz="1000" dirty="0">
              <a:solidFill>
                <a:schemeClr val="bg1"/>
              </a:solidFill>
              <a:latin typeface="Microsoft YaHei" panose="020B0503020204020204" pitchFamily="34" charset="-122"/>
              <a:ea typeface="Microsoft YaHei" panose="020B0503020204020204" pitchFamily="34" charset="-122"/>
            </a:endParaRPr>
          </a:p>
        </p:txBody>
      </p:sp>
      <p:sp>
        <p:nvSpPr>
          <p:cNvPr id="67" name="Oval 33"/>
          <p:cNvSpPr>
            <a:spLocks noChangeArrowheads="1"/>
          </p:cNvSpPr>
          <p:nvPr/>
        </p:nvSpPr>
        <p:spPr bwMode="auto">
          <a:xfrm>
            <a:off x="4304613" y="2944468"/>
            <a:ext cx="161925" cy="16033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1000" dirty="0" smtClean="0">
                <a:solidFill>
                  <a:schemeClr val="bg1"/>
                </a:solidFill>
                <a:latin typeface="Microsoft YaHei" panose="020B0503020204020204" pitchFamily="34" charset="-122"/>
                <a:ea typeface="Microsoft YaHei" panose="020B0503020204020204" pitchFamily="34" charset="-122"/>
              </a:rPr>
              <a:t>2</a:t>
            </a:r>
            <a:endParaRPr lang="zh-TW" altLang="en-US" sz="1000" dirty="0">
              <a:solidFill>
                <a:schemeClr val="bg1"/>
              </a:solidFill>
              <a:latin typeface="Microsoft YaHei" panose="020B0503020204020204" pitchFamily="34" charset="-122"/>
              <a:ea typeface="Microsoft YaHei" panose="020B0503020204020204" pitchFamily="34" charset="-122"/>
            </a:endParaRPr>
          </a:p>
        </p:txBody>
      </p:sp>
      <p:sp>
        <p:nvSpPr>
          <p:cNvPr id="57" name="Rectangle 2"/>
          <p:cNvSpPr>
            <a:spLocks noChangeArrowheads="1"/>
          </p:cNvSpPr>
          <p:nvPr/>
        </p:nvSpPr>
        <p:spPr bwMode="auto">
          <a:xfrm>
            <a:off x="1904546" y="296863"/>
            <a:ext cx="7048500"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fontAlgn="t" hangingPunct="0">
              <a:lnSpc>
                <a:spcPct val="80000"/>
              </a:lnSpc>
              <a:spcBef>
                <a:spcPct val="50000"/>
              </a:spcBef>
            </a:pPr>
            <a:r>
              <a:rPr lang="en-US" altLang="zh-TW" sz="2400" b="0" dirty="0">
                <a:solidFill>
                  <a:srgbClr val="0066FF"/>
                </a:solidFill>
                <a:latin typeface="標楷體" panose="03000509000000000000" pitchFamily="65" charset="-120"/>
                <a:ea typeface="標楷體" panose="03000509000000000000" pitchFamily="65" charset="-120"/>
              </a:rPr>
              <a:t>5</a:t>
            </a:r>
            <a:r>
              <a:rPr lang="en-US" altLang="zh-TW" sz="2400" b="0" dirty="0" smtClean="0">
                <a:solidFill>
                  <a:srgbClr val="0066FF"/>
                </a:solidFill>
                <a:latin typeface="標楷體" panose="03000509000000000000" pitchFamily="65" charset="-120"/>
                <a:ea typeface="標楷體" panose="03000509000000000000" pitchFamily="65" charset="-120"/>
              </a:rPr>
              <a:t>-2.</a:t>
            </a:r>
            <a:r>
              <a:rPr lang="zh-TW" altLang="en-US" sz="2400" b="0" dirty="0" smtClean="0">
                <a:solidFill>
                  <a:srgbClr val="0066FF"/>
                </a:solidFill>
                <a:latin typeface="標楷體" panose="03000509000000000000" pitchFamily="65" charset="-120"/>
                <a:ea typeface="標楷體" panose="03000509000000000000" pitchFamily="65" charset="-120"/>
              </a:rPr>
              <a:t>基礎及墩柱施工</a:t>
            </a:r>
            <a:r>
              <a:rPr lang="zh-TW" altLang="en-US" sz="2400" b="0" dirty="0">
                <a:solidFill>
                  <a:srgbClr val="0066FF"/>
                </a:solidFill>
                <a:latin typeface="標楷體" panose="03000509000000000000" pitchFamily="65" charset="-120"/>
                <a:ea typeface="標楷體" panose="03000509000000000000" pitchFamily="65" charset="-120"/>
              </a:rPr>
              <a:t>作業及檢查流程</a:t>
            </a:r>
          </a:p>
        </p:txBody>
      </p:sp>
      <p:sp>
        <p:nvSpPr>
          <p:cNvPr id="60" name="Text Box 31"/>
          <p:cNvSpPr txBox="1">
            <a:spLocks noChangeArrowheads="1"/>
          </p:cNvSpPr>
          <p:nvPr/>
        </p:nvSpPr>
        <p:spPr bwMode="auto">
          <a:xfrm>
            <a:off x="6101890" y="1814800"/>
            <a:ext cx="2232000" cy="584775"/>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a:t>
            </a:r>
            <a:r>
              <a:rPr lang="zh-TW"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吊掛作業安全</a:t>
            </a:r>
            <a:r>
              <a:rPr lang="zh-TW" altLang="en-US" dirty="0" smtClean="0">
                <a:latin typeface="標楷體" panose="03000509000000000000" pitchFamily="65" charset="-120"/>
                <a:ea typeface="標楷體" panose="03000509000000000000" pitchFamily="65" charset="-120"/>
              </a:rPr>
              <a:t>檢查</a:t>
            </a:r>
          </a:p>
          <a:p>
            <a:r>
              <a:rPr lang="zh-TW" altLang="en-US" dirty="0" smtClean="0">
                <a:latin typeface="標楷體" panose="03000509000000000000" pitchFamily="65" charset="-120"/>
                <a:ea typeface="標楷體" panose="03000509000000000000" pitchFamily="65" charset="-120"/>
              </a:rPr>
              <a:t>二、檢查表</a:t>
            </a:r>
            <a:r>
              <a:rPr lang="en-US" altLang="zh-TW" dirty="0" smtClean="0">
                <a:latin typeface="標楷體" panose="03000509000000000000" pitchFamily="65" charset="-120"/>
                <a:ea typeface="標楷體" panose="03000509000000000000" pitchFamily="65" charset="-120"/>
              </a:rPr>
              <a:t>:E-24</a:t>
            </a:r>
            <a:endParaRPr lang="en-US" altLang="zh-TW" dirty="0">
              <a:latin typeface="標楷體" panose="03000509000000000000" pitchFamily="65" charset="-120"/>
              <a:ea typeface="標楷體" panose="03000509000000000000" pitchFamily="65" charset="-120"/>
            </a:endParaRPr>
          </a:p>
        </p:txBody>
      </p:sp>
      <p:sp>
        <p:nvSpPr>
          <p:cNvPr id="61" name="Text Box 31"/>
          <p:cNvSpPr txBox="1">
            <a:spLocks noChangeArrowheads="1"/>
          </p:cNvSpPr>
          <p:nvPr/>
        </p:nvSpPr>
        <p:spPr bwMode="auto">
          <a:xfrm>
            <a:off x="3368694" y="3497808"/>
            <a:ext cx="2232000" cy="584775"/>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a:t>
            </a:r>
            <a:r>
              <a:rPr lang="zh-TW"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吊掛作業安全</a:t>
            </a:r>
            <a:r>
              <a:rPr lang="zh-TW" altLang="en-US" dirty="0" smtClean="0">
                <a:latin typeface="標楷體" panose="03000509000000000000" pitchFamily="65" charset="-120"/>
                <a:ea typeface="標楷體" panose="03000509000000000000" pitchFamily="65" charset="-120"/>
              </a:rPr>
              <a:t>檢查</a:t>
            </a:r>
          </a:p>
          <a:p>
            <a:r>
              <a:rPr lang="zh-TW" altLang="en-US" dirty="0" smtClean="0">
                <a:latin typeface="標楷體" panose="03000509000000000000" pitchFamily="65" charset="-120"/>
                <a:ea typeface="標楷體" panose="03000509000000000000" pitchFamily="65" charset="-120"/>
              </a:rPr>
              <a:t>二、檢查表</a:t>
            </a:r>
            <a:r>
              <a:rPr lang="en-US" altLang="zh-TW" dirty="0" smtClean="0">
                <a:latin typeface="標楷體" panose="03000509000000000000" pitchFamily="65" charset="-120"/>
                <a:ea typeface="標楷體" panose="03000509000000000000" pitchFamily="65" charset="-120"/>
              </a:rPr>
              <a:t>:E-24</a:t>
            </a:r>
            <a:endParaRPr lang="en-US" altLang="zh-TW" dirty="0">
              <a:latin typeface="標楷體" panose="03000509000000000000" pitchFamily="65" charset="-120"/>
              <a:ea typeface="標楷體" panose="03000509000000000000" pitchFamily="65" charset="-120"/>
            </a:endParaRPr>
          </a:p>
        </p:txBody>
      </p:sp>
      <p:sp>
        <p:nvSpPr>
          <p:cNvPr id="71" name="Line 20"/>
          <p:cNvSpPr>
            <a:spLocks noChangeShapeType="1"/>
          </p:cNvSpPr>
          <p:nvPr/>
        </p:nvSpPr>
        <p:spPr bwMode="auto">
          <a:xfrm>
            <a:off x="1790855" y="4925002"/>
            <a:ext cx="0" cy="4750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72" name="Text Box 31"/>
          <p:cNvSpPr txBox="1">
            <a:spLocks noChangeArrowheads="1"/>
          </p:cNvSpPr>
          <p:nvPr/>
        </p:nvSpPr>
        <p:spPr bwMode="auto">
          <a:xfrm>
            <a:off x="738200" y="5400055"/>
            <a:ext cx="2232000" cy="584775"/>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a:t>
            </a:r>
            <a:r>
              <a:rPr lang="zh-TW"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吊掛作業安全</a:t>
            </a:r>
            <a:r>
              <a:rPr lang="zh-TW" altLang="en-US" dirty="0" smtClean="0">
                <a:latin typeface="標楷體" panose="03000509000000000000" pitchFamily="65" charset="-120"/>
                <a:ea typeface="標楷體" panose="03000509000000000000" pitchFamily="65" charset="-120"/>
              </a:rPr>
              <a:t>檢查</a:t>
            </a:r>
          </a:p>
          <a:p>
            <a:r>
              <a:rPr lang="zh-TW" altLang="en-US" dirty="0" smtClean="0">
                <a:latin typeface="標楷體" panose="03000509000000000000" pitchFamily="65" charset="-120"/>
                <a:ea typeface="標楷體" panose="03000509000000000000" pitchFamily="65" charset="-120"/>
              </a:rPr>
              <a:t>二、檢查表</a:t>
            </a:r>
            <a:r>
              <a:rPr lang="en-US" altLang="zh-TW" dirty="0" smtClean="0">
                <a:latin typeface="標楷體" panose="03000509000000000000" pitchFamily="65" charset="-120"/>
                <a:ea typeface="標楷體" panose="03000509000000000000" pitchFamily="65" charset="-120"/>
              </a:rPr>
              <a:t>:E-24</a:t>
            </a:r>
            <a:endParaRPr lang="en-US" altLang="zh-TW" dirty="0">
              <a:latin typeface="標楷體" panose="03000509000000000000" pitchFamily="65" charset="-120"/>
              <a:ea typeface="標楷體" panose="03000509000000000000" pitchFamily="65" charset="-120"/>
            </a:endParaRPr>
          </a:p>
        </p:txBody>
      </p:sp>
      <p:sp>
        <p:nvSpPr>
          <p:cNvPr id="73" name="Text Box 31"/>
          <p:cNvSpPr txBox="1">
            <a:spLocks noChangeArrowheads="1"/>
          </p:cNvSpPr>
          <p:nvPr/>
        </p:nvSpPr>
        <p:spPr bwMode="auto">
          <a:xfrm>
            <a:off x="3255891" y="5400054"/>
            <a:ext cx="2232000" cy="584775"/>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a:t>
            </a:r>
            <a:r>
              <a:rPr lang="zh-TW"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吊掛作業安全</a:t>
            </a:r>
            <a:r>
              <a:rPr lang="zh-TW" altLang="en-US" dirty="0" smtClean="0">
                <a:latin typeface="標楷體" panose="03000509000000000000" pitchFamily="65" charset="-120"/>
                <a:ea typeface="標楷體" panose="03000509000000000000" pitchFamily="65" charset="-120"/>
              </a:rPr>
              <a:t>檢查</a:t>
            </a:r>
          </a:p>
          <a:p>
            <a:r>
              <a:rPr lang="zh-TW" altLang="en-US" dirty="0" smtClean="0">
                <a:latin typeface="標楷體" panose="03000509000000000000" pitchFamily="65" charset="-120"/>
                <a:ea typeface="標楷體" panose="03000509000000000000" pitchFamily="65" charset="-120"/>
              </a:rPr>
              <a:t>二、檢查表</a:t>
            </a:r>
            <a:r>
              <a:rPr lang="en-US" altLang="zh-TW" dirty="0" smtClean="0">
                <a:latin typeface="標楷體" panose="03000509000000000000" pitchFamily="65" charset="-120"/>
                <a:ea typeface="標楷體" panose="03000509000000000000" pitchFamily="65" charset="-120"/>
              </a:rPr>
              <a:t>:E-24</a:t>
            </a:r>
            <a:endParaRPr lang="en-US" altLang="zh-TW" dirty="0">
              <a:latin typeface="標楷體" panose="03000509000000000000" pitchFamily="65" charset="-120"/>
              <a:ea typeface="標楷體" panose="03000509000000000000" pitchFamily="65" charset="-120"/>
            </a:endParaRPr>
          </a:p>
        </p:txBody>
      </p:sp>
      <p:sp>
        <p:nvSpPr>
          <p:cNvPr id="75" name="Oval 33"/>
          <p:cNvSpPr>
            <a:spLocks noChangeArrowheads="1"/>
          </p:cNvSpPr>
          <p:nvPr/>
        </p:nvSpPr>
        <p:spPr bwMode="auto">
          <a:xfrm>
            <a:off x="1692275" y="4850716"/>
            <a:ext cx="161925" cy="16033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1000" dirty="0">
                <a:solidFill>
                  <a:schemeClr val="bg1"/>
                </a:solidFill>
                <a:latin typeface="Microsoft YaHei" panose="020B0503020204020204" pitchFamily="34" charset="-122"/>
                <a:ea typeface="Microsoft YaHei" panose="020B0503020204020204" pitchFamily="34" charset="-122"/>
              </a:rPr>
              <a:t>4</a:t>
            </a:r>
            <a:endParaRPr lang="zh-TW" altLang="en-US" sz="1000" dirty="0">
              <a:solidFill>
                <a:schemeClr val="bg1"/>
              </a:solidFill>
              <a:latin typeface="Microsoft YaHei" panose="020B0503020204020204" pitchFamily="34" charset="-122"/>
              <a:ea typeface="Microsoft YaHei" panose="020B0503020204020204" pitchFamily="34" charset="-122"/>
            </a:endParaRPr>
          </a:p>
        </p:txBody>
      </p:sp>
      <p:sp>
        <p:nvSpPr>
          <p:cNvPr id="76" name="Text Box 31"/>
          <p:cNvSpPr txBox="1">
            <a:spLocks noChangeArrowheads="1"/>
          </p:cNvSpPr>
          <p:nvPr/>
        </p:nvSpPr>
        <p:spPr bwMode="auto">
          <a:xfrm>
            <a:off x="1060325" y="3488804"/>
            <a:ext cx="2232000" cy="584775"/>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a:t>
            </a:r>
            <a:r>
              <a:rPr lang="zh-TW"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吊掛作業安全</a:t>
            </a:r>
            <a:r>
              <a:rPr lang="zh-TW" altLang="en-US" dirty="0" smtClean="0">
                <a:latin typeface="標楷體" panose="03000509000000000000" pitchFamily="65" charset="-120"/>
                <a:ea typeface="標楷體" panose="03000509000000000000" pitchFamily="65" charset="-120"/>
              </a:rPr>
              <a:t>檢查</a:t>
            </a:r>
          </a:p>
          <a:p>
            <a:r>
              <a:rPr lang="zh-TW" altLang="en-US" dirty="0" smtClean="0">
                <a:latin typeface="標楷體" panose="03000509000000000000" pitchFamily="65" charset="-120"/>
                <a:ea typeface="標楷體" panose="03000509000000000000" pitchFamily="65" charset="-120"/>
              </a:rPr>
              <a:t>二、檢查表</a:t>
            </a:r>
            <a:r>
              <a:rPr lang="en-US" altLang="zh-TW" dirty="0" smtClean="0">
                <a:latin typeface="標楷體" panose="03000509000000000000" pitchFamily="65" charset="-120"/>
                <a:ea typeface="標楷體" panose="03000509000000000000" pitchFamily="65" charset="-120"/>
              </a:rPr>
              <a:t>:E-24</a:t>
            </a:r>
            <a:endParaRPr lang="en-US" altLang="zh-TW" dirty="0">
              <a:latin typeface="標楷體" panose="03000509000000000000" pitchFamily="65" charset="-120"/>
              <a:ea typeface="標楷體" panose="03000509000000000000" pitchFamily="65" charset="-120"/>
            </a:endParaRPr>
          </a:p>
        </p:txBody>
      </p:sp>
      <p:sp>
        <p:nvSpPr>
          <p:cNvPr id="77" name="Line 20"/>
          <p:cNvSpPr>
            <a:spLocks noChangeShapeType="1"/>
          </p:cNvSpPr>
          <p:nvPr/>
        </p:nvSpPr>
        <p:spPr bwMode="auto">
          <a:xfrm>
            <a:off x="2129070" y="3013751"/>
            <a:ext cx="0" cy="4750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74" name="Oval 33"/>
          <p:cNvSpPr>
            <a:spLocks noChangeArrowheads="1"/>
          </p:cNvSpPr>
          <p:nvPr/>
        </p:nvSpPr>
        <p:spPr bwMode="auto">
          <a:xfrm>
            <a:off x="2055902" y="2922371"/>
            <a:ext cx="161925" cy="16033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1000" dirty="0" smtClean="0">
                <a:solidFill>
                  <a:schemeClr val="bg1"/>
                </a:solidFill>
                <a:latin typeface="Microsoft YaHei" panose="020B0503020204020204" pitchFamily="34" charset="-122"/>
                <a:ea typeface="Microsoft YaHei" panose="020B0503020204020204" pitchFamily="34" charset="-122"/>
              </a:rPr>
              <a:t>3</a:t>
            </a:r>
            <a:endParaRPr lang="zh-TW" altLang="en-US" sz="1000" dirty="0">
              <a:solidFill>
                <a:schemeClr val="bg1"/>
              </a:solidFill>
              <a:latin typeface="Microsoft YaHei" panose="020B0503020204020204" pitchFamily="34" charset="-122"/>
              <a:ea typeface="Microsoft YaHei" panose="020B0503020204020204" pitchFamily="34" charset="-122"/>
            </a:endParaRPr>
          </a:p>
        </p:txBody>
      </p:sp>
      <p:sp>
        <p:nvSpPr>
          <p:cNvPr id="78" name="Oval 33"/>
          <p:cNvSpPr>
            <a:spLocks noChangeArrowheads="1"/>
          </p:cNvSpPr>
          <p:nvPr/>
        </p:nvSpPr>
        <p:spPr bwMode="auto">
          <a:xfrm>
            <a:off x="3919364" y="4844833"/>
            <a:ext cx="161925" cy="16033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1000" dirty="0" smtClean="0">
                <a:solidFill>
                  <a:schemeClr val="bg1"/>
                </a:solidFill>
                <a:latin typeface="Microsoft YaHei" panose="020B0503020204020204" pitchFamily="34" charset="-122"/>
                <a:ea typeface="Microsoft YaHei" panose="020B0503020204020204" pitchFamily="34" charset="-122"/>
              </a:rPr>
              <a:t>5</a:t>
            </a:r>
            <a:endParaRPr lang="zh-TW" altLang="en-US" sz="1000" dirty="0">
              <a:solidFill>
                <a:schemeClr val="bg1"/>
              </a:solidFill>
              <a:latin typeface="Microsoft YaHei" panose="020B0503020204020204" pitchFamily="34" charset="-122"/>
              <a:ea typeface="Microsoft YaHei" panose="020B0503020204020204" pitchFamily="34" charset="-122"/>
            </a:endParaRPr>
          </a:p>
        </p:txBody>
      </p:sp>
      <p:sp>
        <p:nvSpPr>
          <p:cNvPr id="50" name="Oval 27"/>
          <p:cNvSpPr>
            <a:spLocks noChangeArrowheads="1"/>
          </p:cNvSpPr>
          <p:nvPr/>
        </p:nvSpPr>
        <p:spPr bwMode="auto">
          <a:xfrm>
            <a:off x="7758705" y="5668060"/>
            <a:ext cx="156807" cy="16033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51" name="文字方塊 50"/>
          <p:cNvSpPr txBox="1"/>
          <p:nvPr/>
        </p:nvSpPr>
        <p:spPr>
          <a:xfrm>
            <a:off x="7871460" y="5575095"/>
            <a:ext cx="1638300" cy="369332"/>
          </a:xfrm>
          <a:prstGeom prst="rect">
            <a:avLst/>
          </a:prstGeom>
          <a:noFill/>
        </p:spPr>
        <p:txBody>
          <a:bodyPr wrap="square" rtlCol="0">
            <a:spAutoFit/>
          </a:bodyPr>
          <a:lstStyle/>
          <a:p>
            <a:r>
              <a:rPr lang="zh-TW" altLang="en-US" sz="1800" b="0" dirty="0" smtClean="0">
                <a:latin typeface="標楷體" panose="03000509000000000000" pitchFamily="65" charset="-120"/>
                <a:ea typeface="標楷體" panose="03000509000000000000" pitchFamily="65" charset="-120"/>
              </a:rPr>
              <a:t>：檢驗停留點</a:t>
            </a:r>
            <a:endParaRPr lang="zh-TW" altLang="en-US" sz="1800" b="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6299618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1"/>
          <p:cNvGrpSpPr>
            <a:grpSpLocks/>
          </p:cNvGrpSpPr>
          <p:nvPr/>
        </p:nvGrpSpPr>
        <p:grpSpPr bwMode="auto">
          <a:xfrm>
            <a:off x="482159" y="2586038"/>
            <a:ext cx="2913063" cy="2979737"/>
            <a:chOff x="716733" y="3107885"/>
            <a:chExt cx="3322567" cy="2213845"/>
          </a:xfrm>
        </p:grpSpPr>
        <p:sp>
          <p:nvSpPr>
            <p:cNvPr id="4" name="AutoShape 2"/>
            <p:cNvSpPr>
              <a:spLocks noChangeArrowheads="1"/>
            </p:cNvSpPr>
            <p:nvPr/>
          </p:nvSpPr>
          <p:spPr bwMode="auto">
            <a:xfrm>
              <a:off x="716733" y="3107885"/>
              <a:ext cx="3322567" cy="2213845"/>
            </a:xfrm>
            <a:prstGeom prst="wedgeRoundRectCallout">
              <a:avLst>
                <a:gd name="adj1" fmla="val -13144"/>
                <a:gd name="adj2" fmla="val -50088"/>
                <a:gd name="adj3" fmla="val 16667"/>
              </a:avLst>
            </a:prstGeom>
            <a:solidFill>
              <a:srgbClr val="FF99CC">
                <a:alpha val="87057"/>
              </a:srgbClr>
            </a:solidFill>
            <a:ln w="25400" algn="ctr">
              <a:solidFill>
                <a:srgbClr val="000000"/>
              </a:solidFill>
              <a:prstDash val="dash"/>
              <a:miter lim="800000"/>
              <a:headEnd/>
              <a:tailEnd/>
            </a:ln>
          </p:spPr>
          <p:txBody>
            <a:bodyPr anchorCtr="1"/>
            <a:lstStyle/>
            <a:p>
              <a:pPr eaLnBrk="0" hangingPunct="0"/>
              <a:endParaRPr kumimoji="0" lang="zh-TW" altLang="en-US">
                <a:latin typeface="標楷體" panose="03000509000000000000" pitchFamily="65" charset="-120"/>
                <a:ea typeface="標楷體" panose="03000509000000000000" pitchFamily="65" charset="-120"/>
                <a:cs typeface="Arial" pitchFamily="34" charset="0"/>
              </a:endParaRPr>
            </a:p>
          </p:txBody>
        </p:sp>
        <p:sp>
          <p:nvSpPr>
            <p:cNvPr id="5" name="AutoShape 4"/>
            <p:cNvSpPr>
              <a:spLocks noChangeAspect="1" noChangeArrowheads="1"/>
            </p:cNvSpPr>
            <p:nvPr/>
          </p:nvSpPr>
          <p:spPr bwMode="auto">
            <a:xfrm>
              <a:off x="881915" y="3133281"/>
              <a:ext cx="2942691" cy="652539"/>
            </a:xfrm>
            <a:prstGeom prst="flowChartTerminator">
              <a:avLst/>
            </a:prstGeom>
            <a:solidFill>
              <a:schemeClr val="accent6">
                <a:lumMod val="20000"/>
                <a:lumOff val="80000"/>
              </a:schemeClr>
            </a:solidFill>
            <a:ln w="28575" algn="ctr">
              <a:solidFill>
                <a:srgbClr val="000000"/>
              </a:solidFill>
              <a:miter lim="800000"/>
              <a:headEnd/>
              <a:tailEnd/>
            </a:ln>
          </p:spPr>
          <p:txBody>
            <a:bodyPr anchor="ctr"/>
            <a:lstStyle/>
            <a:p>
              <a:pPr algn="ctr"/>
              <a:r>
                <a:rPr kumimoji="0" lang="zh-TW" altLang="en-US" sz="2200" dirty="0">
                  <a:solidFill>
                    <a:srgbClr val="000000"/>
                  </a:solidFill>
                  <a:latin typeface="標楷體" panose="03000509000000000000" pitchFamily="65" charset="-120"/>
                  <a:ea typeface="標楷體" panose="03000509000000000000" pitchFamily="65" charset="-120"/>
                  <a:cs typeface="Arial" pitchFamily="34" charset="0"/>
                </a:rPr>
                <a:t>土方開挖及擋土支撐架設</a:t>
              </a:r>
              <a:endParaRPr kumimoji="0" lang="en-US" altLang="zh-TW" sz="2200" dirty="0">
                <a:solidFill>
                  <a:srgbClr val="000000"/>
                </a:solidFill>
                <a:latin typeface="標楷體" panose="03000509000000000000" pitchFamily="65" charset="-120"/>
                <a:ea typeface="標楷體" panose="03000509000000000000" pitchFamily="65" charset="-120"/>
                <a:cs typeface="Arial" pitchFamily="34" charset="0"/>
              </a:endParaRPr>
            </a:p>
          </p:txBody>
        </p:sp>
        <p:sp>
          <p:nvSpPr>
            <p:cNvPr id="6" name="AutoShape 5"/>
            <p:cNvSpPr>
              <a:spLocks noChangeAspect="1" noChangeArrowheads="1"/>
            </p:cNvSpPr>
            <p:nvPr/>
          </p:nvSpPr>
          <p:spPr bwMode="auto">
            <a:xfrm>
              <a:off x="881915" y="4805086"/>
              <a:ext cx="2942691" cy="379850"/>
            </a:xfrm>
            <a:prstGeom prst="flowChartTerminator">
              <a:avLst/>
            </a:prstGeom>
            <a:solidFill>
              <a:schemeClr val="accent6">
                <a:lumMod val="20000"/>
                <a:lumOff val="80000"/>
              </a:schemeClr>
            </a:solidFill>
            <a:ln w="28575" algn="ctr">
              <a:solidFill>
                <a:srgbClr val="000000"/>
              </a:solidFill>
              <a:miter lim="800000"/>
              <a:headEnd/>
              <a:tailEnd/>
            </a:ln>
          </p:spPr>
          <p:txBody>
            <a:bodyPr anchor="ctr"/>
            <a:lstStyle/>
            <a:p>
              <a:pPr algn="ctr" eaLnBrk="0" hangingPunct="0"/>
              <a:r>
                <a:rPr kumimoji="0" lang="zh-TW" altLang="en-US" sz="2200" b="0" dirty="0">
                  <a:solidFill>
                    <a:srgbClr val="000000"/>
                  </a:solidFill>
                  <a:latin typeface="標楷體" panose="03000509000000000000" pitchFamily="65" charset="-120"/>
                  <a:ea typeface="標楷體" panose="03000509000000000000" pitchFamily="65" charset="-120"/>
                  <a:cs typeface="Arial" pitchFamily="34" charset="0"/>
                </a:rPr>
                <a:t>擋土支撐拆除</a:t>
              </a:r>
              <a:endParaRPr kumimoji="0" lang="zh-TW" altLang="en-US" sz="2200" b="0" dirty="0">
                <a:latin typeface="標楷體" panose="03000509000000000000" pitchFamily="65" charset="-120"/>
                <a:ea typeface="標楷體" panose="03000509000000000000" pitchFamily="65" charset="-120"/>
                <a:cs typeface="Arial" pitchFamily="34" charset="0"/>
              </a:endParaRPr>
            </a:p>
          </p:txBody>
        </p:sp>
        <p:sp>
          <p:nvSpPr>
            <p:cNvPr id="7" name="AutoShape 5"/>
            <p:cNvSpPr>
              <a:spLocks noChangeAspect="1" noChangeArrowheads="1"/>
            </p:cNvSpPr>
            <p:nvPr/>
          </p:nvSpPr>
          <p:spPr bwMode="auto">
            <a:xfrm>
              <a:off x="906669" y="3988756"/>
              <a:ext cx="2942691" cy="641607"/>
            </a:xfrm>
            <a:prstGeom prst="flowChartTerminator">
              <a:avLst/>
            </a:prstGeom>
            <a:solidFill>
              <a:schemeClr val="accent6">
                <a:lumMod val="20000"/>
                <a:lumOff val="80000"/>
              </a:schemeClr>
            </a:solidFill>
            <a:ln w="28575" algn="ctr">
              <a:solidFill>
                <a:srgbClr val="000000"/>
              </a:solidFill>
              <a:miter lim="800000"/>
              <a:headEnd/>
              <a:tailEnd/>
            </a:ln>
          </p:spPr>
          <p:txBody>
            <a:bodyPr anchor="ctr"/>
            <a:lstStyle/>
            <a:p>
              <a:pPr algn="ctr"/>
              <a:r>
                <a:rPr kumimoji="0" lang="zh-TW" altLang="en-US" sz="2200" b="0" dirty="0">
                  <a:solidFill>
                    <a:srgbClr val="000000"/>
                  </a:solidFill>
                  <a:latin typeface="標楷體" panose="03000509000000000000" pitchFamily="65" charset="-120"/>
                  <a:ea typeface="標楷體" panose="03000509000000000000" pitchFamily="65" charset="-120"/>
                  <a:cs typeface="Arial" pitchFamily="34" charset="0"/>
                </a:rPr>
                <a:t>基礎結構體</a:t>
              </a:r>
              <a:endParaRPr kumimoji="0" lang="en-US" altLang="zh-TW" sz="2200" b="0" dirty="0">
                <a:solidFill>
                  <a:srgbClr val="000000"/>
                </a:solidFill>
                <a:latin typeface="標楷體" panose="03000509000000000000" pitchFamily="65" charset="-120"/>
                <a:ea typeface="標楷體" panose="03000509000000000000" pitchFamily="65" charset="-120"/>
                <a:cs typeface="Arial" pitchFamily="34" charset="0"/>
              </a:endParaRPr>
            </a:p>
            <a:p>
              <a:pPr algn="ctr"/>
              <a:r>
                <a:rPr kumimoji="0" lang="zh-TW" altLang="en-US" sz="2200" b="0" dirty="0">
                  <a:solidFill>
                    <a:srgbClr val="000000"/>
                  </a:solidFill>
                  <a:latin typeface="標楷體" panose="03000509000000000000" pitchFamily="65" charset="-120"/>
                  <a:ea typeface="標楷體" panose="03000509000000000000" pitchFamily="65" charset="-120"/>
                  <a:cs typeface="Arial" pitchFamily="34" charset="0"/>
                </a:rPr>
                <a:t>施作</a:t>
              </a:r>
            </a:p>
          </p:txBody>
        </p:sp>
      </p:grpSp>
      <p:sp>
        <p:nvSpPr>
          <p:cNvPr id="8" name="AutoShape 8"/>
          <p:cNvSpPr>
            <a:spLocks noChangeArrowheads="1"/>
          </p:cNvSpPr>
          <p:nvPr/>
        </p:nvSpPr>
        <p:spPr bwMode="auto">
          <a:xfrm>
            <a:off x="7032184" y="1828800"/>
            <a:ext cx="2305050" cy="3538538"/>
          </a:xfrm>
          <a:prstGeom prst="wedgeRoundRectCallout">
            <a:avLst>
              <a:gd name="adj1" fmla="val -28648"/>
              <a:gd name="adj2" fmla="val -50000"/>
              <a:gd name="adj3" fmla="val 16667"/>
            </a:avLst>
          </a:prstGeom>
          <a:solidFill>
            <a:srgbClr val="FFFF00">
              <a:alpha val="83136"/>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ea typeface="標楷體" pitchFamily="65" charset="-120"/>
              <a:cs typeface="Arial" pitchFamily="34" charset="0"/>
            </a:endParaRPr>
          </a:p>
        </p:txBody>
      </p:sp>
      <p:sp>
        <p:nvSpPr>
          <p:cNvPr id="9" name="AutoShape 21"/>
          <p:cNvSpPr>
            <a:spLocks noChangeAspect="1" noChangeArrowheads="1"/>
          </p:cNvSpPr>
          <p:nvPr/>
        </p:nvSpPr>
        <p:spPr bwMode="auto">
          <a:xfrm>
            <a:off x="7260784" y="2116263"/>
            <a:ext cx="185896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物體飛落</a:t>
            </a:r>
          </a:p>
        </p:txBody>
      </p:sp>
      <p:sp>
        <p:nvSpPr>
          <p:cNvPr id="10" name="AutoShape 21"/>
          <p:cNvSpPr>
            <a:spLocks noChangeAspect="1" noChangeArrowheads="1"/>
          </p:cNvSpPr>
          <p:nvPr/>
        </p:nvSpPr>
        <p:spPr bwMode="auto">
          <a:xfrm>
            <a:off x="7260784" y="2649663"/>
            <a:ext cx="189071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墜落滾落</a:t>
            </a:r>
          </a:p>
        </p:txBody>
      </p:sp>
      <p:sp>
        <p:nvSpPr>
          <p:cNvPr id="11" name="AutoShape 21"/>
          <p:cNvSpPr>
            <a:spLocks noChangeAspect="1" noChangeArrowheads="1"/>
          </p:cNvSpPr>
          <p:nvPr/>
        </p:nvSpPr>
        <p:spPr bwMode="auto">
          <a:xfrm>
            <a:off x="7238559" y="3718050"/>
            <a:ext cx="189071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異常出水</a:t>
            </a:r>
          </a:p>
        </p:txBody>
      </p:sp>
      <p:sp>
        <p:nvSpPr>
          <p:cNvPr id="12" name="AutoShape 21"/>
          <p:cNvSpPr>
            <a:spLocks noChangeAspect="1" noChangeArrowheads="1"/>
          </p:cNvSpPr>
          <p:nvPr/>
        </p:nvSpPr>
        <p:spPr bwMode="auto">
          <a:xfrm>
            <a:off x="7249672" y="4276850"/>
            <a:ext cx="1890712"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lang="zh-TW" altLang="zh-TW" dirty="0">
                <a:solidFill>
                  <a:srgbClr val="FF0000"/>
                </a:solidFill>
                <a:latin typeface="標楷體" panose="03000509000000000000" pitchFamily="65" charset="-120"/>
                <a:ea typeface="標楷體" panose="03000509000000000000" pitchFamily="65" charset="-120"/>
              </a:rPr>
              <a:t>被撞</a:t>
            </a:r>
            <a:endParaRPr kumimoji="0" lang="zh-TW" altLang="en-US"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13" name="AutoShape 21"/>
          <p:cNvSpPr>
            <a:spLocks noChangeAspect="1" noChangeArrowheads="1"/>
          </p:cNvSpPr>
          <p:nvPr/>
        </p:nvSpPr>
        <p:spPr bwMode="auto">
          <a:xfrm>
            <a:off x="7244909" y="3179888"/>
            <a:ext cx="189071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lang="zh-TW" altLang="zh-TW" dirty="0">
                <a:solidFill>
                  <a:srgbClr val="FF0000"/>
                </a:solidFill>
                <a:latin typeface="標楷體" panose="03000509000000000000" pitchFamily="65" charset="-120"/>
                <a:ea typeface="標楷體" panose="03000509000000000000" pitchFamily="65" charset="-120"/>
              </a:rPr>
              <a:t>開挖面崩塌</a:t>
            </a:r>
            <a:endParaRPr kumimoji="0" lang="zh-TW" altLang="en-US"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14" name="AutoShape 62"/>
          <p:cNvSpPr>
            <a:spLocks noChangeArrowheads="1"/>
          </p:cNvSpPr>
          <p:nvPr/>
        </p:nvSpPr>
        <p:spPr bwMode="auto">
          <a:xfrm>
            <a:off x="7017897" y="1108075"/>
            <a:ext cx="2305050" cy="620713"/>
          </a:xfrm>
          <a:prstGeom prst="flowChartAlternateProcess">
            <a:avLst/>
          </a:prstGeom>
          <a:solidFill>
            <a:srgbClr val="FFFF00"/>
          </a:solidFill>
          <a:ln w="25400" algn="ctr">
            <a:solidFill>
              <a:srgbClr val="000000"/>
            </a:solidFill>
            <a:miter lim="800000"/>
            <a:headEnd/>
            <a:tailEnd/>
          </a:ln>
        </p:spPr>
        <p:txBody>
          <a:bodyPr lIns="91429" tIns="45715" rIns="91429" bIns="45715" anchor="ct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危害因素</a:t>
            </a:r>
          </a:p>
        </p:txBody>
      </p:sp>
      <p:sp>
        <p:nvSpPr>
          <p:cNvPr id="15" name="AutoShape 60"/>
          <p:cNvSpPr>
            <a:spLocks noChangeArrowheads="1"/>
          </p:cNvSpPr>
          <p:nvPr/>
        </p:nvSpPr>
        <p:spPr bwMode="auto">
          <a:xfrm>
            <a:off x="3842897" y="1520825"/>
            <a:ext cx="3033712" cy="3846513"/>
          </a:xfrm>
          <a:prstGeom prst="wedgeRoundRectCallout">
            <a:avLst>
              <a:gd name="adj1" fmla="val -68954"/>
              <a:gd name="adj2" fmla="val -10625"/>
              <a:gd name="adj3" fmla="val 16667"/>
            </a:avLst>
          </a:prstGeom>
          <a:solidFill>
            <a:srgbClr val="FF5050">
              <a:alpha val="76077"/>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ea typeface="標楷體" pitchFamily="65" charset="-120"/>
              <a:cs typeface="Arial" pitchFamily="34" charset="0"/>
            </a:endParaRPr>
          </a:p>
        </p:txBody>
      </p:sp>
      <p:sp>
        <p:nvSpPr>
          <p:cNvPr id="16" name="AutoShape 62"/>
          <p:cNvSpPr>
            <a:spLocks noChangeArrowheads="1"/>
          </p:cNvSpPr>
          <p:nvPr/>
        </p:nvSpPr>
        <p:spPr bwMode="auto">
          <a:xfrm>
            <a:off x="4231834" y="1641475"/>
            <a:ext cx="2305050"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algn="ctr"/>
            <a:r>
              <a:rPr lang="zh-TW" altLang="zh-TW" dirty="0">
                <a:solidFill>
                  <a:srgbClr val="0000FF"/>
                </a:solidFill>
                <a:latin typeface="標楷體" panose="03000509000000000000" pitchFamily="65" charset="-120"/>
                <a:ea typeface="標楷體" panose="03000509000000000000" pitchFamily="65" charset="-120"/>
                <a:cs typeface="Arial" pitchFamily="34" charset="0"/>
              </a:rPr>
              <a:t>整地放樣</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7" name="AutoShape 69"/>
          <p:cNvSpPr>
            <a:spLocks noChangeArrowheads="1"/>
          </p:cNvSpPr>
          <p:nvPr/>
        </p:nvSpPr>
        <p:spPr bwMode="auto">
          <a:xfrm>
            <a:off x="4247709" y="2368550"/>
            <a:ext cx="2306638"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algn="ctr"/>
            <a:r>
              <a:rPr lang="zh-TW" altLang="zh-TW" dirty="0">
                <a:solidFill>
                  <a:srgbClr val="0000FF"/>
                </a:solidFill>
                <a:latin typeface="標楷體" panose="03000509000000000000" pitchFamily="65" charset="-120"/>
                <a:ea typeface="標楷體" panose="03000509000000000000" pitchFamily="65" charset="-120"/>
                <a:cs typeface="Arial" pitchFamily="34" charset="0"/>
              </a:rPr>
              <a:t>打設鋼板樁</a:t>
            </a:r>
          </a:p>
        </p:txBody>
      </p:sp>
      <p:sp>
        <p:nvSpPr>
          <p:cNvPr id="18" name="AutoShape 70"/>
          <p:cNvSpPr>
            <a:spLocks noChangeArrowheads="1"/>
          </p:cNvSpPr>
          <p:nvPr/>
        </p:nvSpPr>
        <p:spPr bwMode="auto">
          <a:xfrm>
            <a:off x="4233422" y="3119438"/>
            <a:ext cx="2305050"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algn="ctr"/>
            <a:r>
              <a:rPr lang="zh-TW" altLang="zh-TW" dirty="0">
                <a:solidFill>
                  <a:srgbClr val="0000FF"/>
                </a:solidFill>
                <a:latin typeface="標楷體" panose="03000509000000000000" pitchFamily="65" charset="-120"/>
                <a:ea typeface="標楷體" panose="03000509000000000000" pitchFamily="65" charset="-120"/>
                <a:cs typeface="Arial" pitchFamily="34" charset="0"/>
              </a:rPr>
              <a:t>土方開挖</a:t>
            </a:r>
          </a:p>
        </p:txBody>
      </p:sp>
      <p:sp>
        <p:nvSpPr>
          <p:cNvPr id="19" name="AutoShape 72"/>
          <p:cNvSpPr>
            <a:spLocks noChangeArrowheads="1"/>
          </p:cNvSpPr>
          <p:nvPr/>
        </p:nvSpPr>
        <p:spPr bwMode="auto">
          <a:xfrm>
            <a:off x="4188972" y="3887788"/>
            <a:ext cx="2389187"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algn="ctr"/>
            <a:r>
              <a:rPr lang="zh-TW" altLang="zh-TW" dirty="0">
                <a:solidFill>
                  <a:srgbClr val="0000FF"/>
                </a:solidFill>
                <a:latin typeface="標楷體" panose="03000509000000000000" pitchFamily="65" charset="-120"/>
                <a:ea typeface="標楷體" panose="03000509000000000000" pitchFamily="65" charset="-120"/>
                <a:cs typeface="Arial" pitchFamily="34" charset="0"/>
              </a:rPr>
              <a:t>基樁樁頭處理</a:t>
            </a:r>
          </a:p>
        </p:txBody>
      </p:sp>
      <p:sp>
        <p:nvSpPr>
          <p:cNvPr id="20" name="AutoShape 72"/>
          <p:cNvSpPr>
            <a:spLocks noChangeArrowheads="1"/>
          </p:cNvSpPr>
          <p:nvPr/>
        </p:nvSpPr>
        <p:spPr bwMode="auto">
          <a:xfrm>
            <a:off x="4206434" y="4702175"/>
            <a:ext cx="2389188" cy="5191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algn="ctr"/>
            <a:r>
              <a:rPr lang="zh-TW" altLang="zh-TW" dirty="0">
                <a:solidFill>
                  <a:srgbClr val="0000FF"/>
                </a:solidFill>
                <a:latin typeface="標楷體" panose="03000509000000000000" pitchFamily="65" charset="-120"/>
                <a:ea typeface="標楷體" panose="03000509000000000000" pitchFamily="65" charset="-120"/>
                <a:cs typeface="Arial" pitchFamily="34" charset="0"/>
              </a:rPr>
              <a:t>基礎打</a:t>
            </a:r>
            <a:r>
              <a:rPr lang="en-US" altLang="zh-TW" dirty="0">
                <a:solidFill>
                  <a:srgbClr val="0000FF"/>
                </a:solidFill>
                <a:latin typeface="標楷體" panose="03000509000000000000" pitchFamily="65" charset="-120"/>
                <a:ea typeface="標楷體" panose="03000509000000000000" pitchFamily="65" charset="-120"/>
                <a:cs typeface="Arial" pitchFamily="34" charset="0"/>
              </a:rPr>
              <a:t>PC</a:t>
            </a:r>
            <a:endParaRPr lang="zh-TW" altLang="zh-TW"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21" name="AutoShape 21"/>
          <p:cNvSpPr>
            <a:spLocks noChangeAspect="1" noChangeArrowheads="1"/>
          </p:cNvSpPr>
          <p:nvPr/>
        </p:nvSpPr>
        <p:spPr bwMode="auto">
          <a:xfrm>
            <a:off x="7225859" y="4776913"/>
            <a:ext cx="189071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lang="zh-TW" altLang="zh-TW" dirty="0">
                <a:solidFill>
                  <a:srgbClr val="FF0000"/>
                </a:solidFill>
                <a:latin typeface="標楷體" panose="03000509000000000000" pitchFamily="65" charset="-120"/>
                <a:ea typeface="標楷體" panose="03000509000000000000" pitchFamily="65" charset="-120"/>
              </a:rPr>
              <a:t>感電</a:t>
            </a:r>
            <a:endParaRPr kumimoji="0" lang="zh-TW" altLang="en-US"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22" name="AutoShape 5"/>
          <p:cNvSpPr>
            <a:spLocks noChangeAspect="1" noChangeArrowheads="1"/>
          </p:cNvSpPr>
          <p:nvPr/>
        </p:nvSpPr>
        <p:spPr bwMode="auto">
          <a:xfrm>
            <a:off x="655197" y="1285875"/>
            <a:ext cx="2579687" cy="511175"/>
          </a:xfrm>
          <a:prstGeom prst="flowChartTerminator">
            <a:avLst/>
          </a:prstGeom>
          <a:solidFill>
            <a:schemeClr val="accent6">
              <a:lumMod val="20000"/>
              <a:lumOff val="80000"/>
            </a:schemeClr>
          </a:solidFill>
          <a:ln w="28575" algn="ctr">
            <a:solidFill>
              <a:srgbClr val="000000"/>
            </a:solidFill>
            <a:miter lim="800000"/>
            <a:headEnd/>
            <a:tailEnd/>
          </a:ln>
        </p:spPr>
        <p:txBody>
          <a:bodyPr lIns="91429" tIns="45715" rIns="91429" bIns="45715" anchor="ctr"/>
          <a:lstStyle/>
          <a:p>
            <a:pPr algn="ctr" eaLnBrk="0" hangingPunct="0"/>
            <a:r>
              <a:rPr kumimoji="0" lang="zh-TW" altLang="en-US" sz="2400" dirty="0">
                <a:solidFill>
                  <a:srgbClr val="000000"/>
                </a:solidFill>
                <a:latin typeface="標楷體" panose="03000509000000000000" pitchFamily="65" charset="-120"/>
                <a:ea typeface="標楷體" panose="03000509000000000000" pitchFamily="65" charset="-120"/>
                <a:cs typeface="Arial" pitchFamily="34" charset="0"/>
              </a:rPr>
              <a:t>基礎工程</a:t>
            </a:r>
            <a:endParaRPr kumimoji="0" lang="zh-TW" altLang="en-US" sz="2400" dirty="0">
              <a:latin typeface="標楷體" panose="03000509000000000000" pitchFamily="65" charset="-120"/>
              <a:ea typeface="標楷體" panose="03000509000000000000" pitchFamily="65" charset="-120"/>
              <a:cs typeface="Arial" pitchFamily="34" charset="0"/>
            </a:endParaRPr>
          </a:p>
        </p:txBody>
      </p:sp>
      <p:cxnSp>
        <p:nvCxnSpPr>
          <p:cNvPr id="23" name="直線單箭頭接點 22"/>
          <p:cNvCxnSpPr>
            <a:endCxn id="5" idx="0"/>
          </p:cNvCxnSpPr>
          <p:nvPr/>
        </p:nvCxnSpPr>
        <p:spPr>
          <a:xfrm>
            <a:off x="1915672" y="1817688"/>
            <a:ext cx="0" cy="80168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4" name="Rectangle 2"/>
          <p:cNvSpPr>
            <a:spLocks noChangeArrowheads="1"/>
          </p:cNvSpPr>
          <p:nvPr/>
        </p:nvSpPr>
        <p:spPr bwMode="auto">
          <a:xfrm>
            <a:off x="1854200" y="296863"/>
            <a:ext cx="7048500"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fontAlgn="t" hangingPunct="0">
              <a:lnSpc>
                <a:spcPct val="80000"/>
              </a:lnSpc>
              <a:spcBef>
                <a:spcPct val="50000"/>
              </a:spcBef>
            </a:pPr>
            <a:r>
              <a:rPr lang="en-US" altLang="zh-TW" sz="2400" b="0" dirty="0" smtClean="0">
                <a:solidFill>
                  <a:srgbClr val="0066FF"/>
                </a:solidFill>
                <a:latin typeface="標楷體" panose="03000509000000000000" pitchFamily="65" charset="-120"/>
                <a:ea typeface="標楷體" panose="03000509000000000000" pitchFamily="65" charset="-120"/>
              </a:rPr>
              <a:t>5-2.</a:t>
            </a:r>
            <a:r>
              <a:rPr lang="zh-TW" altLang="en-US" sz="2400" b="0" dirty="0" smtClean="0">
                <a:solidFill>
                  <a:srgbClr val="0066FF"/>
                </a:solidFill>
                <a:latin typeface="標楷體" panose="03000509000000000000" pitchFamily="65" charset="-120"/>
                <a:ea typeface="標楷體" panose="03000509000000000000" pitchFamily="65" charset="-120"/>
              </a:rPr>
              <a:t>基礎及墩柱施工</a:t>
            </a:r>
            <a:r>
              <a:rPr lang="zh-TW" altLang="en-US" sz="2400" b="0" dirty="0">
                <a:solidFill>
                  <a:srgbClr val="0066FF"/>
                </a:solidFill>
                <a:latin typeface="標楷體" panose="03000509000000000000" pitchFamily="65" charset="-120"/>
                <a:ea typeface="標楷體" panose="03000509000000000000" pitchFamily="65" charset="-120"/>
              </a:rPr>
              <a:t>作業及檢查流程</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868657" y="293514"/>
            <a:ext cx="6851138"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fontAlgn="t" hangingPunct="0">
              <a:lnSpc>
                <a:spcPct val="80000"/>
              </a:lnSpc>
              <a:spcBef>
                <a:spcPct val="50000"/>
              </a:spcBef>
            </a:pPr>
            <a:r>
              <a:rPr lang="en-US" altLang="zh-TW" sz="2400" b="0" dirty="0">
                <a:solidFill>
                  <a:srgbClr val="0066FF"/>
                </a:solidFill>
                <a:latin typeface="標楷體" panose="03000509000000000000" pitchFamily="65" charset="-120"/>
                <a:ea typeface="標楷體" panose="03000509000000000000" pitchFamily="65" charset="-120"/>
              </a:rPr>
              <a:t>5</a:t>
            </a:r>
            <a:r>
              <a:rPr lang="en-US" altLang="zh-TW" sz="2400" b="0" dirty="0" smtClean="0">
                <a:solidFill>
                  <a:srgbClr val="0066FF"/>
                </a:solidFill>
                <a:latin typeface="標楷體" panose="03000509000000000000" pitchFamily="65" charset="-120"/>
                <a:ea typeface="標楷體" panose="03000509000000000000" pitchFamily="65" charset="-120"/>
              </a:rPr>
              <a:t>-3.</a:t>
            </a:r>
            <a:r>
              <a:rPr lang="zh-TW" altLang="en-US" sz="2400" b="0" dirty="0" smtClean="0">
                <a:solidFill>
                  <a:srgbClr val="0066FF"/>
                </a:solidFill>
                <a:latin typeface="標楷體" panose="03000509000000000000" pitchFamily="65" charset="-120"/>
                <a:ea typeface="標楷體" panose="03000509000000000000" pitchFamily="65" charset="-120"/>
              </a:rPr>
              <a:t>基礎</a:t>
            </a:r>
            <a:r>
              <a:rPr lang="zh-TW" altLang="en-US" sz="2400" b="0" dirty="0">
                <a:solidFill>
                  <a:srgbClr val="0066FF"/>
                </a:solidFill>
                <a:latin typeface="標楷體" panose="03000509000000000000" pitchFamily="65" charset="-120"/>
                <a:ea typeface="標楷體" panose="03000509000000000000" pitchFamily="65" charset="-120"/>
              </a:rPr>
              <a:t>施工高風險作業</a:t>
            </a:r>
            <a:r>
              <a:rPr lang="zh-TW" altLang="en-US" sz="2400" b="0" dirty="0" smtClean="0">
                <a:solidFill>
                  <a:srgbClr val="0066FF"/>
                </a:solidFill>
                <a:latin typeface="標楷體" panose="03000509000000000000" pitchFamily="65" charset="-120"/>
                <a:ea typeface="標楷體" panose="03000509000000000000" pitchFamily="65" charset="-120"/>
              </a:rPr>
              <a:t>流程及安全檢查停留點</a:t>
            </a:r>
            <a:endParaRPr lang="zh-TW" altLang="en-US" sz="2400" b="0" dirty="0">
              <a:solidFill>
                <a:srgbClr val="0066FF"/>
              </a:solidFill>
              <a:latin typeface="標楷體" panose="03000509000000000000" pitchFamily="65" charset="-120"/>
              <a:ea typeface="標楷體" panose="03000509000000000000" pitchFamily="65" charset="-120"/>
            </a:endParaRPr>
          </a:p>
        </p:txBody>
      </p:sp>
      <p:sp>
        <p:nvSpPr>
          <p:cNvPr id="21" name="Text Box 3"/>
          <p:cNvSpPr txBox="1">
            <a:spLocks noChangeArrowheads="1"/>
          </p:cNvSpPr>
          <p:nvPr/>
        </p:nvSpPr>
        <p:spPr bwMode="auto">
          <a:xfrm>
            <a:off x="288758" y="1278506"/>
            <a:ext cx="1945474" cy="646331"/>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algn="ctr" eaLnBrk="0" hangingPunct="0">
              <a:defRPr sz="1800">
                <a:latin typeface="微軟正黑體" panose="020B0604030504040204" pitchFamily="34" charset="-120"/>
                <a:ea typeface="微軟正黑體" panose="020B0604030504040204" pitchFamily="34" charset="-120"/>
              </a:defRPr>
            </a:lvl1pPr>
          </a:lstStyle>
          <a:p>
            <a:pPr algn="l"/>
            <a:r>
              <a:rPr lang="zh-TW" altLang="en-US" dirty="0">
                <a:latin typeface="標楷體" panose="03000509000000000000" pitchFamily="65" charset="-120"/>
                <a:ea typeface="標楷體" panose="03000509000000000000" pitchFamily="65" charset="-120"/>
              </a:rPr>
              <a:t>施工計畫書</a:t>
            </a:r>
            <a:r>
              <a:rPr lang="zh-TW" altLang="en-US" dirty="0" smtClean="0">
                <a:latin typeface="標楷體" panose="03000509000000000000" pitchFamily="65" charset="-120"/>
                <a:ea typeface="標楷體" panose="03000509000000000000" pitchFamily="65" charset="-120"/>
              </a:rPr>
              <a:t>與模板設計</a:t>
            </a:r>
            <a:r>
              <a:rPr lang="zh-TW" altLang="en-US" dirty="0">
                <a:latin typeface="標楷體" panose="03000509000000000000" pitchFamily="65" charset="-120"/>
                <a:ea typeface="標楷體" panose="03000509000000000000" pitchFamily="65" charset="-120"/>
              </a:rPr>
              <a:t>計算書核備</a:t>
            </a:r>
          </a:p>
        </p:txBody>
      </p:sp>
      <p:sp>
        <p:nvSpPr>
          <p:cNvPr id="23" name="Line 28"/>
          <p:cNvSpPr>
            <a:spLocks noChangeShapeType="1"/>
          </p:cNvSpPr>
          <p:nvPr/>
        </p:nvSpPr>
        <p:spPr bwMode="auto">
          <a:xfrm>
            <a:off x="2234232" y="1601672"/>
            <a:ext cx="550862"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zh-TW" altLang="en-US"/>
          </a:p>
        </p:txBody>
      </p:sp>
      <p:sp>
        <p:nvSpPr>
          <p:cNvPr id="26" name="Line 35"/>
          <p:cNvSpPr>
            <a:spLocks noChangeShapeType="1"/>
          </p:cNvSpPr>
          <p:nvPr/>
        </p:nvSpPr>
        <p:spPr bwMode="auto">
          <a:xfrm>
            <a:off x="4220944" y="1604381"/>
            <a:ext cx="0" cy="702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7" name="Text Box 3"/>
          <p:cNvSpPr txBox="1">
            <a:spLocks noChangeArrowheads="1"/>
          </p:cNvSpPr>
          <p:nvPr/>
        </p:nvSpPr>
        <p:spPr bwMode="auto">
          <a:xfrm>
            <a:off x="2785094" y="1414225"/>
            <a:ext cx="1181685" cy="369332"/>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zh-TW" altLang="en-US" sz="1800" dirty="0" smtClean="0">
                <a:latin typeface="標楷體" panose="03000509000000000000" pitchFamily="65" charset="-120"/>
                <a:ea typeface="標楷體" panose="03000509000000000000" pitchFamily="65" charset="-120"/>
              </a:rPr>
              <a:t>基礎開挖</a:t>
            </a:r>
            <a:endParaRPr lang="zh-TW" altLang="en-US" sz="1800" dirty="0">
              <a:latin typeface="標楷體" panose="03000509000000000000" pitchFamily="65" charset="-120"/>
              <a:ea typeface="標楷體" panose="03000509000000000000" pitchFamily="65" charset="-120"/>
            </a:endParaRPr>
          </a:p>
        </p:txBody>
      </p:sp>
      <p:sp>
        <p:nvSpPr>
          <p:cNvPr id="28" name="Text Box 3"/>
          <p:cNvSpPr txBox="1">
            <a:spLocks noChangeArrowheads="1"/>
          </p:cNvSpPr>
          <p:nvPr/>
        </p:nvSpPr>
        <p:spPr bwMode="auto">
          <a:xfrm>
            <a:off x="4517641" y="1281215"/>
            <a:ext cx="1498148" cy="646331"/>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p>
            <a:pPr eaLnBrk="0" hangingPunct="0"/>
            <a:r>
              <a:rPr lang="zh-TW" altLang="en-US" sz="1800" dirty="0" smtClean="0">
                <a:latin typeface="標楷體" panose="03000509000000000000" pitchFamily="65" charset="-120"/>
                <a:ea typeface="標楷體" panose="03000509000000000000" pitchFamily="65" charset="-120"/>
              </a:rPr>
              <a:t>鋼筋綁紮及</a:t>
            </a:r>
            <a:endParaRPr lang="en-US" altLang="zh-TW" sz="1800" dirty="0" smtClean="0">
              <a:latin typeface="標楷體" panose="03000509000000000000" pitchFamily="65" charset="-120"/>
              <a:ea typeface="標楷體" panose="03000509000000000000" pitchFamily="65" charset="-120"/>
            </a:endParaRPr>
          </a:p>
          <a:p>
            <a:pPr eaLnBrk="0" hangingPunct="0"/>
            <a:r>
              <a:rPr lang="zh-TW" altLang="en-US" sz="1800" dirty="0" smtClean="0">
                <a:latin typeface="標楷體" panose="03000509000000000000" pitchFamily="65" charset="-120"/>
                <a:ea typeface="標楷體" panose="03000509000000000000" pitchFamily="65" charset="-120"/>
              </a:rPr>
              <a:t>基礎模板組立</a:t>
            </a:r>
            <a:endParaRPr lang="zh-TW" altLang="en-US" sz="1800" dirty="0">
              <a:latin typeface="標楷體" panose="03000509000000000000" pitchFamily="65" charset="-120"/>
              <a:ea typeface="標楷體" panose="03000509000000000000" pitchFamily="65" charset="-120"/>
            </a:endParaRPr>
          </a:p>
        </p:txBody>
      </p:sp>
      <p:sp>
        <p:nvSpPr>
          <p:cNvPr id="29" name="Text Box 3"/>
          <p:cNvSpPr txBox="1">
            <a:spLocks noChangeArrowheads="1"/>
          </p:cNvSpPr>
          <p:nvPr/>
        </p:nvSpPr>
        <p:spPr bwMode="auto">
          <a:xfrm>
            <a:off x="6409407" y="1419714"/>
            <a:ext cx="1290804" cy="369332"/>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algn="ct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混凝土澆置</a:t>
            </a:r>
          </a:p>
        </p:txBody>
      </p:sp>
      <p:sp>
        <p:nvSpPr>
          <p:cNvPr id="30" name="Text Box 3"/>
          <p:cNvSpPr txBox="1">
            <a:spLocks noChangeArrowheads="1"/>
          </p:cNvSpPr>
          <p:nvPr/>
        </p:nvSpPr>
        <p:spPr bwMode="auto">
          <a:xfrm>
            <a:off x="8163779" y="1419715"/>
            <a:ext cx="1203510" cy="369332"/>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zh-TW" altLang="en-US" sz="1800" dirty="0">
                <a:latin typeface="標楷體" panose="03000509000000000000" pitchFamily="65" charset="-120"/>
                <a:ea typeface="標楷體" panose="03000509000000000000" pitchFamily="65" charset="-120"/>
              </a:rPr>
              <a:t>拆模回填</a:t>
            </a:r>
          </a:p>
        </p:txBody>
      </p:sp>
      <p:sp>
        <p:nvSpPr>
          <p:cNvPr id="31" name="Line 28"/>
          <p:cNvSpPr>
            <a:spLocks noChangeShapeType="1"/>
          </p:cNvSpPr>
          <p:nvPr/>
        </p:nvSpPr>
        <p:spPr bwMode="auto">
          <a:xfrm>
            <a:off x="3966779" y="1601672"/>
            <a:ext cx="550862"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zh-TW" altLang="en-US"/>
          </a:p>
        </p:txBody>
      </p:sp>
      <p:sp>
        <p:nvSpPr>
          <p:cNvPr id="32" name="Line 28"/>
          <p:cNvSpPr>
            <a:spLocks noChangeShapeType="1"/>
          </p:cNvSpPr>
          <p:nvPr/>
        </p:nvSpPr>
        <p:spPr bwMode="auto">
          <a:xfrm>
            <a:off x="6035040" y="1601672"/>
            <a:ext cx="365760"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zh-TW" altLang="en-US"/>
          </a:p>
        </p:txBody>
      </p:sp>
      <p:sp>
        <p:nvSpPr>
          <p:cNvPr id="33" name="Line 28"/>
          <p:cNvSpPr>
            <a:spLocks noChangeShapeType="1"/>
          </p:cNvSpPr>
          <p:nvPr/>
        </p:nvSpPr>
        <p:spPr bwMode="auto">
          <a:xfrm>
            <a:off x="7717536" y="1601672"/>
            <a:ext cx="457200" cy="0"/>
          </a:xfrm>
          <a:prstGeom prst="line">
            <a:avLst/>
          </a:prstGeom>
          <a:noFill/>
          <a:ln w="127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zh-TW" altLang="en-US"/>
          </a:p>
        </p:txBody>
      </p:sp>
      <p:sp>
        <p:nvSpPr>
          <p:cNvPr id="34" name="Text Box 16"/>
          <p:cNvSpPr txBox="1">
            <a:spLocks noChangeArrowheads="1"/>
          </p:cNvSpPr>
          <p:nvPr/>
        </p:nvSpPr>
        <p:spPr bwMode="auto">
          <a:xfrm>
            <a:off x="2872267" y="2306831"/>
            <a:ext cx="2709747" cy="1569660"/>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a:extLst/>
        </p:spPr>
        <p:txBody>
          <a:bodyPr wrap="square" anchor="ctr">
            <a:spAutoFit/>
          </a:bodyPr>
          <a:lstStyle>
            <a:defPPr>
              <a:defRPr lang="zh-TW"/>
            </a:defPPr>
            <a:lvl1pPr eaLnBrk="0" hangingPunct="0">
              <a:defRPr sz="1200" b="0">
                <a:latin typeface="華康儷粗黑(P)" pitchFamily="34" charset="-120"/>
                <a:ea typeface="書法家特黑體" pitchFamily="2" charset="-120"/>
              </a:defRPr>
            </a:lvl1pPr>
          </a:lstStyle>
          <a:p>
            <a:pPr marL="401638" indent="-401638"/>
            <a:r>
              <a:rPr lang="zh-TW" altLang="en-US" sz="1600" b="1" dirty="0">
                <a:latin typeface="標楷體" panose="03000509000000000000" pitchFamily="65" charset="-120"/>
                <a:ea typeface="標楷體" panose="03000509000000000000" pitchFamily="65" charset="-120"/>
              </a:rPr>
              <a:t>一</a:t>
            </a:r>
            <a:r>
              <a:rPr lang="zh-TW" altLang="en-US" sz="1600" b="1" dirty="0" smtClean="0">
                <a:latin typeface="標楷體" panose="03000509000000000000" pitchFamily="65" charset="-120"/>
                <a:ea typeface="標楷體" panose="03000509000000000000" pitchFamily="65" charset="-120"/>
              </a:rPr>
              <a:t>、吊車一機三證檢查</a:t>
            </a:r>
            <a:endParaRPr lang="en-US" altLang="zh-TW" sz="1600" b="1" dirty="0" smtClean="0">
              <a:latin typeface="標楷體" panose="03000509000000000000" pitchFamily="65" charset="-120"/>
              <a:ea typeface="標楷體" panose="03000509000000000000" pitchFamily="65" charset="-120"/>
            </a:endParaRPr>
          </a:p>
          <a:p>
            <a:pPr marL="401638" indent="-401638"/>
            <a:r>
              <a:rPr lang="zh-TW" altLang="en-US" sz="1600" b="1" dirty="0" smtClean="0">
                <a:latin typeface="標楷體" panose="03000509000000000000" pitchFamily="65" charset="-120"/>
                <a:ea typeface="標楷體" panose="03000509000000000000" pitchFamily="65" charset="-120"/>
              </a:rPr>
              <a:t>二、基礎周圍安全護欄檢查</a:t>
            </a:r>
            <a:endParaRPr lang="en-US" altLang="zh-TW" sz="1600" b="1" dirty="0" smtClean="0">
              <a:latin typeface="標楷體" panose="03000509000000000000" pitchFamily="65" charset="-120"/>
              <a:ea typeface="標楷體" panose="03000509000000000000" pitchFamily="65" charset="-120"/>
            </a:endParaRPr>
          </a:p>
          <a:p>
            <a:pPr marL="401638" indent="-401638"/>
            <a:r>
              <a:rPr lang="zh-TW" altLang="en-US" sz="1600" b="1" dirty="0" smtClean="0">
                <a:latin typeface="標楷體" panose="03000509000000000000" pitchFamily="65" charset="-120"/>
                <a:ea typeface="標楷體" panose="03000509000000000000" pitchFamily="65" charset="-120"/>
              </a:rPr>
              <a:t>三、吊掛作業安全管制</a:t>
            </a:r>
            <a:endParaRPr lang="en-US" altLang="zh-TW" sz="1600" b="1" dirty="0" smtClean="0">
              <a:latin typeface="標楷體" panose="03000509000000000000" pitchFamily="65" charset="-120"/>
              <a:ea typeface="標楷體" panose="03000509000000000000" pitchFamily="65" charset="-120"/>
            </a:endParaRPr>
          </a:p>
          <a:p>
            <a:pPr marL="401638" indent="-401638"/>
            <a:r>
              <a:rPr lang="zh-TW" altLang="en-US" sz="1600" b="1" dirty="0" smtClean="0">
                <a:latin typeface="標楷體" panose="03000509000000000000" pitchFamily="65" charset="-120"/>
                <a:ea typeface="標楷體" panose="03000509000000000000" pitchFamily="65" charset="-120"/>
              </a:rPr>
              <a:t>四、</a:t>
            </a:r>
            <a:r>
              <a:rPr lang="zh-TW" altLang="en-US" sz="1600" b="1" dirty="0">
                <a:latin typeface="標楷體" panose="03000509000000000000" pitchFamily="65" charset="-120"/>
                <a:ea typeface="標楷體" panose="03000509000000000000" pitchFamily="65" charset="-120"/>
              </a:rPr>
              <a:t>模板支撐作業主管現場</a:t>
            </a:r>
            <a:r>
              <a:rPr lang="zh-TW" altLang="en-US" sz="1600" b="1" dirty="0" smtClean="0">
                <a:latin typeface="標楷體" panose="03000509000000000000" pitchFamily="65" charset="-120"/>
                <a:ea typeface="標楷體" panose="03000509000000000000" pitchFamily="65" charset="-120"/>
              </a:rPr>
              <a:t>督工</a:t>
            </a:r>
            <a:endParaRPr lang="en-US" altLang="zh-TW" sz="1600" b="1" dirty="0" smtClean="0">
              <a:latin typeface="標楷體" panose="03000509000000000000" pitchFamily="65" charset="-120"/>
              <a:ea typeface="標楷體" panose="03000509000000000000" pitchFamily="65" charset="-120"/>
            </a:endParaRPr>
          </a:p>
          <a:p>
            <a:pPr marL="401638" indent="-401638"/>
            <a:r>
              <a:rPr lang="zh-TW" altLang="en-US" sz="1600" b="1" dirty="0">
                <a:latin typeface="標楷體" panose="03000509000000000000" pitchFamily="65" charset="-120"/>
                <a:ea typeface="標楷體" panose="03000509000000000000" pitchFamily="65" charset="-120"/>
              </a:rPr>
              <a:t>五、檢查表</a:t>
            </a:r>
            <a:r>
              <a:rPr lang="en-US" altLang="zh-TW" sz="1600" b="1" dirty="0">
                <a:latin typeface="標楷體" panose="03000509000000000000" pitchFamily="65" charset="-120"/>
                <a:ea typeface="標楷體" panose="03000509000000000000" pitchFamily="65" charset="-120"/>
              </a:rPr>
              <a:t>:</a:t>
            </a:r>
            <a:r>
              <a:rPr lang="en-US" altLang="zh-TW" sz="1600" b="1" dirty="0" smtClean="0">
                <a:latin typeface="標楷體" panose="03000509000000000000" pitchFamily="65" charset="-120"/>
                <a:ea typeface="標楷體" panose="03000509000000000000" pitchFamily="65" charset="-120"/>
              </a:rPr>
              <a:t>E-23</a:t>
            </a:r>
            <a:endParaRPr lang="en-US" altLang="zh-TW" sz="1600" b="1" dirty="0">
              <a:latin typeface="標楷體" panose="03000509000000000000" pitchFamily="65" charset="-120"/>
              <a:ea typeface="標楷體" panose="03000509000000000000" pitchFamily="65" charset="-120"/>
            </a:endParaRPr>
          </a:p>
        </p:txBody>
      </p:sp>
      <p:sp>
        <p:nvSpPr>
          <p:cNvPr id="25" name="Oval 34"/>
          <p:cNvSpPr>
            <a:spLocks noChangeArrowheads="1"/>
          </p:cNvSpPr>
          <p:nvPr/>
        </p:nvSpPr>
        <p:spPr bwMode="auto">
          <a:xfrm>
            <a:off x="4140775" y="1525006"/>
            <a:ext cx="160338" cy="1587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1000" dirty="0" smtClean="0">
                <a:solidFill>
                  <a:schemeClr val="bg1"/>
                </a:solidFill>
                <a:latin typeface="Arial" panose="020B0604020202020204" pitchFamily="34" charset="0"/>
                <a:cs typeface="Arial" panose="020B0604020202020204" pitchFamily="34" charset="0"/>
              </a:rPr>
              <a:t>1</a:t>
            </a:r>
            <a:endParaRPr lang="zh-TW" altLang="en-US" sz="1000" dirty="0">
              <a:solidFill>
                <a:schemeClr val="bg1"/>
              </a:solidFill>
              <a:latin typeface="Arial" panose="020B0604020202020204" pitchFamily="34" charset="0"/>
              <a:cs typeface="Arial" panose="020B0604020202020204" pitchFamily="34" charset="0"/>
            </a:endParaRPr>
          </a:p>
        </p:txBody>
      </p:sp>
      <p:graphicFrame>
        <p:nvGraphicFramePr>
          <p:cNvPr id="22" name="Group 115"/>
          <p:cNvGraphicFramePr>
            <a:graphicFrameLocks noGrp="1"/>
          </p:cNvGraphicFramePr>
          <p:nvPr>
            <p:extLst>
              <p:ext uri="{D42A27DB-BD31-4B8C-83A1-F6EECF244321}">
                <p14:modId xmlns:p14="http://schemas.microsoft.com/office/powerpoint/2010/main" val="3516859276"/>
              </p:ext>
            </p:extLst>
          </p:nvPr>
        </p:nvGraphicFramePr>
        <p:xfrm>
          <a:off x="159545" y="4122802"/>
          <a:ext cx="9647300" cy="2154385"/>
        </p:xfrm>
        <a:graphic>
          <a:graphicData uri="http://schemas.openxmlformats.org/drawingml/2006/table">
            <a:tbl>
              <a:tblPr>
                <a:tableStyleId>{5940675A-B579-460E-94D1-54222C63F5DA}</a:tableStyleId>
              </a:tblPr>
              <a:tblGrid>
                <a:gridCol w="1855522"/>
                <a:gridCol w="1972733"/>
                <a:gridCol w="1998133"/>
                <a:gridCol w="1896534"/>
                <a:gridCol w="1924378"/>
              </a:tblGrid>
              <a:tr h="1575265">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a:buNone/>
                        <a:tabLst/>
                      </a:pPr>
                      <a:endParaRPr kumimoji="1" lang="zh-TW" altLang="zh-TW" sz="1600" b="0" i="0" u="none" strike="noStrike" cap="none" normalizeH="0" baseline="0" dirty="0" smtClean="0">
                        <a:ln>
                          <a:noFill/>
                        </a:ln>
                        <a:solidFill>
                          <a:schemeClr val="tx1"/>
                        </a:solidFill>
                        <a:effectLst/>
                        <a:latin typeface="Arial Unicode MS" panose="020B0604020202020204" pitchFamily="34" charset="-120"/>
                        <a:ea typeface="微軟正黑體" panose="020B0604030504040204" pitchFamily="34" charset="-120"/>
                      </a:endParaRPr>
                    </a:p>
                  </a:txBody>
                  <a:tcPr horzOverflow="overflow"/>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a:buNone/>
                        <a:tabLst/>
                      </a:pPr>
                      <a:endParaRPr kumimoji="1" lang="zh-TW" altLang="zh-TW" sz="1600" b="0" i="0" u="none" strike="noStrike" cap="none" normalizeH="0" baseline="0" dirty="0" smtClean="0">
                        <a:ln>
                          <a:noFill/>
                        </a:ln>
                        <a:solidFill>
                          <a:schemeClr val="tx1"/>
                        </a:solidFill>
                        <a:effectLst/>
                        <a:latin typeface="Arial Unicode MS" panose="020B0604020202020204" pitchFamily="34" charset="-120"/>
                        <a:ea typeface="微軟正黑體" panose="020B0604030504040204" pitchFamily="34" charset="-120"/>
                      </a:endParaRPr>
                    </a:p>
                  </a:txBody>
                  <a:tcPr horzOverflow="overflow"/>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a:buNone/>
                        <a:tabLst/>
                      </a:pPr>
                      <a:endParaRPr kumimoji="1" lang="zh-TW" altLang="zh-TW" sz="1600" b="0" i="0" u="none" strike="noStrike" cap="none" normalizeH="0" baseline="0" dirty="0" smtClean="0">
                        <a:ln>
                          <a:noFill/>
                        </a:ln>
                        <a:solidFill>
                          <a:schemeClr val="tx1"/>
                        </a:solidFill>
                        <a:effectLst/>
                        <a:latin typeface="Arial Unicode MS" panose="020B0604020202020204" pitchFamily="34" charset="-120"/>
                        <a:ea typeface="微軟正黑體" panose="020B0604030504040204" pitchFamily="34" charset="-120"/>
                      </a:endParaRPr>
                    </a:p>
                  </a:txBody>
                  <a:tcPr horzOverflow="overflow"/>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a:buNone/>
                        <a:tabLst/>
                      </a:pPr>
                      <a:endParaRPr kumimoji="1" lang="zh-TW" altLang="zh-TW" sz="1600" b="0" i="0" u="none" strike="noStrike" cap="none" normalizeH="0" baseline="0" dirty="0" smtClean="0">
                        <a:ln>
                          <a:noFill/>
                        </a:ln>
                        <a:solidFill>
                          <a:schemeClr val="tx1"/>
                        </a:solidFill>
                        <a:effectLst/>
                        <a:latin typeface="Arial Unicode MS" panose="020B0604020202020204" pitchFamily="34" charset="-120"/>
                        <a:ea typeface="微軟正黑體" panose="020B0604030504040204" pitchFamily="34" charset="-120"/>
                      </a:endParaRPr>
                    </a:p>
                  </a:txBody>
                  <a:tcPr horzOverflow="overflow"/>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a:buNone/>
                        <a:tabLst/>
                      </a:pPr>
                      <a:endParaRPr kumimoji="1" lang="zh-TW" altLang="zh-TW" sz="1600" b="0" i="0" u="none" strike="noStrike" cap="none" normalizeH="0" baseline="0" dirty="0" smtClean="0">
                        <a:ln>
                          <a:noFill/>
                        </a:ln>
                        <a:solidFill>
                          <a:schemeClr val="tx1"/>
                        </a:solidFill>
                        <a:effectLst/>
                        <a:latin typeface="Arial Unicode MS" panose="020B0604020202020204" pitchFamily="34" charset="-120"/>
                        <a:ea typeface="微軟正黑體" panose="020B0604030504040204" pitchFamily="34" charset="-120"/>
                      </a:endParaRPr>
                    </a:p>
                  </a:txBody>
                  <a:tcPr horzOverflow="overflow"/>
                </a:tc>
              </a:tr>
              <a:tr h="33990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a:buNone/>
                        <a:tabLst/>
                      </a:pPr>
                      <a:r>
                        <a:rPr kumimoji="1" lang="en-US" altLang="zh-TW" sz="1600" u="none" strike="noStrike" cap="none" normalizeH="0" baseline="0" dirty="0" smtClean="0">
                          <a:ln>
                            <a:noFill/>
                          </a:ln>
                          <a:effectLst/>
                          <a:latin typeface="標楷體" panose="03000509000000000000" pitchFamily="65" charset="-120"/>
                          <a:ea typeface="標楷體" panose="03000509000000000000" pitchFamily="65" charset="-120"/>
                        </a:rPr>
                        <a:t>a.</a:t>
                      </a:r>
                      <a:r>
                        <a:rPr kumimoji="1" lang="zh-TW" altLang="en-US" sz="1600" u="none" strike="noStrike" cap="none" normalizeH="0" baseline="0" dirty="0" smtClean="0">
                          <a:ln>
                            <a:noFill/>
                          </a:ln>
                          <a:effectLst/>
                          <a:latin typeface="標楷體" panose="03000509000000000000" pitchFamily="65" charset="-120"/>
                          <a:ea typeface="標楷體" panose="03000509000000000000" pitchFamily="65" charset="-120"/>
                        </a:rPr>
                        <a:t>吊車一機三證</a:t>
                      </a:r>
                      <a:endPar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a:buNone/>
                        <a:tabLst/>
                      </a:pPr>
                      <a:r>
                        <a:rPr kumimoji="1" lang="en-US" altLang="zh-TW" sz="1600" u="none" strike="noStrike" cap="none" normalizeH="0" baseline="0" dirty="0" smtClean="0">
                          <a:ln>
                            <a:noFill/>
                          </a:ln>
                          <a:effectLst/>
                          <a:latin typeface="標楷體" panose="03000509000000000000" pitchFamily="65" charset="-120"/>
                          <a:ea typeface="標楷體" panose="03000509000000000000" pitchFamily="65" charset="-120"/>
                        </a:rPr>
                        <a:t>b.</a:t>
                      </a:r>
                      <a:r>
                        <a:rPr kumimoji="1" lang="zh-TW" altLang="en-US" sz="1600" u="none" strike="noStrike" cap="none" normalizeH="0" baseline="0" dirty="0" smtClean="0">
                          <a:ln>
                            <a:noFill/>
                          </a:ln>
                          <a:effectLst/>
                          <a:latin typeface="標楷體" panose="03000509000000000000" pitchFamily="65" charset="-120"/>
                          <a:ea typeface="標楷體" panose="03000509000000000000" pitchFamily="65" charset="-120"/>
                        </a:rPr>
                        <a:t>吊勾防滑舌片</a:t>
                      </a:r>
                      <a:endPar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a:buNone/>
                        <a:tabLst/>
                      </a:pPr>
                      <a:r>
                        <a:rPr kumimoji="1" lang="en-US" altLang="zh-TW" sz="1600" u="none" strike="noStrike" cap="none" normalizeH="0" baseline="0" dirty="0" smtClean="0">
                          <a:ln>
                            <a:noFill/>
                          </a:ln>
                          <a:effectLst/>
                          <a:latin typeface="標楷體" panose="03000509000000000000" pitchFamily="65" charset="-120"/>
                          <a:ea typeface="標楷體" panose="03000509000000000000" pitchFamily="65" charset="-120"/>
                        </a:rPr>
                        <a:t>c.</a:t>
                      </a:r>
                      <a:r>
                        <a:rPr kumimoji="1" lang="zh-TW" altLang="en-US" sz="1600" u="none" strike="noStrike" cap="none" normalizeH="0" baseline="0" dirty="0" smtClean="0">
                          <a:ln>
                            <a:noFill/>
                          </a:ln>
                          <a:effectLst/>
                          <a:latin typeface="標楷體" panose="03000509000000000000" pitchFamily="65" charset="-120"/>
                          <a:ea typeface="標楷體" panose="03000509000000000000" pitchFamily="65" charset="-120"/>
                        </a:rPr>
                        <a:t>吊掛作業安全管制</a:t>
                      </a:r>
                      <a:endPar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166688" marR="0" lvl="0" indent="-166688" algn="l" defTabSz="914400" rtl="0" eaLnBrk="1" fontAlgn="base" latinLnBrk="0" hangingPunct="1">
                        <a:lnSpc>
                          <a:spcPct val="100000"/>
                        </a:lnSpc>
                        <a:spcBef>
                          <a:spcPct val="20000"/>
                        </a:spcBef>
                        <a:spcAft>
                          <a:spcPct val="0"/>
                        </a:spcAft>
                        <a:buClr>
                          <a:schemeClr val="accent2"/>
                        </a:buClr>
                        <a:buSzPct val="75000"/>
                        <a:buFont typeface="Monotype Sorts"/>
                        <a:buNone/>
                        <a:tabLst/>
                        <a:defRPr/>
                      </a:pPr>
                      <a:r>
                        <a:rPr kumimoji="1" lang="en-US" altLang="zh-TW" sz="1600" u="none" strike="noStrike" cap="none" normalizeH="0" baseline="0" dirty="0" smtClean="0">
                          <a:ln>
                            <a:noFill/>
                          </a:ln>
                          <a:effectLst/>
                          <a:latin typeface="標楷體" panose="03000509000000000000" pitchFamily="65" charset="-120"/>
                          <a:ea typeface="標楷體" panose="03000509000000000000" pitchFamily="65" charset="-120"/>
                        </a:rPr>
                        <a:t>d.</a:t>
                      </a:r>
                      <a:r>
                        <a:rPr kumimoji="1" lang="zh-TW" altLang="en-US" sz="1600" u="none" strike="noStrike" cap="none" normalizeH="0" baseline="0" dirty="0" smtClean="0">
                          <a:ln>
                            <a:noFill/>
                          </a:ln>
                          <a:effectLst/>
                          <a:latin typeface="標楷體" panose="03000509000000000000" pitchFamily="65" charset="-120"/>
                          <a:ea typeface="標楷體" panose="03000509000000000000" pitchFamily="65" charset="-120"/>
                        </a:rPr>
                        <a:t>基礎周圍安全護欄</a:t>
                      </a:r>
                      <a:endPar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166688" marR="0" lvl="0" indent="-166688" algn="l" defTabSz="914400" rtl="0" eaLnBrk="1" fontAlgn="base" latinLnBrk="0" hangingPunct="1">
                        <a:lnSpc>
                          <a:spcPct val="100000"/>
                        </a:lnSpc>
                        <a:spcBef>
                          <a:spcPct val="20000"/>
                        </a:spcBef>
                        <a:spcAft>
                          <a:spcPct val="0"/>
                        </a:spcAft>
                        <a:buClr>
                          <a:schemeClr val="accent2"/>
                        </a:buClr>
                        <a:buSzPct val="75000"/>
                        <a:buFont typeface="Monotype Sorts"/>
                        <a:buNone/>
                        <a:tabLst/>
                      </a:pPr>
                      <a:r>
                        <a:rPr kumimoji="1" lang="en-US" altLang="zh-TW" sz="1600" u="none" strike="noStrike" cap="none" normalizeH="0" baseline="0" dirty="0" smtClean="0">
                          <a:ln>
                            <a:noFill/>
                          </a:ln>
                          <a:effectLst/>
                          <a:latin typeface="標楷體" panose="03000509000000000000" pitchFamily="65" charset="-120"/>
                          <a:ea typeface="標楷體" panose="03000509000000000000" pitchFamily="65" charset="-120"/>
                        </a:rPr>
                        <a:t>e.</a:t>
                      </a:r>
                      <a:r>
                        <a:rPr kumimoji="1" lang="zh-TW" altLang="en-US" sz="1600" u="none" strike="noStrike" cap="none" normalizeH="0" baseline="0" dirty="0" smtClean="0">
                          <a:ln>
                            <a:noFill/>
                          </a:ln>
                          <a:effectLst/>
                          <a:latin typeface="標楷體" panose="03000509000000000000" pitchFamily="65" charset="-120"/>
                          <a:ea typeface="標楷體" panose="03000509000000000000" pitchFamily="65" charset="-120"/>
                        </a:rPr>
                        <a:t>作業主管現場監督</a:t>
                      </a:r>
                      <a:endPar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r>
            </a:tbl>
          </a:graphicData>
        </a:graphic>
      </p:graphicFrame>
      <p:pic>
        <p:nvPicPr>
          <p:cNvPr id="35" name="圖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2820" y="4141363"/>
            <a:ext cx="1859320" cy="1548237"/>
          </a:xfrm>
          <a:prstGeom prst="rect">
            <a:avLst/>
          </a:prstGeom>
        </p:spPr>
      </p:pic>
      <p:pic>
        <p:nvPicPr>
          <p:cNvPr id="36" name="圖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302" y="4137105"/>
            <a:ext cx="1959334" cy="1552495"/>
          </a:xfrm>
          <a:prstGeom prst="rect">
            <a:avLst/>
          </a:prstGeom>
        </p:spPr>
      </p:pic>
      <p:sp>
        <p:nvSpPr>
          <p:cNvPr id="38" name="Text Box 16"/>
          <p:cNvSpPr txBox="1">
            <a:spLocks noChangeArrowheads="1"/>
          </p:cNvSpPr>
          <p:nvPr/>
        </p:nvSpPr>
        <p:spPr bwMode="auto">
          <a:xfrm>
            <a:off x="6688836" y="2307196"/>
            <a:ext cx="2343150" cy="1323439"/>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a:extLst/>
        </p:spPr>
        <p:txBody>
          <a:bodyPr anchor="ctr">
            <a:spAutoFit/>
          </a:bodyPr>
          <a:lstStyle>
            <a:defPPr>
              <a:defRPr lang="zh-TW"/>
            </a:defPPr>
            <a:lvl1pPr eaLnBrk="0" hangingPunct="0">
              <a:defRPr sz="1200" b="0">
                <a:latin typeface="華康儷粗黑(P)" pitchFamily="34" charset="-120"/>
                <a:ea typeface="書法家特黑體" pitchFamily="2" charset="-120"/>
              </a:defRPr>
            </a:lvl1pPr>
          </a:lstStyle>
          <a:p>
            <a:pPr marL="401638" indent="-401638"/>
            <a:r>
              <a:rPr lang="zh-TW" altLang="en-US" sz="1600" b="1" dirty="0" smtClean="0">
                <a:latin typeface="標楷體" panose="03000509000000000000" pitchFamily="65" charset="-120"/>
                <a:ea typeface="標楷體" panose="03000509000000000000" pitchFamily="65" charset="-120"/>
              </a:rPr>
              <a:t>一、吊車一機三證檢查</a:t>
            </a:r>
            <a:endParaRPr lang="en-US" altLang="zh-TW" sz="1600" b="1" dirty="0" smtClean="0">
              <a:latin typeface="標楷體" panose="03000509000000000000" pitchFamily="65" charset="-120"/>
              <a:ea typeface="標楷體" panose="03000509000000000000" pitchFamily="65" charset="-120"/>
            </a:endParaRPr>
          </a:p>
          <a:p>
            <a:pPr marL="401638" indent="-401638"/>
            <a:r>
              <a:rPr lang="zh-TW" altLang="en-US" sz="1600" b="1" dirty="0" smtClean="0">
                <a:latin typeface="標楷體" panose="03000509000000000000" pitchFamily="65" charset="-120"/>
                <a:ea typeface="標楷體" panose="03000509000000000000" pitchFamily="65" charset="-120"/>
              </a:rPr>
              <a:t>二、吊掛作業安全管制</a:t>
            </a:r>
            <a:endParaRPr lang="en-US" altLang="zh-TW" sz="1600" b="1" dirty="0" smtClean="0">
              <a:latin typeface="標楷體" panose="03000509000000000000" pitchFamily="65" charset="-120"/>
              <a:ea typeface="標楷體" panose="03000509000000000000" pitchFamily="65" charset="-120"/>
            </a:endParaRPr>
          </a:p>
          <a:p>
            <a:pPr marL="401638" indent="-401638"/>
            <a:r>
              <a:rPr lang="zh-TW" altLang="en-US" sz="1600" b="1" dirty="0" smtClean="0">
                <a:latin typeface="標楷體" panose="03000509000000000000" pitchFamily="65" charset="-120"/>
                <a:ea typeface="標楷體" panose="03000509000000000000" pitchFamily="65" charset="-120"/>
              </a:rPr>
              <a:t>三、模板支撐作業主管</a:t>
            </a:r>
            <a:r>
              <a:rPr lang="zh-TW" altLang="en-US" sz="1600" b="1" dirty="0">
                <a:latin typeface="標楷體" panose="03000509000000000000" pitchFamily="65" charset="-120"/>
                <a:ea typeface="標楷體" panose="03000509000000000000" pitchFamily="65" charset="-120"/>
              </a:rPr>
              <a:t>現場</a:t>
            </a:r>
            <a:r>
              <a:rPr lang="zh-TW" altLang="en-US" sz="1600" b="1" dirty="0" smtClean="0">
                <a:latin typeface="標楷體" panose="03000509000000000000" pitchFamily="65" charset="-120"/>
                <a:ea typeface="標楷體" panose="03000509000000000000" pitchFamily="65" charset="-120"/>
              </a:rPr>
              <a:t>督工</a:t>
            </a:r>
            <a:endParaRPr lang="en-US" altLang="zh-TW" sz="1600" b="1" dirty="0" smtClean="0">
              <a:latin typeface="標楷體" panose="03000509000000000000" pitchFamily="65" charset="-120"/>
              <a:ea typeface="標楷體" panose="03000509000000000000" pitchFamily="65" charset="-120"/>
            </a:endParaRPr>
          </a:p>
          <a:p>
            <a:pPr marL="401638" indent="-401638"/>
            <a:r>
              <a:rPr lang="zh-TW" altLang="en-US" sz="1600" b="1" dirty="0" smtClean="0">
                <a:latin typeface="標楷體" panose="03000509000000000000" pitchFamily="65" charset="-120"/>
                <a:ea typeface="標楷體" panose="03000509000000000000" pitchFamily="65" charset="-120"/>
              </a:rPr>
              <a:t>四、</a:t>
            </a:r>
            <a:r>
              <a:rPr lang="zh-TW" altLang="en-US" sz="1600" b="1" dirty="0">
                <a:latin typeface="標楷體" panose="03000509000000000000" pitchFamily="65" charset="-120"/>
                <a:ea typeface="標楷體" panose="03000509000000000000" pitchFamily="65" charset="-120"/>
              </a:rPr>
              <a:t>檢查表</a:t>
            </a:r>
            <a:r>
              <a:rPr lang="en-US" altLang="zh-TW" sz="1600" b="1" dirty="0">
                <a:latin typeface="標楷體" panose="03000509000000000000" pitchFamily="65" charset="-120"/>
                <a:ea typeface="標楷體" panose="03000509000000000000" pitchFamily="65" charset="-120"/>
              </a:rPr>
              <a:t>:</a:t>
            </a:r>
            <a:r>
              <a:rPr lang="en-US" altLang="zh-TW" sz="1600" b="1" dirty="0" smtClean="0">
                <a:latin typeface="標楷體" panose="03000509000000000000" pitchFamily="65" charset="-120"/>
                <a:ea typeface="標楷體" panose="03000509000000000000" pitchFamily="65" charset="-120"/>
              </a:rPr>
              <a:t>E-23</a:t>
            </a:r>
            <a:endParaRPr lang="en-US" altLang="zh-TW" sz="1600" b="1" dirty="0">
              <a:latin typeface="標楷體" panose="03000509000000000000" pitchFamily="65" charset="-120"/>
              <a:ea typeface="標楷體" panose="03000509000000000000" pitchFamily="65" charset="-120"/>
            </a:endParaRPr>
          </a:p>
        </p:txBody>
      </p:sp>
      <p:sp>
        <p:nvSpPr>
          <p:cNvPr id="39" name="Line 35"/>
          <p:cNvSpPr>
            <a:spLocks noChangeShapeType="1"/>
          </p:cNvSpPr>
          <p:nvPr/>
        </p:nvSpPr>
        <p:spPr bwMode="auto">
          <a:xfrm>
            <a:off x="7865141" y="1604381"/>
            <a:ext cx="8197" cy="702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41" name="Oval 34"/>
          <p:cNvSpPr>
            <a:spLocks noChangeArrowheads="1"/>
          </p:cNvSpPr>
          <p:nvPr/>
        </p:nvSpPr>
        <p:spPr bwMode="auto">
          <a:xfrm>
            <a:off x="7781971" y="1525006"/>
            <a:ext cx="160338" cy="1587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1000" dirty="0" smtClean="0">
                <a:solidFill>
                  <a:schemeClr val="bg1"/>
                </a:solidFill>
                <a:latin typeface="Arial" panose="020B0604020202020204" pitchFamily="34" charset="0"/>
                <a:cs typeface="Arial" panose="020B0604020202020204" pitchFamily="34" charset="0"/>
              </a:rPr>
              <a:t>2</a:t>
            </a:r>
            <a:endParaRPr lang="zh-TW" altLang="en-US" sz="1000" dirty="0">
              <a:solidFill>
                <a:schemeClr val="bg1"/>
              </a:solidFill>
              <a:latin typeface="Arial" panose="020B0604020202020204" pitchFamily="34" charset="0"/>
              <a:cs typeface="Arial" panose="020B0604020202020204" pitchFamily="34" charset="0"/>
            </a:endParaRPr>
          </a:p>
        </p:txBody>
      </p:sp>
      <p:pic>
        <p:nvPicPr>
          <p:cNvPr id="40" name="圖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914" y="4137106"/>
            <a:ext cx="1904931" cy="1552494"/>
          </a:xfrm>
          <a:prstGeom prst="rect">
            <a:avLst/>
          </a:prstGeom>
        </p:spPr>
      </p:pic>
      <p:sp>
        <p:nvSpPr>
          <p:cNvPr id="42" name="Text Box 35"/>
          <p:cNvSpPr txBox="1">
            <a:spLocks noChangeArrowheads="1"/>
          </p:cNvSpPr>
          <p:nvPr/>
        </p:nvSpPr>
        <p:spPr bwMode="auto">
          <a:xfrm>
            <a:off x="7369125" y="5538857"/>
            <a:ext cx="506870"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500" dirty="0" smtClean="0">
                <a:solidFill>
                  <a:srgbClr val="FF9900"/>
                </a:solidFill>
              </a:rPr>
              <a:t>102.12.21</a:t>
            </a:r>
            <a:endParaRPr lang="en-US" altLang="zh-TW" sz="500" dirty="0">
              <a:solidFill>
                <a:srgbClr val="FF9900"/>
              </a:solidFill>
            </a:endParaRPr>
          </a:p>
        </p:txBody>
      </p:sp>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439" y="4141363"/>
            <a:ext cx="1977111" cy="1548237"/>
          </a:xfrm>
          <a:prstGeom prst="rect">
            <a:avLst/>
          </a:prstGeom>
        </p:spPr>
      </p:pic>
      <p:pic>
        <p:nvPicPr>
          <p:cNvPr id="3" name="圖片 2"/>
          <p:cNvPicPr>
            <a:picLocks noChangeAspect="1"/>
          </p:cNvPicPr>
          <p:nvPr/>
        </p:nvPicPr>
        <p:blipFill rotWithShape="1">
          <a:blip r:embed="rId6" cstate="print">
            <a:extLst>
              <a:ext uri="{28A0092B-C50C-407E-A947-70E740481C1C}">
                <a14:useLocalDpi xmlns:a14="http://schemas.microsoft.com/office/drawing/2010/main" val="0"/>
              </a:ext>
            </a:extLst>
          </a:blip>
          <a:srcRect l="2" r="33789"/>
          <a:stretch/>
        </p:blipFill>
        <p:spPr>
          <a:xfrm>
            <a:off x="173742" y="4141363"/>
            <a:ext cx="1822409" cy="1548238"/>
          </a:xfrm>
          <a:prstGeom prst="rect">
            <a:avLst/>
          </a:prstGeom>
        </p:spPr>
      </p:pic>
      <p:sp>
        <p:nvSpPr>
          <p:cNvPr id="37" name="Oval 27"/>
          <p:cNvSpPr>
            <a:spLocks noChangeArrowheads="1"/>
          </p:cNvSpPr>
          <p:nvPr/>
        </p:nvSpPr>
        <p:spPr bwMode="auto">
          <a:xfrm>
            <a:off x="936752" y="3611398"/>
            <a:ext cx="156807" cy="16033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43" name="文字方塊 42"/>
          <p:cNvSpPr txBox="1"/>
          <p:nvPr/>
        </p:nvSpPr>
        <p:spPr>
          <a:xfrm>
            <a:off x="1049507" y="3518433"/>
            <a:ext cx="1638300" cy="369332"/>
          </a:xfrm>
          <a:prstGeom prst="rect">
            <a:avLst/>
          </a:prstGeom>
          <a:noFill/>
        </p:spPr>
        <p:txBody>
          <a:bodyPr wrap="square" rtlCol="0">
            <a:spAutoFit/>
          </a:bodyPr>
          <a:lstStyle/>
          <a:p>
            <a:r>
              <a:rPr lang="zh-TW" altLang="en-US" sz="1800" b="0" dirty="0" smtClean="0">
                <a:latin typeface="標楷體" panose="03000509000000000000" pitchFamily="65" charset="-120"/>
                <a:ea typeface="標楷體" panose="03000509000000000000" pitchFamily="65" charset="-120"/>
              </a:rPr>
              <a:t>：檢驗停留點</a:t>
            </a:r>
            <a:endParaRPr lang="zh-TW" altLang="en-US" sz="1800" b="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7564494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1"/>
          <p:cNvGrpSpPr>
            <a:grpSpLocks/>
          </p:cNvGrpSpPr>
          <p:nvPr/>
        </p:nvGrpSpPr>
        <p:grpSpPr bwMode="auto">
          <a:xfrm>
            <a:off x="400231" y="2598070"/>
            <a:ext cx="2913063" cy="2979737"/>
            <a:chOff x="716733" y="3107885"/>
            <a:chExt cx="3322567" cy="2213845"/>
          </a:xfrm>
        </p:grpSpPr>
        <p:sp>
          <p:nvSpPr>
            <p:cNvPr id="4" name="AutoShape 2"/>
            <p:cNvSpPr>
              <a:spLocks noChangeArrowheads="1"/>
            </p:cNvSpPr>
            <p:nvPr/>
          </p:nvSpPr>
          <p:spPr bwMode="auto">
            <a:xfrm>
              <a:off x="716733" y="3107885"/>
              <a:ext cx="3322567" cy="2213845"/>
            </a:xfrm>
            <a:prstGeom prst="wedgeRoundRectCallout">
              <a:avLst>
                <a:gd name="adj1" fmla="val -13144"/>
                <a:gd name="adj2" fmla="val -50088"/>
                <a:gd name="adj3" fmla="val 16667"/>
              </a:avLst>
            </a:prstGeom>
            <a:solidFill>
              <a:srgbClr val="FF99CC">
                <a:alpha val="87057"/>
              </a:srgbClr>
            </a:solidFill>
            <a:ln w="25400" algn="ctr">
              <a:solidFill>
                <a:srgbClr val="000000"/>
              </a:solidFill>
              <a:prstDash val="dash"/>
              <a:miter lim="800000"/>
              <a:headEnd/>
              <a:tailEnd/>
            </a:ln>
          </p:spPr>
          <p:txBody>
            <a:bodyPr anchorCtr="1"/>
            <a:lstStyle/>
            <a:p>
              <a:pPr eaLnBrk="0" hangingPunct="0"/>
              <a:endParaRPr kumimoji="0" lang="zh-TW" altLang="en-US">
                <a:latin typeface="標楷體" panose="03000509000000000000" pitchFamily="65" charset="-120"/>
                <a:ea typeface="標楷體" panose="03000509000000000000" pitchFamily="65" charset="-120"/>
                <a:cs typeface="Arial" pitchFamily="34" charset="0"/>
              </a:endParaRPr>
            </a:p>
          </p:txBody>
        </p:sp>
        <p:sp>
          <p:nvSpPr>
            <p:cNvPr id="5" name="AutoShape 4"/>
            <p:cNvSpPr>
              <a:spLocks noChangeAspect="1" noChangeArrowheads="1"/>
            </p:cNvSpPr>
            <p:nvPr/>
          </p:nvSpPr>
          <p:spPr bwMode="auto">
            <a:xfrm>
              <a:off x="881915" y="3133281"/>
              <a:ext cx="2942691" cy="652539"/>
            </a:xfrm>
            <a:prstGeom prst="flowChartTerminator">
              <a:avLst/>
            </a:prstGeom>
            <a:solidFill>
              <a:schemeClr val="accent6">
                <a:lumMod val="20000"/>
                <a:lumOff val="80000"/>
              </a:schemeClr>
            </a:solidFill>
            <a:ln w="28575" algn="ctr">
              <a:solidFill>
                <a:srgbClr val="000000"/>
              </a:solidFill>
              <a:miter lim="800000"/>
              <a:headEnd/>
              <a:tailEnd/>
            </a:ln>
          </p:spPr>
          <p:txBody>
            <a:bodyPr anchor="ctr"/>
            <a:lstStyle/>
            <a:p>
              <a:pPr algn="ctr"/>
              <a:r>
                <a:rPr kumimoji="0" lang="zh-TW" altLang="en-US" sz="2200" b="0" dirty="0">
                  <a:solidFill>
                    <a:srgbClr val="000000"/>
                  </a:solidFill>
                  <a:latin typeface="標楷體" panose="03000509000000000000" pitchFamily="65" charset="-120"/>
                  <a:ea typeface="標楷體" panose="03000509000000000000" pitchFamily="65" charset="-120"/>
                  <a:cs typeface="Arial" pitchFamily="34" charset="0"/>
                </a:rPr>
                <a:t>土方開挖及擋土支撐架設</a:t>
              </a:r>
              <a:endParaRPr kumimoji="0" lang="en-US" altLang="zh-TW" sz="2200" b="0" dirty="0">
                <a:solidFill>
                  <a:srgbClr val="000000"/>
                </a:solidFill>
                <a:latin typeface="標楷體" panose="03000509000000000000" pitchFamily="65" charset="-120"/>
                <a:ea typeface="標楷體" panose="03000509000000000000" pitchFamily="65" charset="-120"/>
                <a:cs typeface="Arial" pitchFamily="34" charset="0"/>
              </a:endParaRPr>
            </a:p>
          </p:txBody>
        </p:sp>
        <p:sp>
          <p:nvSpPr>
            <p:cNvPr id="6" name="AutoShape 5"/>
            <p:cNvSpPr>
              <a:spLocks noChangeAspect="1" noChangeArrowheads="1"/>
            </p:cNvSpPr>
            <p:nvPr/>
          </p:nvSpPr>
          <p:spPr bwMode="auto">
            <a:xfrm>
              <a:off x="881915" y="4805086"/>
              <a:ext cx="2942691" cy="379850"/>
            </a:xfrm>
            <a:prstGeom prst="flowChartTerminator">
              <a:avLst/>
            </a:prstGeom>
            <a:solidFill>
              <a:schemeClr val="accent6">
                <a:lumMod val="20000"/>
                <a:lumOff val="80000"/>
              </a:schemeClr>
            </a:solidFill>
            <a:ln w="28575" algn="ctr">
              <a:solidFill>
                <a:srgbClr val="000000"/>
              </a:solidFill>
              <a:miter lim="800000"/>
              <a:headEnd/>
              <a:tailEnd/>
            </a:ln>
          </p:spPr>
          <p:txBody>
            <a:bodyPr anchor="ctr"/>
            <a:lstStyle/>
            <a:p>
              <a:pPr algn="ctr" eaLnBrk="0" hangingPunct="0"/>
              <a:r>
                <a:rPr kumimoji="0" lang="zh-TW" altLang="en-US" sz="2200" b="0" dirty="0">
                  <a:solidFill>
                    <a:srgbClr val="000000"/>
                  </a:solidFill>
                  <a:latin typeface="標楷體" panose="03000509000000000000" pitchFamily="65" charset="-120"/>
                  <a:ea typeface="標楷體" panose="03000509000000000000" pitchFamily="65" charset="-120"/>
                  <a:cs typeface="Arial" pitchFamily="34" charset="0"/>
                </a:rPr>
                <a:t>擋土支撐拆除</a:t>
              </a:r>
              <a:endParaRPr kumimoji="0" lang="zh-TW" altLang="en-US" sz="2200" b="0" dirty="0">
                <a:latin typeface="標楷體" panose="03000509000000000000" pitchFamily="65" charset="-120"/>
                <a:ea typeface="標楷體" panose="03000509000000000000" pitchFamily="65" charset="-120"/>
                <a:cs typeface="Arial" pitchFamily="34" charset="0"/>
              </a:endParaRPr>
            </a:p>
          </p:txBody>
        </p:sp>
        <p:sp>
          <p:nvSpPr>
            <p:cNvPr id="7" name="AutoShape 5"/>
            <p:cNvSpPr>
              <a:spLocks noChangeAspect="1" noChangeArrowheads="1"/>
            </p:cNvSpPr>
            <p:nvPr/>
          </p:nvSpPr>
          <p:spPr bwMode="auto">
            <a:xfrm>
              <a:off x="906669" y="3988756"/>
              <a:ext cx="2942691" cy="641607"/>
            </a:xfrm>
            <a:prstGeom prst="flowChartTerminator">
              <a:avLst/>
            </a:prstGeom>
            <a:solidFill>
              <a:schemeClr val="accent6">
                <a:lumMod val="20000"/>
                <a:lumOff val="80000"/>
              </a:schemeClr>
            </a:solidFill>
            <a:ln w="28575" algn="ctr">
              <a:solidFill>
                <a:srgbClr val="000000"/>
              </a:solidFill>
              <a:miter lim="800000"/>
              <a:headEnd/>
              <a:tailEnd/>
            </a:ln>
          </p:spPr>
          <p:txBody>
            <a:bodyPr anchor="ctr"/>
            <a:lstStyle/>
            <a:p>
              <a:pPr algn="ctr"/>
              <a:r>
                <a:rPr kumimoji="0" lang="zh-TW" altLang="en-US" sz="2200" dirty="0">
                  <a:solidFill>
                    <a:srgbClr val="000000"/>
                  </a:solidFill>
                  <a:latin typeface="標楷體" panose="03000509000000000000" pitchFamily="65" charset="-120"/>
                  <a:ea typeface="標楷體" panose="03000509000000000000" pitchFamily="65" charset="-120"/>
                  <a:cs typeface="Arial" pitchFamily="34" charset="0"/>
                </a:rPr>
                <a:t>基礎結構體</a:t>
              </a:r>
              <a:endParaRPr kumimoji="0" lang="en-US" altLang="zh-TW" sz="2200" dirty="0">
                <a:solidFill>
                  <a:srgbClr val="000000"/>
                </a:solidFill>
                <a:latin typeface="標楷體" panose="03000509000000000000" pitchFamily="65" charset="-120"/>
                <a:ea typeface="標楷體" panose="03000509000000000000" pitchFamily="65" charset="-120"/>
                <a:cs typeface="Arial" pitchFamily="34" charset="0"/>
              </a:endParaRPr>
            </a:p>
            <a:p>
              <a:pPr algn="ctr"/>
              <a:r>
                <a:rPr kumimoji="0" lang="zh-TW" altLang="en-US" sz="2200" dirty="0">
                  <a:solidFill>
                    <a:srgbClr val="000000"/>
                  </a:solidFill>
                  <a:latin typeface="標楷體" panose="03000509000000000000" pitchFamily="65" charset="-120"/>
                  <a:ea typeface="標楷體" panose="03000509000000000000" pitchFamily="65" charset="-120"/>
                  <a:cs typeface="Arial" pitchFamily="34" charset="0"/>
                </a:rPr>
                <a:t>施作</a:t>
              </a:r>
            </a:p>
          </p:txBody>
        </p:sp>
      </p:grpSp>
      <p:sp>
        <p:nvSpPr>
          <p:cNvPr id="8" name="AutoShape 8"/>
          <p:cNvSpPr>
            <a:spLocks noChangeArrowheads="1"/>
          </p:cNvSpPr>
          <p:nvPr/>
        </p:nvSpPr>
        <p:spPr bwMode="auto">
          <a:xfrm>
            <a:off x="6950256" y="1840832"/>
            <a:ext cx="2305050" cy="2965450"/>
          </a:xfrm>
          <a:prstGeom prst="wedgeRoundRectCallout">
            <a:avLst>
              <a:gd name="adj1" fmla="val -28648"/>
              <a:gd name="adj2" fmla="val -50000"/>
              <a:gd name="adj3" fmla="val 16667"/>
            </a:avLst>
          </a:prstGeom>
          <a:solidFill>
            <a:srgbClr val="FFFF00">
              <a:alpha val="83136"/>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ea typeface="標楷體" pitchFamily="65" charset="-120"/>
              <a:cs typeface="Arial" pitchFamily="34" charset="0"/>
            </a:endParaRPr>
          </a:p>
        </p:txBody>
      </p:sp>
      <p:sp>
        <p:nvSpPr>
          <p:cNvPr id="9" name="AutoShape 21"/>
          <p:cNvSpPr>
            <a:spLocks noChangeAspect="1" noChangeArrowheads="1"/>
          </p:cNvSpPr>
          <p:nvPr/>
        </p:nvSpPr>
        <p:spPr bwMode="auto">
          <a:xfrm>
            <a:off x="7178856" y="2128295"/>
            <a:ext cx="185896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物體倒塌</a:t>
            </a:r>
          </a:p>
        </p:txBody>
      </p:sp>
      <p:sp>
        <p:nvSpPr>
          <p:cNvPr id="10" name="AutoShape 21"/>
          <p:cNvSpPr>
            <a:spLocks noChangeAspect="1" noChangeArrowheads="1"/>
          </p:cNvSpPr>
          <p:nvPr/>
        </p:nvSpPr>
        <p:spPr bwMode="auto">
          <a:xfrm>
            <a:off x="7178856" y="3188745"/>
            <a:ext cx="189071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墜落滾落</a:t>
            </a:r>
          </a:p>
        </p:txBody>
      </p:sp>
      <p:sp>
        <p:nvSpPr>
          <p:cNvPr id="11" name="AutoShape 21"/>
          <p:cNvSpPr>
            <a:spLocks noChangeAspect="1" noChangeArrowheads="1"/>
          </p:cNvSpPr>
          <p:nvPr/>
        </p:nvSpPr>
        <p:spPr bwMode="auto">
          <a:xfrm>
            <a:off x="7142344" y="3696745"/>
            <a:ext cx="1892300"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感電</a:t>
            </a:r>
          </a:p>
        </p:txBody>
      </p:sp>
      <p:sp>
        <p:nvSpPr>
          <p:cNvPr id="12" name="AutoShape 62"/>
          <p:cNvSpPr>
            <a:spLocks noChangeArrowheads="1"/>
          </p:cNvSpPr>
          <p:nvPr/>
        </p:nvSpPr>
        <p:spPr bwMode="auto">
          <a:xfrm>
            <a:off x="6935969" y="1120107"/>
            <a:ext cx="2305050" cy="620713"/>
          </a:xfrm>
          <a:prstGeom prst="flowChartAlternateProcess">
            <a:avLst/>
          </a:prstGeom>
          <a:solidFill>
            <a:srgbClr val="FFFF00"/>
          </a:solidFill>
          <a:ln w="25400" algn="ctr">
            <a:solidFill>
              <a:srgbClr val="000000"/>
            </a:solidFill>
            <a:miter lim="800000"/>
            <a:headEnd/>
            <a:tailEnd/>
          </a:ln>
        </p:spPr>
        <p:txBody>
          <a:bodyPr lIns="91429" tIns="45715" rIns="91429" bIns="45715" anchor="ct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危害因素</a:t>
            </a:r>
          </a:p>
        </p:txBody>
      </p:sp>
      <p:sp>
        <p:nvSpPr>
          <p:cNvPr id="13" name="AutoShape 60"/>
          <p:cNvSpPr>
            <a:spLocks noChangeArrowheads="1"/>
          </p:cNvSpPr>
          <p:nvPr/>
        </p:nvSpPr>
        <p:spPr bwMode="auto">
          <a:xfrm>
            <a:off x="3648256" y="1634457"/>
            <a:ext cx="3033713" cy="3762375"/>
          </a:xfrm>
          <a:prstGeom prst="wedgeRoundRectCallout">
            <a:avLst>
              <a:gd name="adj1" fmla="val -68782"/>
              <a:gd name="adj2" fmla="val 19398"/>
              <a:gd name="adj3" fmla="val 16667"/>
            </a:avLst>
          </a:prstGeom>
          <a:solidFill>
            <a:srgbClr val="FF5050">
              <a:alpha val="76077"/>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ea typeface="標楷體" pitchFamily="65" charset="-120"/>
              <a:cs typeface="Arial" pitchFamily="34" charset="0"/>
            </a:endParaRPr>
          </a:p>
        </p:txBody>
      </p:sp>
      <p:sp>
        <p:nvSpPr>
          <p:cNvPr id="14" name="AutoShape 62"/>
          <p:cNvSpPr>
            <a:spLocks noChangeArrowheads="1"/>
          </p:cNvSpPr>
          <p:nvPr/>
        </p:nvSpPr>
        <p:spPr bwMode="auto">
          <a:xfrm>
            <a:off x="4037194" y="1755107"/>
            <a:ext cx="2305050"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en-US" sz="2400" dirty="0">
                <a:solidFill>
                  <a:srgbClr val="0000FF"/>
                </a:solidFill>
                <a:latin typeface="標楷體" panose="03000509000000000000" pitchFamily="65" charset="-120"/>
                <a:ea typeface="標楷體" panose="03000509000000000000" pitchFamily="65" charset="-120"/>
                <a:cs typeface="Arial" pitchFamily="34" charset="0"/>
              </a:rPr>
              <a:t>整地</a:t>
            </a:r>
            <a:r>
              <a:rPr lang="zh-TW" altLang="zh-TW" sz="2400" dirty="0">
                <a:solidFill>
                  <a:srgbClr val="0000FF"/>
                </a:solidFill>
                <a:latin typeface="標楷體" panose="03000509000000000000" pitchFamily="65" charset="-120"/>
                <a:ea typeface="標楷體" panose="03000509000000000000" pitchFamily="65" charset="-120"/>
                <a:cs typeface="Arial" pitchFamily="34" charset="0"/>
              </a:rPr>
              <a:t>放樣</a:t>
            </a:r>
            <a:endParaRPr kumimoji="0" lang="zh-TW" altLang="en-US" sz="2400"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5" name="AutoShape 69"/>
          <p:cNvSpPr>
            <a:spLocks noChangeArrowheads="1"/>
          </p:cNvSpPr>
          <p:nvPr/>
        </p:nvSpPr>
        <p:spPr bwMode="auto">
          <a:xfrm>
            <a:off x="4053069" y="2482182"/>
            <a:ext cx="2306637"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400" dirty="0">
                <a:solidFill>
                  <a:srgbClr val="0000FF"/>
                </a:solidFill>
                <a:latin typeface="標楷體" panose="03000509000000000000" pitchFamily="65" charset="-120"/>
                <a:ea typeface="標楷體" panose="03000509000000000000" pitchFamily="65" charset="-120"/>
                <a:cs typeface="Arial" pitchFamily="34" charset="0"/>
              </a:rPr>
              <a:t>鋼筋綁紮</a:t>
            </a:r>
          </a:p>
        </p:txBody>
      </p:sp>
      <p:sp>
        <p:nvSpPr>
          <p:cNvPr id="16" name="AutoShape 70"/>
          <p:cNvSpPr>
            <a:spLocks noChangeArrowheads="1"/>
          </p:cNvSpPr>
          <p:nvPr/>
        </p:nvSpPr>
        <p:spPr bwMode="auto">
          <a:xfrm>
            <a:off x="4038781" y="3233070"/>
            <a:ext cx="2305050"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400" dirty="0">
                <a:solidFill>
                  <a:srgbClr val="0000FF"/>
                </a:solidFill>
                <a:latin typeface="標楷體" panose="03000509000000000000" pitchFamily="65" charset="-120"/>
                <a:ea typeface="標楷體" panose="03000509000000000000" pitchFamily="65" charset="-120"/>
                <a:cs typeface="Arial" pitchFamily="34" charset="0"/>
              </a:rPr>
              <a:t>模板組立</a:t>
            </a:r>
          </a:p>
        </p:txBody>
      </p:sp>
      <p:sp>
        <p:nvSpPr>
          <p:cNvPr id="17" name="AutoShape 71"/>
          <p:cNvSpPr>
            <a:spLocks noChangeArrowheads="1"/>
          </p:cNvSpPr>
          <p:nvPr/>
        </p:nvSpPr>
        <p:spPr bwMode="auto">
          <a:xfrm>
            <a:off x="4038781" y="3920457"/>
            <a:ext cx="2305050"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400" dirty="0">
                <a:solidFill>
                  <a:srgbClr val="0000FF"/>
                </a:solidFill>
                <a:latin typeface="標楷體" panose="03000509000000000000" pitchFamily="65" charset="-120"/>
                <a:ea typeface="標楷體" panose="03000509000000000000" pitchFamily="65" charset="-120"/>
                <a:cs typeface="Arial" pitchFamily="34" charset="0"/>
              </a:rPr>
              <a:t>混凝土澆置</a:t>
            </a:r>
          </a:p>
        </p:txBody>
      </p:sp>
      <p:sp>
        <p:nvSpPr>
          <p:cNvPr id="18" name="AutoShape 72"/>
          <p:cNvSpPr>
            <a:spLocks noChangeArrowheads="1"/>
          </p:cNvSpPr>
          <p:nvPr/>
        </p:nvSpPr>
        <p:spPr bwMode="auto">
          <a:xfrm>
            <a:off x="4013381" y="4623720"/>
            <a:ext cx="2330450"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400" dirty="0">
                <a:solidFill>
                  <a:srgbClr val="0000FF"/>
                </a:solidFill>
                <a:latin typeface="標楷體" panose="03000509000000000000" pitchFamily="65" charset="-120"/>
                <a:ea typeface="標楷體" panose="03000509000000000000" pitchFamily="65" charset="-120"/>
                <a:cs typeface="Arial" pitchFamily="34" charset="0"/>
              </a:rPr>
              <a:t>模板拆除</a:t>
            </a:r>
          </a:p>
        </p:txBody>
      </p:sp>
      <p:sp>
        <p:nvSpPr>
          <p:cNvPr id="19" name="AutoShape 21"/>
          <p:cNvSpPr>
            <a:spLocks noChangeAspect="1" noChangeArrowheads="1"/>
          </p:cNvSpPr>
          <p:nvPr/>
        </p:nvSpPr>
        <p:spPr bwMode="auto">
          <a:xfrm>
            <a:off x="7131231" y="4196807"/>
            <a:ext cx="189071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被刺割擦傷</a:t>
            </a:r>
          </a:p>
        </p:txBody>
      </p:sp>
      <p:sp>
        <p:nvSpPr>
          <p:cNvPr id="20" name="AutoShape 21"/>
          <p:cNvSpPr>
            <a:spLocks noChangeAspect="1" noChangeArrowheads="1"/>
          </p:cNvSpPr>
          <p:nvPr/>
        </p:nvSpPr>
        <p:spPr bwMode="auto">
          <a:xfrm>
            <a:off x="7178856" y="2625182"/>
            <a:ext cx="189071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物體飛落</a:t>
            </a:r>
          </a:p>
        </p:txBody>
      </p:sp>
      <p:sp>
        <p:nvSpPr>
          <p:cNvPr id="21" name="AutoShape 5"/>
          <p:cNvSpPr>
            <a:spLocks noChangeAspect="1" noChangeArrowheads="1"/>
          </p:cNvSpPr>
          <p:nvPr/>
        </p:nvSpPr>
        <p:spPr bwMode="auto">
          <a:xfrm>
            <a:off x="573269" y="1297907"/>
            <a:ext cx="2579687" cy="511175"/>
          </a:xfrm>
          <a:prstGeom prst="flowChartTerminator">
            <a:avLst/>
          </a:prstGeom>
          <a:solidFill>
            <a:schemeClr val="accent6">
              <a:lumMod val="20000"/>
              <a:lumOff val="80000"/>
            </a:schemeClr>
          </a:solidFill>
          <a:ln w="28575" algn="ctr">
            <a:solidFill>
              <a:srgbClr val="000000"/>
            </a:solidFill>
            <a:miter lim="800000"/>
            <a:headEnd/>
            <a:tailEnd/>
          </a:ln>
        </p:spPr>
        <p:txBody>
          <a:bodyPr lIns="91429" tIns="45715" rIns="91429" bIns="45715" anchor="ctr"/>
          <a:lstStyle/>
          <a:p>
            <a:pPr algn="ctr" eaLnBrk="0" hangingPunct="0"/>
            <a:r>
              <a:rPr kumimoji="0" lang="zh-TW" altLang="en-US" sz="2400" dirty="0">
                <a:solidFill>
                  <a:srgbClr val="000000"/>
                </a:solidFill>
                <a:latin typeface="標楷體" panose="03000509000000000000" pitchFamily="65" charset="-120"/>
                <a:ea typeface="標楷體" panose="03000509000000000000" pitchFamily="65" charset="-120"/>
                <a:cs typeface="Arial" pitchFamily="34" charset="0"/>
              </a:rPr>
              <a:t>基礎工程</a:t>
            </a:r>
            <a:endParaRPr kumimoji="0" lang="zh-TW" altLang="en-US" sz="2400" dirty="0">
              <a:latin typeface="標楷體" panose="03000509000000000000" pitchFamily="65" charset="-120"/>
              <a:ea typeface="標楷體" panose="03000509000000000000" pitchFamily="65" charset="-120"/>
              <a:cs typeface="Arial" pitchFamily="34" charset="0"/>
            </a:endParaRPr>
          </a:p>
        </p:txBody>
      </p:sp>
      <p:cxnSp>
        <p:nvCxnSpPr>
          <p:cNvPr id="22" name="直線單箭頭接點 21"/>
          <p:cNvCxnSpPr/>
          <p:nvPr/>
        </p:nvCxnSpPr>
        <p:spPr>
          <a:xfrm>
            <a:off x="1833744" y="1829720"/>
            <a:ext cx="0" cy="80168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矩形 22"/>
          <p:cNvSpPr/>
          <p:nvPr/>
        </p:nvSpPr>
        <p:spPr>
          <a:xfrm>
            <a:off x="1868657" y="293514"/>
            <a:ext cx="6851138"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fontAlgn="t" hangingPunct="0">
              <a:lnSpc>
                <a:spcPct val="80000"/>
              </a:lnSpc>
              <a:spcBef>
                <a:spcPct val="50000"/>
              </a:spcBef>
            </a:pPr>
            <a:r>
              <a:rPr lang="en-US" altLang="zh-TW" sz="2400" b="0" dirty="0">
                <a:solidFill>
                  <a:srgbClr val="0066FF"/>
                </a:solidFill>
                <a:latin typeface="標楷體" panose="03000509000000000000" pitchFamily="65" charset="-120"/>
                <a:ea typeface="標楷體" panose="03000509000000000000" pitchFamily="65" charset="-120"/>
              </a:rPr>
              <a:t>5</a:t>
            </a:r>
            <a:r>
              <a:rPr lang="en-US" altLang="zh-TW" sz="2400" b="0" dirty="0" smtClean="0">
                <a:solidFill>
                  <a:srgbClr val="0066FF"/>
                </a:solidFill>
                <a:latin typeface="標楷體" panose="03000509000000000000" pitchFamily="65" charset="-120"/>
                <a:ea typeface="標楷體" panose="03000509000000000000" pitchFamily="65" charset="-120"/>
              </a:rPr>
              <a:t>-3.</a:t>
            </a:r>
            <a:r>
              <a:rPr lang="zh-TW" altLang="en-US" sz="2400" b="0" dirty="0" smtClean="0">
                <a:solidFill>
                  <a:srgbClr val="0066FF"/>
                </a:solidFill>
                <a:latin typeface="標楷體" panose="03000509000000000000" pitchFamily="65" charset="-120"/>
                <a:ea typeface="標楷體" panose="03000509000000000000" pitchFamily="65" charset="-120"/>
              </a:rPr>
              <a:t>基礎</a:t>
            </a:r>
            <a:r>
              <a:rPr lang="zh-TW" altLang="en-US" sz="2400" b="0" dirty="0">
                <a:solidFill>
                  <a:srgbClr val="0066FF"/>
                </a:solidFill>
                <a:latin typeface="標楷體" panose="03000509000000000000" pitchFamily="65" charset="-120"/>
                <a:ea typeface="標楷體" panose="03000509000000000000" pitchFamily="65" charset="-120"/>
              </a:rPr>
              <a:t>施工高風險作業</a:t>
            </a:r>
            <a:r>
              <a:rPr lang="zh-TW" altLang="en-US" sz="2400" b="0" dirty="0" smtClean="0">
                <a:solidFill>
                  <a:srgbClr val="0066FF"/>
                </a:solidFill>
                <a:latin typeface="標楷體" panose="03000509000000000000" pitchFamily="65" charset="-120"/>
                <a:ea typeface="標楷體" panose="03000509000000000000" pitchFamily="65" charset="-120"/>
              </a:rPr>
              <a:t>流程及安全檢查停留點</a:t>
            </a:r>
            <a:endParaRPr lang="zh-TW" altLang="en-US" sz="2400" b="0" dirty="0">
              <a:solidFill>
                <a:srgbClr val="0066FF"/>
              </a:solidFill>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771650" y="198438"/>
            <a:ext cx="8001000" cy="550862"/>
          </a:xfrm>
          <a:prstGeom prst="rect">
            <a:avLst/>
          </a:prstGeom>
        </p:spPr>
        <p:txBody>
          <a:bodyPr/>
          <a:lstStyle/>
          <a:p>
            <a:r>
              <a:rPr lang="zh-TW" altLang="en-US" sz="3200" kern="1200" dirty="0">
                <a:solidFill>
                  <a:srgbClr val="80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n-cs"/>
              </a:rPr>
              <a:t>壹、工程</a:t>
            </a:r>
            <a:r>
              <a:rPr lang="zh-TW" altLang="en-US" sz="3200" kern="1200" dirty="0" smtClean="0">
                <a:solidFill>
                  <a:srgbClr val="80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n-cs"/>
              </a:rPr>
              <a:t>概述</a:t>
            </a:r>
            <a:endParaRPr lang="zh-TW" altLang="en-US" sz="3200" kern="1200" dirty="0">
              <a:solidFill>
                <a:srgbClr val="80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n-cs"/>
            </a:endParaRPr>
          </a:p>
        </p:txBody>
      </p:sp>
      <p:sp>
        <p:nvSpPr>
          <p:cNvPr id="704540" name="Rectangle 28"/>
          <p:cNvSpPr>
            <a:spLocks noGrp="1" noChangeArrowheads="1"/>
          </p:cNvSpPr>
          <p:nvPr>
            <p:ph type="body" sz="half" idx="4294967295"/>
          </p:nvPr>
        </p:nvSpPr>
        <p:spPr bwMode="auto">
          <a:xfrm>
            <a:off x="6748463" y="246063"/>
            <a:ext cx="3157537" cy="5270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p>
            <a:pPr marL="0" indent="0">
              <a:lnSpc>
                <a:spcPct val="100000"/>
              </a:lnSpc>
              <a:spcBef>
                <a:spcPct val="0"/>
              </a:spcBef>
              <a:buClrTx/>
              <a:buSzTx/>
              <a:buFontTx/>
              <a:buNone/>
            </a:pPr>
            <a:r>
              <a:rPr lang="en-US" altLang="zh-TW" sz="2800" u="sng" dirty="0" smtClean="0">
                <a:solidFill>
                  <a:srgbClr val="CC3300"/>
                </a:solidFill>
                <a:latin typeface="標楷體" panose="03000509000000000000" pitchFamily="65" charset="-120"/>
                <a:ea typeface="標楷體" panose="03000509000000000000" pitchFamily="65" charset="-120"/>
              </a:rPr>
              <a:t>1-1.</a:t>
            </a:r>
            <a:r>
              <a:rPr lang="zh-TW" altLang="en-US" sz="2800" u="sng" dirty="0">
                <a:solidFill>
                  <a:srgbClr val="CC3300"/>
                </a:solidFill>
                <a:latin typeface="標楷體" panose="03000509000000000000" pitchFamily="65" charset="-120"/>
                <a:ea typeface="標楷體" panose="03000509000000000000" pitchFamily="65" charset="-120"/>
              </a:rPr>
              <a:t>工程基本資料</a:t>
            </a:r>
          </a:p>
        </p:txBody>
      </p:sp>
      <p:graphicFrame>
        <p:nvGraphicFramePr>
          <p:cNvPr id="704605" name="Group 93"/>
          <p:cNvGraphicFramePr>
            <a:graphicFrameLocks noGrp="1"/>
          </p:cNvGraphicFramePr>
          <p:nvPr>
            <p:ph sz="half" idx="4294967295"/>
            <p:extLst>
              <p:ext uri="{D42A27DB-BD31-4B8C-83A1-F6EECF244321}">
                <p14:modId xmlns:p14="http://schemas.microsoft.com/office/powerpoint/2010/main" val="4204118192"/>
              </p:ext>
            </p:extLst>
          </p:nvPr>
        </p:nvGraphicFramePr>
        <p:xfrm>
          <a:off x="306389" y="890588"/>
          <a:ext cx="9320212" cy="5410780"/>
        </p:xfrm>
        <a:graphic>
          <a:graphicData uri="http://schemas.openxmlformats.org/drawingml/2006/table">
            <a:tbl>
              <a:tblPr bandRow="1">
                <a:tableStyleId>{5C22544A-7EE6-4342-B048-85BDC9FD1C3A}</a:tableStyleId>
              </a:tblPr>
              <a:tblGrid>
                <a:gridCol w="2402594"/>
                <a:gridCol w="6917618"/>
              </a:tblGrid>
              <a:tr h="180975">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業        主</a:t>
                      </a:r>
                      <a:endParaRPr kumimoji="1"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交通部公路總局西部濱海公路南區臨時工程處</a:t>
                      </a:r>
                      <a:endParaRPr kumimoji="1"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r>
              <a:tr h="180975">
                <a:tc>
                  <a:txBody>
                    <a:bodyPr/>
                    <a:lstStyle/>
                    <a:p>
                      <a:pPr marL="0" marR="0" lvl="0" indent="0" algn="l" defTabSz="914400" rtl="0" eaLnBrk="1" fontAlgn="ctr" latinLnBrk="0" hangingPunct="1">
                        <a:lnSpc>
                          <a:spcPct val="100000"/>
                        </a:lnSpc>
                        <a:spcBef>
                          <a:spcPct val="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監造單位</a:t>
                      </a:r>
                      <a:endParaRPr kumimoji="1"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交通部公路總局西部濱海公路南區臨時工程處</a:t>
                      </a:r>
                      <a:endPar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endParaRPr>
                    </a:p>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第三工務段</a:t>
                      </a:r>
                      <a:endParaRPr kumimoji="1"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r>
              <a:tr h="180975">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2400" b="0" u="none" strike="noStrike" cap="none" normalizeH="0" baseline="0" smtClean="0">
                          <a:ln>
                            <a:noFill/>
                          </a:ln>
                          <a:effectLst/>
                          <a:latin typeface="標楷體" panose="03000509000000000000" pitchFamily="65" charset="-120"/>
                          <a:ea typeface="標楷體" panose="03000509000000000000" pitchFamily="65" charset="-120"/>
                        </a:rPr>
                        <a:t>設計顧問公司</a:t>
                      </a:r>
                      <a:endParaRPr kumimoji="1" lang="zh-TW" altLang="en-US"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台灣世曦工程顧問股份有限公司</a:t>
                      </a:r>
                      <a:endParaRPr kumimoji="1"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r>
              <a:tr h="527884">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承包廠商</a:t>
                      </a:r>
                      <a:endParaRPr kumimoji="1"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泛亞工程建設股份有限公司</a:t>
                      </a:r>
                      <a:endParaRPr kumimoji="1"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r>
              <a:tr h="446567">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2400" b="0" u="none" strike="noStrike" kern="1200" cap="none" normalizeH="0" baseline="0" dirty="0" smtClean="0">
                          <a:ln>
                            <a:noFill/>
                          </a:ln>
                          <a:effectLst/>
                          <a:latin typeface="標楷體" panose="03000509000000000000" pitchFamily="65" charset="-120"/>
                          <a:ea typeface="標楷體" panose="03000509000000000000" pitchFamily="65" charset="-120"/>
                        </a:rPr>
                        <a:t>契約金額</a:t>
                      </a:r>
                      <a:endParaRPr kumimoji="1" lang="zh-TW" altLang="en-US" sz="2400" b="0" i="0" u="none" strike="noStrike" kern="1200" cap="none" normalizeH="0" baseline="0" dirty="0" smtClean="0">
                        <a:ln>
                          <a:noFill/>
                        </a:ln>
                        <a:solidFill>
                          <a:schemeClr val="tx1"/>
                        </a:solidFill>
                        <a:effectLst/>
                        <a:latin typeface="標楷體" panose="03000509000000000000" pitchFamily="65" charset="-120"/>
                        <a:ea typeface="標楷體" panose="03000509000000000000" pitchFamily="65" charset="-120"/>
                        <a:cs typeface="+mn-cs"/>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2400" b="0" u="none" strike="noStrike" kern="1200" cap="none" normalizeH="0" baseline="0" dirty="0" smtClean="0">
                          <a:ln>
                            <a:noFill/>
                          </a:ln>
                          <a:effectLst/>
                          <a:latin typeface="標楷體" panose="03000509000000000000" pitchFamily="65" charset="-120"/>
                          <a:ea typeface="標楷體" panose="03000509000000000000" pitchFamily="65" charset="-120"/>
                        </a:rPr>
                        <a:t>16</a:t>
                      </a:r>
                      <a:r>
                        <a:rPr kumimoji="1" lang="zh-TW" altLang="en-US" sz="2400" b="0" u="none" strike="noStrike" kern="1200" cap="none" normalizeH="0" baseline="0" dirty="0" smtClean="0">
                          <a:ln>
                            <a:noFill/>
                          </a:ln>
                          <a:effectLst/>
                          <a:latin typeface="標楷體" panose="03000509000000000000" pitchFamily="65" charset="-120"/>
                          <a:ea typeface="標楷體" panose="03000509000000000000" pitchFamily="65" charset="-120"/>
                        </a:rPr>
                        <a:t>億</a:t>
                      </a:r>
                      <a:r>
                        <a:rPr kumimoji="1" lang="en-US" altLang="zh-TW" sz="2400" b="0" u="none" strike="noStrike" kern="1200" cap="none" normalizeH="0" baseline="0" dirty="0" smtClean="0">
                          <a:ln>
                            <a:noFill/>
                          </a:ln>
                          <a:effectLst/>
                          <a:latin typeface="標楷體" panose="03000509000000000000" pitchFamily="65" charset="-120"/>
                          <a:ea typeface="標楷體" panose="03000509000000000000" pitchFamily="65" charset="-120"/>
                        </a:rPr>
                        <a:t>3,900</a:t>
                      </a:r>
                      <a:r>
                        <a:rPr kumimoji="1" lang="zh-TW" altLang="en-US" sz="2400" b="0" u="none" strike="noStrike" kern="1200" cap="none" normalizeH="0" baseline="0" dirty="0" smtClean="0">
                          <a:ln>
                            <a:noFill/>
                          </a:ln>
                          <a:effectLst/>
                          <a:latin typeface="標楷體" panose="03000509000000000000" pitchFamily="65" charset="-120"/>
                          <a:ea typeface="標楷體" panose="03000509000000000000" pitchFamily="65" charset="-120"/>
                        </a:rPr>
                        <a:t>萬元</a:t>
                      </a:r>
                      <a:endParaRPr kumimoji="1" lang="zh-TW" altLang="en-US" sz="2400" b="0" i="0" u="none" strike="noStrike" kern="1200" cap="none" normalizeH="0" baseline="0" dirty="0" smtClean="0">
                        <a:ln>
                          <a:noFill/>
                        </a:ln>
                        <a:solidFill>
                          <a:schemeClr val="tx1"/>
                        </a:solidFill>
                        <a:effectLst/>
                        <a:latin typeface="標楷體" panose="03000509000000000000" pitchFamily="65" charset="-120"/>
                        <a:ea typeface="標楷體" panose="03000509000000000000" pitchFamily="65" charset="-120"/>
                        <a:cs typeface="+mn-cs"/>
                      </a:endParaRPr>
                    </a:p>
                  </a:txBody>
                  <a:tcPr horzOverflow="overflow"/>
                </a:tc>
              </a:tr>
              <a:tr h="3302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開工日期</a:t>
                      </a:r>
                      <a:endParaRPr kumimoji="1"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102</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年</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9</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月</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12</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日</a:t>
                      </a:r>
                      <a:endParaRPr kumimoji="1"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r>
              <a:tr h="180975">
                <a:tc>
                  <a:txBody>
                    <a:bodyPr/>
                    <a:lstStyle/>
                    <a:p>
                      <a:pPr marL="0" marR="0" lvl="0" indent="0" algn="l" defTabSz="914400" rtl="0" eaLnBrk="1" fontAlgn="base" latinLnBrk="0" hangingPunct="1">
                        <a:lnSpc>
                          <a:spcPct val="140000"/>
                        </a:lnSpc>
                        <a:spcBef>
                          <a:spcPct val="2000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工        期</a:t>
                      </a:r>
                      <a:endParaRPr kumimoji="1"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第一階段：</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1238</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日曆天</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第二階段：第一階段完成後</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30</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日曆天</a:t>
                      </a:r>
                      <a:endParaRPr kumimoji="1"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r>
              <a:tr h="625475">
                <a:tc>
                  <a:txBody>
                    <a:bodyPr/>
                    <a:lstStyle/>
                    <a:p>
                      <a:pPr marL="87313" marR="0" lvl="0" indent="-87313" algn="l" defTabSz="914400" rtl="0" eaLnBrk="1" fontAlgn="base" latinLnBrk="0" hangingPunct="1">
                        <a:lnSpc>
                          <a:spcPct val="140000"/>
                        </a:lnSpc>
                        <a:spcBef>
                          <a:spcPct val="20000"/>
                        </a:spcBef>
                        <a:spcAft>
                          <a:spcPct val="0"/>
                        </a:spcAft>
                        <a:buClr>
                          <a:schemeClr val="accent2"/>
                        </a:buClr>
                        <a:buSzPct val="75000"/>
                        <a:buFont typeface="Monotype Sorts" charset="0"/>
                        <a:buNone/>
                        <a:tabLst/>
                      </a:pPr>
                      <a:r>
                        <a:rPr kumimoji="1" lang="zh-TW" altLang="en-US" sz="2400" b="0" u="none" strike="noStrike" cap="none" normalizeH="0" baseline="0" smtClean="0">
                          <a:ln>
                            <a:noFill/>
                          </a:ln>
                          <a:effectLst/>
                          <a:latin typeface="標楷體" panose="03000509000000000000" pitchFamily="65" charset="-120"/>
                          <a:ea typeface="標楷體" panose="03000509000000000000" pitchFamily="65" charset="-120"/>
                        </a:rPr>
                        <a:t>預定完工日期</a:t>
                      </a:r>
                      <a:endParaRPr kumimoji="1" lang="zh-TW" altLang="en-US" sz="24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第一階段：</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106</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年</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1</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月</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29</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日</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第二階段：</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106</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年</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3</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月</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2</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日</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截至第</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4</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次工程期限變更：展延</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8</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天</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a:t>
                      </a:r>
                      <a:r>
                        <a:rPr kumimoji="1" lang="zh-TW" altLang="en-US" sz="2400" b="0" u="none" strike="noStrike" cap="none" normalizeH="0" baseline="0" dirty="0" smtClean="0">
                          <a:ln>
                            <a:noFill/>
                          </a:ln>
                          <a:effectLst/>
                          <a:latin typeface="標楷體" panose="03000509000000000000" pitchFamily="65" charset="-120"/>
                          <a:ea typeface="標楷體" panose="03000509000000000000" pitchFamily="65" charset="-120"/>
                        </a:rPr>
                        <a:t>因豪雨颱風</a:t>
                      </a:r>
                      <a:r>
                        <a:rPr kumimoji="1" lang="en-US" altLang="zh-TW" sz="2400" b="0" u="none" strike="noStrike" cap="none" normalizeH="0" baseline="0" dirty="0" smtClean="0">
                          <a:ln>
                            <a:noFill/>
                          </a:ln>
                          <a:effectLst/>
                          <a:latin typeface="標楷體" panose="03000509000000000000" pitchFamily="65" charset="-120"/>
                          <a:ea typeface="標楷體" panose="03000509000000000000" pitchFamily="65" charset="-120"/>
                        </a:rPr>
                        <a:t>)</a:t>
                      </a:r>
                      <a:endParaRPr kumimoji="1" lang="en-US" altLang="zh-TW"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tc>
              </a:tr>
            </a:tbl>
          </a:graphicData>
        </a:graphic>
      </p:graphicFrame>
    </p:spTree>
    <p:extLst>
      <p:ext uri="{BB962C8B-B14F-4D97-AF65-F5344CB8AC3E}">
        <p14:creationId xmlns:p14="http://schemas.microsoft.com/office/powerpoint/2010/main" val="27339949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Text Box 15"/>
          <p:cNvSpPr txBox="1">
            <a:spLocks noChangeArrowheads="1"/>
          </p:cNvSpPr>
          <p:nvPr/>
        </p:nvSpPr>
        <p:spPr bwMode="auto">
          <a:xfrm>
            <a:off x="1980356" y="2376163"/>
            <a:ext cx="2232000" cy="830997"/>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一、吊掛作業安全檢查</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二、施工架工作台</a:t>
            </a:r>
            <a:r>
              <a:rPr lang="zh-TW" altLang="en-US" dirty="0" smtClean="0">
                <a:latin typeface="標楷體" panose="03000509000000000000" pitchFamily="65" charset="-120"/>
                <a:ea typeface="標楷體" panose="03000509000000000000" pitchFamily="65" charset="-120"/>
              </a:rPr>
              <a:t>檢查</a:t>
            </a:r>
          </a:p>
          <a:p>
            <a:r>
              <a:rPr lang="zh-TW" altLang="en-US" dirty="0" smtClean="0">
                <a:latin typeface="標楷體" panose="03000509000000000000" pitchFamily="65" charset="-120"/>
                <a:ea typeface="標楷體" panose="03000509000000000000" pitchFamily="65" charset="-120"/>
              </a:rPr>
              <a:t>三、檢查表</a:t>
            </a:r>
            <a:r>
              <a:rPr lang="en-US" altLang="zh-TW" dirty="0" smtClean="0">
                <a:latin typeface="標楷體" panose="03000509000000000000" pitchFamily="65" charset="-120"/>
                <a:ea typeface="標楷體" panose="03000509000000000000" pitchFamily="65" charset="-120"/>
              </a:rPr>
              <a:t>:E-24</a:t>
            </a:r>
            <a:endParaRPr lang="en-US" altLang="zh-TW" dirty="0">
              <a:latin typeface="標楷體" panose="03000509000000000000" pitchFamily="65" charset="-120"/>
              <a:ea typeface="標楷體" panose="03000509000000000000" pitchFamily="65" charset="-120"/>
            </a:endParaRPr>
          </a:p>
        </p:txBody>
      </p:sp>
      <p:sp>
        <p:nvSpPr>
          <p:cNvPr id="61446" name="Line 16"/>
          <p:cNvSpPr>
            <a:spLocks noChangeShapeType="1"/>
          </p:cNvSpPr>
          <p:nvPr/>
        </p:nvSpPr>
        <p:spPr bwMode="auto">
          <a:xfrm flipV="1">
            <a:off x="5829300" y="1876425"/>
            <a:ext cx="433388"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wrap="none" anchor="ctr"/>
          <a:lstStyle/>
          <a:p>
            <a:endParaRPr lang="zh-TW" altLang="en-US"/>
          </a:p>
        </p:txBody>
      </p:sp>
      <p:sp>
        <p:nvSpPr>
          <p:cNvPr id="61447" name="Line 18"/>
          <p:cNvSpPr>
            <a:spLocks noChangeShapeType="1"/>
          </p:cNvSpPr>
          <p:nvPr/>
        </p:nvSpPr>
        <p:spPr bwMode="auto">
          <a:xfrm>
            <a:off x="873125" y="4171950"/>
            <a:ext cx="0" cy="1152525"/>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wrap="none" anchor="ctr"/>
          <a:lstStyle/>
          <a:p>
            <a:endParaRPr lang="zh-TW" altLang="en-US"/>
          </a:p>
        </p:txBody>
      </p:sp>
      <p:sp>
        <p:nvSpPr>
          <p:cNvPr id="61448" name="Line 20"/>
          <p:cNvSpPr>
            <a:spLocks noChangeShapeType="1"/>
          </p:cNvSpPr>
          <p:nvPr/>
        </p:nvSpPr>
        <p:spPr bwMode="auto">
          <a:xfrm>
            <a:off x="2532063" y="1863725"/>
            <a:ext cx="431800"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sp>
        <p:nvSpPr>
          <p:cNvPr id="61449" name="Line 24"/>
          <p:cNvSpPr>
            <a:spLocks noChangeShapeType="1"/>
          </p:cNvSpPr>
          <p:nvPr/>
        </p:nvSpPr>
        <p:spPr bwMode="auto">
          <a:xfrm flipH="1">
            <a:off x="7323138" y="3763963"/>
            <a:ext cx="1008062"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sp>
        <p:nvSpPr>
          <p:cNvPr id="61450" name="Line 26"/>
          <p:cNvSpPr>
            <a:spLocks noChangeShapeType="1"/>
          </p:cNvSpPr>
          <p:nvPr/>
        </p:nvSpPr>
        <p:spPr bwMode="auto">
          <a:xfrm>
            <a:off x="4048125" y="1879600"/>
            <a:ext cx="431800"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sp>
        <p:nvSpPr>
          <p:cNvPr id="61451" name="Line 30"/>
          <p:cNvSpPr>
            <a:spLocks noChangeShapeType="1"/>
          </p:cNvSpPr>
          <p:nvPr/>
        </p:nvSpPr>
        <p:spPr bwMode="auto">
          <a:xfrm flipH="1" flipV="1">
            <a:off x="1516063" y="3776663"/>
            <a:ext cx="1081087"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sp>
        <p:nvSpPr>
          <p:cNvPr id="22" name="Text Box 31"/>
          <p:cNvSpPr txBox="1">
            <a:spLocks noChangeArrowheads="1"/>
          </p:cNvSpPr>
          <p:nvPr/>
        </p:nvSpPr>
        <p:spPr bwMode="auto">
          <a:xfrm>
            <a:off x="4881438" y="2425205"/>
            <a:ext cx="2232000" cy="584775"/>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a:t>
            </a:r>
            <a:r>
              <a:rPr lang="zh-TW"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吊掛作業安全</a:t>
            </a:r>
            <a:r>
              <a:rPr lang="zh-TW" altLang="en-US" dirty="0" smtClean="0">
                <a:latin typeface="標楷體" panose="03000509000000000000" pitchFamily="65" charset="-120"/>
                <a:ea typeface="標楷體" panose="03000509000000000000" pitchFamily="65" charset="-120"/>
              </a:rPr>
              <a:t>檢查</a:t>
            </a:r>
          </a:p>
          <a:p>
            <a:r>
              <a:rPr lang="zh-TW" altLang="en-US" dirty="0" smtClean="0">
                <a:latin typeface="標楷體" panose="03000509000000000000" pitchFamily="65" charset="-120"/>
                <a:ea typeface="標楷體" panose="03000509000000000000" pitchFamily="65" charset="-120"/>
              </a:rPr>
              <a:t>二、檢查表</a:t>
            </a:r>
            <a:r>
              <a:rPr lang="en-US" altLang="zh-TW" dirty="0" smtClean="0">
                <a:latin typeface="標楷體" panose="03000509000000000000" pitchFamily="65" charset="-120"/>
                <a:ea typeface="標楷體" panose="03000509000000000000" pitchFamily="65" charset="-120"/>
              </a:rPr>
              <a:t>:E-24</a:t>
            </a:r>
            <a:endParaRPr lang="en-US" altLang="zh-TW" dirty="0">
              <a:latin typeface="標楷體" panose="03000509000000000000" pitchFamily="65" charset="-120"/>
              <a:ea typeface="標楷體" panose="03000509000000000000" pitchFamily="65" charset="-120"/>
            </a:endParaRPr>
          </a:p>
        </p:txBody>
      </p:sp>
      <p:sp>
        <p:nvSpPr>
          <p:cNvPr id="23" name="Text Box 36"/>
          <p:cNvSpPr txBox="1">
            <a:spLocks noChangeArrowheads="1"/>
          </p:cNvSpPr>
          <p:nvPr/>
        </p:nvSpPr>
        <p:spPr bwMode="auto">
          <a:xfrm>
            <a:off x="3498802" y="4275376"/>
            <a:ext cx="2232000" cy="830997"/>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一、吊掛作業安全檢查</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二、施工架工作台</a:t>
            </a:r>
            <a:r>
              <a:rPr lang="zh-TW" altLang="en-US" dirty="0" smtClean="0">
                <a:latin typeface="標楷體" panose="03000509000000000000" pitchFamily="65" charset="-120"/>
                <a:ea typeface="標楷體" panose="03000509000000000000" pitchFamily="65" charset="-120"/>
              </a:rPr>
              <a:t>檢查</a:t>
            </a:r>
          </a:p>
          <a:p>
            <a:r>
              <a:rPr lang="zh-TW" altLang="en-US" dirty="0" smtClean="0">
                <a:latin typeface="標楷體" panose="03000509000000000000" pitchFamily="65" charset="-120"/>
                <a:ea typeface="標楷體" panose="03000509000000000000" pitchFamily="65" charset="-120"/>
              </a:rPr>
              <a:t>三、檢查表</a:t>
            </a:r>
            <a:r>
              <a:rPr lang="en-US" altLang="zh-TW" dirty="0" smtClean="0">
                <a:latin typeface="標楷體" panose="03000509000000000000" pitchFamily="65" charset="-120"/>
                <a:ea typeface="標楷體" panose="03000509000000000000" pitchFamily="65" charset="-120"/>
              </a:rPr>
              <a:t>:E-24</a:t>
            </a:r>
            <a:endParaRPr lang="en-US" altLang="zh-TW" dirty="0">
              <a:latin typeface="標楷體" panose="03000509000000000000" pitchFamily="65" charset="-120"/>
              <a:ea typeface="標楷體" panose="03000509000000000000" pitchFamily="65" charset="-120"/>
            </a:endParaRPr>
          </a:p>
        </p:txBody>
      </p:sp>
      <p:cxnSp>
        <p:nvCxnSpPr>
          <p:cNvPr id="24" name="肘形接點 23"/>
          <p:cNvCxnSpPr>
            <a:stCxn id="61461" idx="2"/>
          </p:cNvCxnSpPr>
          <p:nvPr/>
        </p:nvCxnSpPr>
        <p:spPr>
          <a:xfrm rot="5400000">
            <a:off x="3432969" y="1647031"/>
            <a:ext cx="428625" cy="1103313"/>
          </a:xfrm>
          <a:prstGeom prst="bentConnector3">
            <a:avLst>
              <a:gd name="adj1" fmla="val 6775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肘形接點 24"/>
          <p:cNvCxnSpPr>
            <a:stCxn id="61464" idx="4"/>
          </p:cNvCxnSpPr>
          <p:nvPr/>
        </p:nvCxnSpPr>
        <p:spPr>
          <a:xfrm rot="16200000" flipH="1">
            <a:off x="5778500" y="2206625"/>
            <a:ext cx="434975" cy="3175"/>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1460" name="Oval 28"/>
          <p:cNvSpPr>
            <a:spLocks noChangeArrowheads="1"/>
          </p:cNvSpPr>
          <p:nvPr/>
        </p:nvSpPr>
        <p:spPr bwMode="auto">
          <a:xfrm>
            <a:off x="4133850" y="1766888"/>
            <a:ext cx="161925" cy="220662"/>
          </a:xfrm>
          <a:prstGeom prst="ellipse">
            <a:avLst/>
          </a:prstGeom>
          <a:solidFill>
            <a:schemeClr val="tx2"/>
          </a:solidFill>
          <a:ln w="12700">
            <a:solidFill>
              <a:schemeClr val="tx1"/>
            </a:solidFill>
            <a:round/>
            <a:headEnd/>
            <a:tailEnd/>
          </a:ln>
        </p:spPr>
        <p:txBody>
          <a:bodyPr wrap="none" anchor="ctr"/>
          <a:lstStyle>
            <a:lvl1pPr eaLnBrk="0" hangingPunct="0">
              <a:defRPr kumimoji="1" sz="2000" b="1">
                <a:solidFill>
                  <a:schemeClr val="tx1"/>
                </a:solidFill>
                <a:latin typeface="Tahoma" pitchFamily="34" charset="0"/>
                <a:ea typeface="新細明體" pitchFamily="18" charset="-120"/>
              </a:defRPr>
            </a:lvl1pPr>
            <a:lvl2pPr marL="742950" indent="-285750" eaLnBrk="0" hangingPunct="0">
              <a:defRPr kumimoji="1" sz="2000" b="1">
                <a:solidFill>
                  <a:schemeClr val="tx1"/>
                </a:solidFill>
                <a:latin typeface="Tahoma" pitchFamily="34" charset="0"/>
                <a:ea typeface="新細明體" pitchFamily="18" charset="-120"/>
              </a:defRPr>
            </a:lvl2pPr>
            <a:lvl3pPr marL="1143000" indent="-228600" eaLnBrk="0" hangingPunct="0">
              <a:defRPr kumimoji="1" sz="2000" b="1">
                <a:solidFill>
                  <a:schemeClr val="tx1"/>
                </a:solidFill>
                <a:latin typeface="Tahoma" pitchFamily="34" charset="0"/>
                <a:ea typeface="新細明體" pitchFamily="18" charset="-120"/>
              </a:defRPr>
            </a:lvl3pPr>
            <a:lvl4pPr marL="1600200" indent="-228600" eaLnBrk="0" hangingPunct="0">
              <a:defRPr kumimoji="1" sz="2000" b="1">
                <a:solidFill>
                  <a:schemeClr val="tx1"/>
                </a:solidFill>
                <a:latin typeface="Tahoma" pitchFamily="34" charset="0"/>
                <a:ea typeface="新細明體" pitchFamily="18" charset="-120"/>
              </a:defRPr>
            </a:lvl4pPr>
            <a:lvl5pPr marL="2057400" indent="-228600" eaLnBrk="0" hangingPunct="0">
              <a:defRPr kumimoji="1" sz="2000" b="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endParaRPr lang="zh-TW" altLang="en-US" b="0">
              <a:latin typeface="標楷體" pitchFamily="65" charset="-120"/>
              <a:ea typeface="標楷體" pitchFamily="65" charset="-120"/>
            </a:endParaRPr>
          </a:p>
        </p:txBody>
      </p:sp>
      <p:sp>
        <p:nvSpPr>
          <p:cNvPr id="61461" name="Text Box 72"/>
          <p:cNvSpPr txBox="1">
            <a:spLocks noChangeArrowheads="1"/>
          </p:cNvSpPr>
          <p:nvPr/>
        </p:nvSpPr>
        <p:spPr bwMode="auto">
          <a:xfrm>
            <a:off x="4094163" y="1816100"/>
            <a:ext cx="209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lnSpc>
                <a:spcPct val="50000"/>
              </a:lnSpc>
            </a:pPr>
            <a:r>
              <a:rPr lang="en-US" altLang="zh-TW" sz="1000">
                <a:solidFill>
                  <a:schemeClr val="bg1"/>
                </a:solidFill>
                <a:latin typeface="標楷體" pitchFamily="65" charset="-120"/>
                <a:ea typeface="標楷體" pitchFamily="65" charset="-120"/>
                <a:cs typeface="Arial Unicode MS" pitchFamily="34" charset="-120"/>
              </a:rPr>
              <a:t>1</a:t>
            </a:r>
          </a:p>
        </p:txBody>
      </p:sp>
      <p:sp>
        <p:nvSpPr>
          <p:cNvPr id="61462" name="Line 16"/>
          <p:cNvSpPr>
            <a:spLocks noChangeShapeType="1"/>
          </p:cNvSpPr>
          <p:nvPr/>
        </p:nvSpPr>
        <p:spPr bwMode="auto">
          <a:xfrm>
            <a:off x="7615238" y="1874838"/>
            <a:ext cx="431800"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wrap="none" anchor="ctr"/>
          <a:lstStyle/>
          <a:p>
            <a:endParaRPr lang="zh-TW" altLang="en-US"/>
          </a:p>
        </p:txBody>
      </p:sp>
      <p:sp>
        <p:nvSpPr>
          <p:cNvPr id="61463" name="Line 17"/>
          <p:cNvSpPr>
            <a:spLocks noChangeShapeType="1"/>
          </p:cNvSpPr>
          <p:nvPr/>
        </p:nvSpPr>
        <p:spPr bwMode="auto">
          <a:xfrm>
            <a:off x="8840788" y="2236788"/>
            <a:ext cx="0" cy="1152525"/>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wrap="none" anchor="ctr"/>
          <a:lstStyle/>
          <a:p>
            <a:endParaRPr lang="zh-TW" altLang="en-US"/>
          </a:p>
        </p:txBody>
      </p:sp>
      <p:sp>
        <p:nvSpPr>
          <p:cNvPr id="61464" name="Oval 33"/>
          <p:cNvSpPr>
            <a:spLocks noChangeArrowheads="1"/>
          </p:cNvSpPr>
          <p:nvPr/>
        </p:nvSpPr>
        <p:spPr bwMode="auto">
          <a:xfrm>
            <a:off x="5913438" y="1770063"/>
            <a:ext cx="161925" cy="220662"/>
          </a:xfrm>
          <a:prstGeom prst="ellipse">
            <a:avLst/>
          </a:prstGeom>
          <a:solidFill>
            <a:schemeClr val="tx2"/>
          </a:solidFill>
          <a:ln w="12700">
            <a:solidFill>
              <a:schemeClr val="tx1"/>
            </a:solidFill>
            <a:round/>
            <a:headEnd/>
            <a:tailEnd/>
          </a:ln>
        </p:spPr>
        <p:txBody>
          <a:bodyPr wrap="none" anchor="ctr"/>
          <a:lstStyle>
            <a:lvl1pPr eaLnBrk="0" hangingPunct="0">
              <a:defRPr kumimoji="1" sz="2000" b="1">
                <a:solidFill>
                  <a:schemeClr val="tx1"/>
                </a:solidFill>
                <a:latin typeface="Tahoma" pitchFamily="34" charset="0"/>
                <a:ea typeface="新細明體" pitchFamily="18" charset="-120"/>
              </a:defRPr>
            </a:lvl1pPr>
            <a:lvl2pPr marL="742950" indent="-285750" eaLnBrk="0" hangingPunct="0">
              <a:defRPr kumimoji="1" sz="2000" b="1">
                <a:solidFill>
                  <a:schemeClr val="tx1"/>
                </a:solidFill>
                <a:latin typeface="Tahoma" pitchFamily="34" charset="0"/>
                <a:ea typeface="新細明體" pitchFamily="18" charset="-120"/>
              </a:defRPr>
            </a:lvl2pPr>
            <a:lvl3pPr marL="1143000" indent="-228600" eaLnBrk="0" hangingPunct="0">
              <a:defRPr kumimoji="1" sz="2000" b="1">
                <a:solidFill>
                  <a:schemeClr val="tx1"/>
                </a:solidFill>
                <a:latin typeface="Tahoma" pitchFamily="34" charset="0"/>
                <a:ea typeface="新細明體" pitchFamily="18" charset="-120"/>
              </a:defRPr>
            </a:lvl3pPr>
            <a:lvl4pPr marL="1600200" indent="-228600" eaLnBrk="0" hangingPunct="0">
              <a:defRPr kumimoji="1" sz="2000" b="1">
                <a:solidFill>
                  <a:schemeClr val="tx1"/>
                </a:solidFill>
                <a:latin typeface="Tahoma" pitchFamily="34" charset="0"/>
                <a:ea typeface="新細明體" pitchFamily="18" charset="-120"/>
              </a:defRPr>
            </a:lvl4pPr>
            <a:lvl5pPr marL="2057400" indent="-228600" eaLnBrk="0" hangingPunct="0">
              <a:defRPr kumimoji="1" sz="2000" b="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endParaRPr lang="zh-TW" altLang="en-US" b="0">
              <a:latin typeface="標楷體" pitchFamily="65" charset="-120"/>
              <a:ea typeface="標楷體" pitchFamily="65" charset="-120"/>
            </a:endParaRPr>
          </a:p>
        </p:txBody>
      </p:sp>
      <p:sp>
        <p:nvSpPr>
          <p:cNvPr id="61465" name="Line 24"/>
          <p:cNvSpPr>
            <a:spLocks noChangeShapeType="1"/>
          </p:cNvSpPr>
          <p:nvPr/>
        </p:nvSpPr>
        <p:spPr bwMode="auto">
          <a:xfrm flipH="1" flipV="1">
            <a:off x="3894138" y="3767138"/>
            <a:ext cx="1079500"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sp>
        <p:nvSpPr>
          <p:cNvPr id="61466" name="Text Box 73"/>
          <p:cNvSpPr txBox="1">
            <a:spLocks noChangeArrowheads="1"/>
          </p:cNvSpPr>
          <p:nvPr/>
        </p:nvSpPr>
        <p:spPr bwMode="auto">
          <a:xfrm>
            <a:off x="5878513" y="1816100"/>
            <a:ext cx="209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lnSpc>
                <a:spcPct val="50000"/>
              </a:lnSpc>
            </a:pPr>
            <a:r>
              <a:rPr lang="en-US" altLang="zh-TW" sz="1000">
                <a:solidFill>
                  <a:schemeClr val="bg1"/>
                </a:solidFill>
                <a:latin typeface="標楷體" pitchFamily="65" charset="-120"/>
                <a:ea typeface="標楷體" pitchFamily="65" charset="-120"/>
                <a:cs typeface="Arial Unicode MS" pitchFamily="34" charset="-120"/>
              </a:rPr>
              <a:t>2</a:t>
            </a:r>
          </a:p>
        </p:txBody>
      </p:sp>
      <p:sp>
        <p:nvSpPr>
          <p:cNvPr id="61467" name="Oval 35"/>
          <p:cNvSpPr>
            <a:spLocks noChangeArrowheads="1"/>
          </p:cNvSpPr>
          <p:nvPr/>
        </p:nvSpPr>
        <p:spPr bwMode="auto">
          <a:xfrm>
            <a:off x="4351338" y="3643313"/>
            <a:ext cx="161925" cy="220662"/>
          </a:xfrm>
          <a:prstGeom prst="ellipse">
            <a:avLst/>
          </a:prstGeom>
          <a:solidFill>
            <a:schemeClr val="tx2"/>
          </a:solidFill>
          <a:ln w="12700">
            <a:solidFill>
              <a:schemeClr val="tx1"/>
            </a:solidFill>
            <a:round/>
            <a:headEnd/>
            <a:tailEnd/>
          </a:ln>
        </p:spPr>
        <p:txBody>
          <a:bodyPr wrap="none" anchor="ctr"/>
          <a:lstStyle>
            <a:lvl1pPr eaLnBrk="0" hangingPunct="0">
              <a:defRPr kumimoji="1" sz="2000" b="1">
                <a:solidFill>
                  <a:schemeClr val="tx1"/>
                </a:solidFill>
                <a:latin typeface="Tahoma" pitchFamily="34" charset="0"/>
                <a:ea typeface="新細明體" pitchFamily="18" charset="-120"/>
              </a:defRPr>
            </a:lvl1pPr>
            <a:lvl2pPr marL="742950" indent="-285750" eaLnBrk="0" hangingPunct="0">
              <a:defRPr kumimoji="1" sz="2000" b="1">
                <a:solidFill>
                  <a:schemeClr val="tx1"/>
                </a:solidFill>
                <a:latin typeface="Tahoma" pitchFamily="34" charset="0"/>
                <a:ea typeface="新細明體" pitchFamily="18" charset="-120"/>
              </a:defRPr>
            </a:lvl2pPr>
            <a:lvl3pPr marL="1143000" indent="-228600" eaLnBrk="0" hangingPunct="0">
              <a:defRPr kumimoji="1" sz="2000" b="1">
                <a:solidFill>
                  <a:schemeClr val="tx1"/>
                </a:solidFill>
                <a:latin typeface="Tahoma" pitchFamily="34" charset="0"/>
                <a:ea typeface="新細明體" pitchFamily="18" charset="-120"/>
              </a:defRPr>
            </a:lvl3pPr>
            <a:lvl4pPr marL="1600200" indent="-228600" eaLnBrk="0" hangingPunct="0">
              <a:defRPr kumimoji="1" sz="2000" b="1">
                <a:solidFill>
                  <a:schemeClr val="tx1"/>
                </a:solidFill>
                <a:latin typeface="Tahoma" pitchFamily="34" charset="0"/>
                <a:ea typeface="新細明體" pitchFamily="18" charset="-120"/>
              </a:defRPr>
            </a:lvl4pPr>
            <a:lvl5pPr marL="2057400" indent="-228600" eaLnBrk="0" hangingPunct="0">
              <a:defRPr kumimoji="1" sz="2000" b="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endParaRPr lang="zh-TW" altLang="en-US" b="0">
              <a:latin typeface="標楷體" pitchFamily="65" charset="-120"/>
              <a:ea typeface="標楷體" pitchFamily="65" charset="-120"/>
            </a:endParaRPr>
          </a:p>
        </p:txBody>
      </p:sp>
      <p:sp>
        <p:nvSpPr>
          <p:cNvPr id="61468" name="Text Box 74"/>
          <p:cNvSpPr txBox="1">
            <a:spLocks noChangeArrowheads="1"/>
          </p:cNvSpPr>
          <p:nvPr/>
        </p:nvSpPr>
        <p:spPr bwMode="auto">
          <a:xfrm>
            <a:off x="4305300" y="3700463"/>
            <a:ext cx="209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lnSpc>
                <a:spcPct val="50000"/>
              </a:lnSpc>
            </a:pPr>
            <a:r>
              <a:rPr lang="en-US" altLang="zh-TW" sz="1000">
                <a:solidFill>
                  <a:schemeClr val="bg1"/>
                </a:solidFill>
                <a:latin typeface="標楷體" pitchFamily="65" charset="-120"/>
                <a:ea typeface="標楷體" pitchFamily="65" charset="-120"/>
                <a:cs typeface="Arial Unicode MS" pitchFamily="34" charset="-120"/>
              </a:rPr>
              <a:t>3</a:t>
            </a:r>
          </a:p>
        </p:txBody>
      </p:sp>
      <p:sp>
        <p:nvSpPr>
          <p:cNvPr id="61469" name="Oval 64"/>
          <p:cNvSpPr>
            <a:spLocks noChangeArrowheads="1"/>
          </p:cNvSpPr>
          <p:nvPr/>
        </p:nvSpPr>
        <p:spPr bwMode="auto">
          <a:xfrm>
            <a:off x="822325" y="4530725"/>
            <a:ext cx="161925" cy="220663"/>
          </a:xfrm>
          <a:prstGeom prst="ellipse">
            <a:avLst/>
          </a:prstGeom>
          <a:solidFill>
            <a:schemeClr val="tx2"/>
          </a:solidFill>
          <a:ln w="12700">
            <a:solidFill>
              <a:schemeClr val="tx1"/>
            </a:solidFill>
            <a:round/>
            <a:headEnd/>
            <a:tailEnd/>
          </a:ln>
        </p:spPr>
        <p:txBody>
          <a:bodyPr wrap="none" anchor="ctr"/>
          <a:lstStyle>
            <a:lvl1pPr eaLnBrk="0" hangingPunct="0">
              <a:defRPr kumimoji="1" sz="2000" b="1">
                <a:solidFill>
                  <a:schemeClr val="tx1"/>
                </a:solidFill>
                <a:latin typeface="Tahoma" pitchFamily="34" charset="0"/>
                <a:ea typeface="新細明體" pitchFamily="18" charset="-120"/>
              </a:defRPr>
            </a:lvl1pPr>
            <a:lvl2pPr marL="742950" indent="-285750" eaLnBrk="0" hangingPunct="0">
              <a:defRPr kumimoji="1" sz="2000" b="1">
                <a:solidFill>
                  <a:schemeClr val="tx1"/>
                </a:solidFill>
                <a:latin typeface="Tahoma" pitchFamily="34" charset="0"/>
                <a:ea typeface="新細明體" pitchFamily="18" charset="-120"/>
              </a:defRPr>
            </a:lvl2pPr>
            <a:lvl3pPr marL="1143000" indent="-228600" eaLnBrk="0" hangingPunct="0">
              <a:defRPr kumimoji="1" sz="2000" b="1">
                <a:solidFill>
                  <a:schemeClr val="tx1"/>
                </a:solidFill>
                <a:latin typeface="Tahoma" pitchFamily="34" charset="0"/>
                <a:ea typeface="新細明體" pitchFamily="18" charset="-120"/>
              </a:defRPr>
            </a:lvl3pPr>
            <a:lvl4pPr marL="1600200" indent="-228600" eaLnBrk="0" hangingPunct="0">
              <a:defRPr kumimoji="1" sz="2000" b="1">
                <a:solidFill>
                  <a:schemeClr val="tx1"/>
                </a:solidFill>
                <a:latin typeface="Tahoma" pitchFamily="34" charset="0"/>
                <a:ea typeface="新細明體" pitchFamily="18" charset="-120"/>
              </a:defRPr>
            </a:lvl4pPr>
            <a:lvl5pPr marL="2057400" indent="-228600" eaLnBrk="0" hangingPunct="0">
              <a:defRPr kumimoji="1" sz="2000" b="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endParaRPr lang="zh-TW" altLang="en-US" b="0">
              <a:latin typeface="標楷體" pitchFamily="65" charset="-120"/>
              <a:ea typeface="標楷體" pitchFamily="65" charset="-120"/>
            </a:endParaRPr>
          </a:p>
        </p:txBody>
      </p:sp>
      <p:sp>
        <p:nvSpPr>
          <p:cNvPr id="36" name="Text Box 65"/>
          <p:cNvSpPr txBox="1">
            <a:spLocks noChangeArrowheads="1"/>
          </p:cNvSpPr>
          <p:nvPr/>
        </p:nvSpPr>
        <p:spPr bwMode="auto">
          <a:xfrm>
            <a:off x="1131216" y="4387532"/>
            <a:ext cx="2016000" cy="584775"/>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一、支撐架組立檢查</a:t>
            </a:r>
          </a:p>
          <a:p>
            <a:r>
              <a:rPr lang="zh-TW" altLang="en-US" dirty="0">
                <a:latin typeface="標楷體" panose="03000509000000000000" pitchFamily="65" charset="-120"/>
                <a:ea typeface="標楷體" panose="03000509000000000000" pitchFamily="65" charset="-120"/>
              </a:rPr>
              <a:t>二、檢查表</a:t>
            </a:r>
            <a:r>
              <a:rPr lang="en-US" altLang="zh-TW" dirty="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E-24</a:t>
            </a:r>
            <a:endParaRPr lang="en-US" altLang="zh-TW" dirty="0">
              <a:latin typeface="標楷體" panose="03000509000000000000" pitchFamily="65" charset="-120"/>
              <a:ea typeface="標楷體" panose="03000509000000000000" pitchFamily="65" charset="-120"/>
            </a:endParaRPr>
          </a:p>
        </p:txBody>
      </p:sp>
      <p:sp>
        <p:nvSpPr>
          <p:cNvPr id="61473" name="Text Box 75"/>
          <p:cNvSpPr txBox="1">
            <a:spLocks noChangeArrowheads="1"/>
          </p:cNvSpPr>
          <p:nvPr/>
        </p:nvSpPr>
        <p:spPr bwMode="auto">
          <a:xfrm>
            <a:off x="768350" y="4594225"/>
            <a:ext cx="209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lnSpc>
                <a:spcPct val="50000"/>
              </a:lnSpc>
            </a:pPr>
            <a:r>
              <a:rPr lang="en-US" altLang="zh-TW" sz="1000">
                <a:solidFill>
                  <a:schemeClr val="bg1"/>
                </a:solidFill>
                <a:latin typeface="標楷體" pitchFamily="65" charset="-120"/>
                <a:ea typeface="標楷體" pitchFamily="65" charset="-120"/>
                <a:cs typeface="Arial Unicode MS" pitchFamily="34" charset="-120"/>
              </a:rPr>
              <a:t>4</a:t>
            </a:r>
          </a:p>
        </p:txBody>
      </p:sp>
      <p:sp>
        <p:nvSpPr>
          <p:cNvPr id="39" name="Text Box 13"/>
          <p:cNvSpPr txBox="1">
            <a:spLocks noChangeArrowheads="1"/>
          </p:cNvSpPr>
          <p:nvPr/>
        </p:nvSpPr>
        <p:spPr bwMode="auto">
          <a:xfrm>
            <a:off x="4783364" y="5365693"/>
            <a:ext cx="972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混凝土養護</a:t>
            </a:r>
          </a:p>
        </p:txBody>
      </p:sp>
      <p:cxnSp>
        <p:nvCxnSpPr>
          <p:cNvPr id="40" name="肘形接點 39"/>
          <p:cNvCxnSpPr>
            <a:stCxn id="61467" idx="4"/>
          </p:cNvCxnSpPr>
          <p:nvPr/>
        </p:nvCxnSpPr>
        <p:spPr>
          <a:xfrm rot="16200000" flipH="1">
            <a:off x="4298950" y="3997325"/>
            <a:ext cx="449263" cy="182563"/>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rot="240000" flipH="1" flipV="1">
            <a:off x="5141913" y="1071563"/>
            <a:ext cx="36512" cy="468312"/>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5140325" y="1074738"/>
            <a:ext cx="45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9696450" y="1073150"/>
            <a:ext cx="0" cy="26638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H="1">
            <a:off x="9332913" y="3743325"/>
            <a:ext cx="358775" cy="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1482" name="文字方塊 44"/>
          <p:cNvSpPr txBox="1">
            <a:spLocks noChangeArrowheads="1"/>
          </p:cNvSpPr>
          <p:nvPr/>
        </p:nvSpPr>
        <p:spPr bwMode="auto">
          <a:xfrm>
            <a:off x="6359525" y="1052513"/>
            <a:ext cx="2270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b="1">
                <a:solidFill>
                  <a:schemeClr val="tx1"/>
                </a:solidFill>
                <a:latin typeface="Tahoma" pitchFamily="34" charset="0"/>
                <a:ea typeface="新細明體" pitchFamily="18" charset="-120"/>
              </a:defRPr>
            </a:lvl1pPr>
            <a:lvl2pPr marL="742950" indent="-285750" eaLnBrk="0" hangingPunct="0">
              <a:defRPr kumimoji="1" sz="2000" b="1">
                <a:solidFill>
                  <a:schemeClr val="tx1"/>
                </a:solidFill>
                <a:latin typeface="Tahoma" pitchFamily="34" charset="0"/>
                <a:ea typeface="新細明體" pitchFamily="18" charset="-120"/>
              </a:defRPr>
            </a:lvl2pPr>
            <a:lvl3pPr marL="1143000" indent="-228600" eaLnBrk="0" hangingPunct="0">
              <a:defRPr kumimoji="1" sz="2000" b="1">
                <a:solidFill>
                  <a:schemeClr val="tx1"/>
                </a:solidFill>
                <a:latin typeface="Tahoma" pitchFamily="34" charset="0"/>
                <a:ea typeface="新細明體" pitchFamily="18" charset="-120"/>
              </a:defRPr>
            </a:lvl3pPr>
            <a:lvl4pPr marL="1600200" indent="-228600" eaLnBrk="0" hangingPunct="0">
              <a:defRPr kumimoji="1" sz="2000" b="1">
                <a:solidFill>
                  <a:schemeClr val="tx1"/>
                </a:solidFill>
                <a:latin typeface="Tahoma" pitchFamily="34" charset="0"/>
                <a:ea typeface="新細明體" pitchFamily="18" charset="-120"/>
              </a:defRPr>
            </a:lvl4pPr>
            <a:lvl5pPr marL="2057400" indent="-228600" eaLnBrk="0" hangingPunct="0">
              <a:defRPr kumimoji="1" sz="2000" b="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algn="r" eaLnBrk="1" hangingPunct="1"/>
            <a:r>
              <a:rPr lang="zh-TW" altLang="zh-TW" b="0">
                <a:latin typeface="標楷體" pitchFamily="65" charset="-120"/>
                <a:ea typeface="標楷體" pitchFamily="65" charset="-120"/>
              </a:rPr>
              <a:t>次</a:t>
            </a:r>
            <a:r>
              <a:rPr lang="zh-TW" altLang="en-US" b="0">
                <a:latin typeface="標楷體" pitchFamily="65" charset="-120"/>
                <a:ea typeface="標楷體" pitchFamily="65" charset="-120"/>
              </a:rPr>
              <a:t>節墩柱製作循環</a:t>
            </a:r>
          </a:p>
        </p:txBody>
      </p:sp>
      <p:sp>
        <p:nvSpPr>
          <p:cNvPr id="61483" name="Line 26"/>
          <p:cNvSpPr>
            <a:spLocks noChangeShapeType="1"/>
          </p:cNvSpPr>
          <p:nvPr/>
        </p:nvSpPr>
        <p:spPr bwMode="auto">
          <a:xfrm>
            <a:off x="3854450" y="5722938"/>
            <a:ext cx="900113"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sp>
        <p:nvSpPr>
          <p:cNvPr id="61484" name="Line 26"/>
          <p:cNvSpPr>
            <a:spLocks noChangeShapeType="1"/>
          </p:cNvSpPr>
          <p:nvPr/>
        </p:nvSpPr>
        <p:spPr bwMode="auto">
          <a:xfrm>
            <a:off x="1763713" y="5722938"/>
            <a:ext cx="755650"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cxnSp>
        <p:nvCxnSpPr>
          <p:cNvPr id="49" name="肘形接點 104"/>
          <p:cNvCxnSpPr>
            <a:endCxn id="61473" idx="3"/>
          </p:cNvCxnSpPr>
          <p:nvPr/>
        </p:nvCxnSpPr>
        <p:spPr>
          <a:xfrm rot="10800000">
            <a:off x="977900" y="4678363"/>
            <a:ext cx="153988" cy="1587"/>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Box 3"/>
          <p:cNvSpPr txBox="1">
            <a:spLocks noChangeArrowheads="1"/>
          </p:cNvSpPr>
          <p:nvPr/>
        </p:nvSpPr>
        <p:spPr bwMode="auto">
          <a:xfrm>
            <a:off x="233363" y="1539945"/>
            <a:ext cx="2232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施工計劃書與模版設計計算書核備</a:t>
            </a:r>
          </a:p>
        </p:txBody>
      </p:sp>
      <p:sp>
        <p:nvSpPr>
          <p:cNvPr id="7" name="Text Box 5"/>
          <p:cNvSpPr txBox="1">
            <a:spLocks noChangeArrowheads="1"/>
          </p:cNvSpPr>
          <p:nvPr/>
        </p:nvSpPr>
        <p:spPr bwMode="auto">
          <a:xfrm>
            <a:off x="3016786" y="1539946"/>
            <a:ext cx="972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zh-TW" dirty="0">
                <a:latin typeface="標楷體" panose="03000509000000000000" pitchFamily="65" charset="-120"/>
                <a:ea typeface="標楷體" panose="03000509000000000000" pitchFamily="65" charset="-120"/>
              </a:rPr>
              <a:t>施工架工作台</a:t>
            </a:r>
          </a:p>
        </p:txBody>
      </p:sp>
      <p:sp>
        <p:nvSpPr>
          <p:cNvPr id="8" name="Text Box 7"/>
          <p:cNvSpPr txBox="1">
            <a:spLocks noChangeArrowheads="1"/>
          </p:cNvSpPr>
          <p:nvPr/>
        </p:nvSpPr>
        <p:spPr bwMode="auto">
          <a:xfrm>
            <a:off x="4540535" y="1543520"/>
            <a:ext cx="1224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zh-TW" dirty="0">
                <a:latin typeface="標楷體" panose="03000509000000000000" pitchFamily="65" charset="-120"/>
                <a:ea typeface="標楷體" panose="03000509000000000000" pitchFamily="65" charset="-120"/>
              </a:rPr>
              <a:t>墩柱</a:t>
            </a:r>
            <a:endParaRPr lang="en-US"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鋼筋綁紮</a:t>
            </a:r>
          </a:p>
        </p:txBody>
      </p:sp>
      <p:sp>
        <p:nvSpPr>
          <p:cNvPr id="9" name="Text Box 8"/>
          <p:cNvSpPr txBox="1">
            <a:spLocks noChangeArrowheads="1"/>
          </p:cNvSpPr>
          <p:nvPr/>
        </p:nvSpPr>
        <p:spPr bwMode="auto">
          <a:xfrm>
            <a:off x="6325758" y="1549552"/>
            <a:ext cx="1224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墩柱</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模版組立</a:t>
            </a:r>
          </a:p>
        </p:txBody>
      </p:sp>
      <p:sp>
        <p:nvSpPr>
          <p:cNvPr id="10" name="Text Box 9"/>
          <p:cNvSpPr txBox="1">
            <a:spLocks noChangeArrowheads="1"/>
          </p:cNvSpPr>
          <p:nvPr/>
        </p:nvSpPr>
        <p:spPr bwMode="auto">
          <a:xfrm>
            <a:off x="8094345" y="1542338"/>
            <a:ext cx="1476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墩柱</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混凝土澆注</a:t>
            </a:r>
          </a:p>
        </p:txBody>
      </p:sp>
      <p:sp>
        <p:nvSpPr>
          <p:cNvPr id="11" name="Text Box 10"/>
          <p:cNvSpPr txBox="1">
            <a:spLocks noChangeArrowheads="1"/>
          </p:cNvSpPr>
          <p:nvPr/>
        </p:nvSpPr>
        <p:spPr bwMode="auto">
          <a:xfrm>
            <a:off x="8350380" y="3426297"/>
            <a:ext cx="972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拆模及養護</a:t>
            </a:r>
          </a:p>
        </p:txBody>
      </p:sp>
      <p:sp>
        <p:nvSpPr>
          <p:cNvPr id="12" name="Text Box 11"/>
          <p:cNvSpPr txBox="1">
            <a:spLocks noChangeArrowheads="1"/>
          </p:cNvSpPr>
          <p:nvPr/>
        </p:nvSpPr>
        <p:spPr bwMode="auto">
          <a:xfrm>
            <a:off x="5050493" y="3438508"/>
            <a:ext cx="2232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zh-TW" dirty="0">
                <a:latin typeface="標楷體" panose="03000509000000000000" pitchFamily="65" charset="-120"/>
                <a:ea typeface="標楷體" panose="03000509000000000000" pitchFamily="65" charset="-120"/>
              </a:rPr>
              <a:t>帽</a:t>
            </a:r>
            <a:r>
              <a:rPr lang="zh-TW" altLang="en-US" dirty="0">
                <a:latin typeface="標楷體" panose="03000509000000000000" pitchFamily="65" charset="-120"/>
                <a:ea typeface="標楷體" panose="03000509000000000000" pitchFamily="65" charset="-120"/>
              </a:rPr>
              <a:t>梁</a:t>
            </a:r>
            <a:r>
              <a:rPr lang="zh-TW" altLang="zh-TW" dirty="0">
                <a:latin typeface="標楷體" panose="03000509000000000000" pitchFamily="65" charset="-120"/>
                <a:ea typeface="標楷體" panose="03000509000000000000" pitchFamily="65" charset="-120"/>
              </a:rPr>
              <a:t>支撐構台及施工平台架設組立</a:t>
            </a:r>
          </a:p>
        </p:txBody>
      </p:sp>
      <p:sp>
        <p:nvSpPr>
          <p:cNvPr id="46" name="Text Box 29"/>
          <p:cNvSpPr txBox="1">
            <a:spLocks noChangeArrowheads="1"/>
          </p:cNvSpPr>
          <p:nvPr/>
        </p:nvSpPr>
        <p:spPr bwMode="auto">
          <a:xfrm>
            <a:off x="2629287" y="3460932"/>
            <a:ext cx="1224000" cy="646331"/>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zh-TW" dirty="0">
                <a:latin typeface="標楷體" panose="03000509000000000000" pitchFamily="65" charset="-120"/>
                <a:ea typeface="標楷體" panose="03000509000000000000" pitchFamily="65" charset="-120"/>
              </a:rPr>
              <a:t>帽</a:t>
            </a:r>
            <a:r>
              <a:rPr lang="zh-TW" altLang="en-US" dirty="0">
                <a:latin typeface="標楷體" panose="03000509000000000000" pitchFamily="65" charset="-120"/>
                <a:ea typeface="標楷體" panose="03000509000000000000" pitchFamily="65" charset="-120"/>
              </a:rPr>
              <a:t>梁</a:t>
            </a:r>
            <a:endParaRPr lang="en-US"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鋼筋綁紮</a:t>
            </a:r>
          </a:p>
        </p:txBody>
      </p:sp>
      <p:sp>
        <p:nvSpPr>
          <p:cNvPr id="13" name="Text Box 12"/>
          <p:cNvSpPr txBox="1">
            <a:spLocks noChangeArrowheads="1"/>
          </p:cNvSpPr>
          <p:nvPr/>
        </p:nvSpPr>
        <p:spPr bwMode="auto">
          <a:xfrm>
            <a:off x="256921" y="3456487"/>
            <a:ext cx="1224000" cy="646331"/>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zh-TW" dirty="0">
                <a:latin typeface="標楷體" panose="03000509000000000000" pitchFamily="65" charset="-120"/>
                <a:ea typeface="標楷體" panose="03000509000000000000" pitchFamily="65" charset="-120"/>
              </a:rPr>
              <a:t>帽</a:t>
            </a:r>
            <a:r>
              <a:rPr lang="zh-TW" altLang="en-US" dirty="0">
                <a:latin typeface="標楷體" panose="03000509000000000000" pitchFamily="65" charset="-120"/>
                <a:ea typeface="標楷體" panose="03000509000000000000" pitchFamily="65" charset="-120"/>
              </a:rPr>
              <a:t>梁</a:t>
            </a:r>
            <a:endParaRPr lang="en-US"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模板組立</a:t>
            </a:r>
          </a:p>
        </p:txBody>
      </p:sp>
      <p:sp>
        <p:nvSpPr>
          <p:cNvPr id="14" name="Text Box 13"/>
          <p:cNvSpPr txBox="1">
            <a:spLocks noChangeArrowheads="1"/>
          </p:cNvSpPr>
          <p:nvPr/>
        </p:nvSpPr>
        <p:spPr bwMode="auto">
          <a:xfrm>
            <a:off x="234949" y="5395629"/>
            <a:ext cx="1476000" cy="646331"/>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zh-TW" dirty="0">
                <a:latin typeface="標楷體" panose="03000509000000000000" pitchFamily="65" charset="-120"/>
                <a:ea typeface="標楷體" panose="03000509000000000000" pitchFamily="65" charset="-120"/>
              </a:rPr>
              <a:t>帽</a:t>
            </a:r>
            <a:r>
              <a:rPr lang="zh-TW" altLang="en-US" dirty="0">
                <a:latin typeface="標楷體" panose="03000509000000000000" pitchFamily="65" charset="-120"/>
                <a:ea typeface="標楷體" panose="03000509000000000000" pitchFamily="65" charset="-120"/>
              </a:rPr>
              <a:t>梁</a:t>
            </a:r>
            <a:endParaRPr lang="en-US"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混凝土澆注</a:t>
            </a:r>
          </a:p>
        </p:txBody>
      </p:sp>
      <p:sp>
        <p:nvSpPr>
          <p:cNvPr id="38" name="Text Box 12"/>
          <p:cNvSpPr txBox="1">
            <a:spLocks noChangeArrowheads="1"/>
          </p:cNvSpPr>
          <p:nvPr/>
        </p:nvSpPr>
        <p:spPr bwMode="auto">
          <a:xfrm>
            <a:off x="2580831" y="5404737"/>
            <a:ext cx="1224000" cy="646331"/>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zh-TW" dirty="0">
                <a:latin typeface="標楷體" panose="03000509000000000000" pitchFamily="65" charset="-120"/>
                <a:ea typeface="標楷體" panose="03000509000000000000" pitchFamily="65" charset="-120"/>
              </a:rPr>
              <a:t>帽</a:t>
            </a:r>
            <a:r>
              <a:rPr lang="zh-TW" altLang="en-US" dirty="0">
                <a:latin typeface="標楷體" panose="03000509000000000000" pitchFamily="65" charset="-120"/>
                <a:ea typeface="標楷體" panose="03000509000000000000" pitchFamily="65" charset="-120"/>
              </a:rPr>
              <a:t>梁</a:t>
            </a:r>
            <a:endParaRPr lang="en-US"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模板拆除</a:t>
            </a:r>
          </a:p>
        </p:txBody>
      </p:sp>
      <p:sp>
        <p:nvSpPr>
          <p:cNvPr id="51" name="矩形 50"/>
          <p:cNvSpPr/>
          <p:nvPr/>
        </p:nvSpPr>
        <p:spPr>
          <a:xfrm>
            <a:off x="1854049" y="305913"/>
            <a:ext cx="7915594"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fontAlgn="t" hangingPunct="0">
              <a:lnSpc>
                <a:spcPct val="80000"/>
              </a:lnSpc>
              <a:spcBef>
                <a:spcPct val="50000"/>
              </a:spcBef>
            </a:pPr>
            <a:r>
              <a:rPr lang="en-US" altLang="zh-TW" sz="2400" b="0" dirty="0">
                <a:solidFill>
                  <a:srgbClr val="0066FF"/>
                </a:solidFill>
                <a:latin typeface="標楷體" panose="03000509000000000000" pitchFamily="65" charset="-120"/>
                <a:ea typeface="標楷體" panose="03000509000000000000" pitchFamily="65" charset="-120"/>
              </a:rPr>
              <a:t>5</a:t>
            </a:r>
            <a:r>
              <a:rPr lang="en-US" altLang="zh-TW" sz="2400" b="0" dirty="0" smtClean="0">
                <a:solidFill>
                  <a:srgbClr val="0066FF"/>
                </a:solidFill>
                <a:latin typeface="標楷體" panose="03000509000000000000" pitchFamily="65" charset="-120"/>
                <a:ea typeface="標楷體" panose="03000509000000000000" pitchFamily="65" charset="-120"/>
              </a:rPr>
              <a:t>-4.</a:t>
            </a:r>
            <a:r>
              <a:rPr lang="zh-TW" altLang="en-US" sz="2400" b="0" dirty="0" smtClean="0">
                <a:solidFill>
                  <a:srgbClr val="0066FF"/>
                </a:solidFill>
                <a:latin typeface="標楷體" panose="03000509000000000000" pitchFamily="65" charset="-120"/>
                <a:ea typeface="標楷體" panose="03000509000000000000" pitchFamily="65" charset="-120"/>
              </a:rPr>
              <a:t>墩柱、帽梁施工</a:t>
            </a:r>
            <a:r>
              <a:rPr lang="zh-TW" altLang="en-US" sz="2400" b="0" dirty="0">
                <a:solidFill>
                  <a:srgbClr val="0066FF"/>
                </a:solidFill>
                <a:latin typeface="標楷體" panose="03000509000000000000" pitchFamily="65" charset="-120"/>
                <a:ea typeface="標楷體" panose="03000509000000000000" pitchFamily="65" charset="-120"/>
              </a:rPr>
              <a:t>高風險作業</a:t>
            </a:r>
            <a:r>
              <a:rPr lang="zh-TW" altLang="en-US" sz="2400" b="0" dirty="0" smtClean="0">
                <a:solidFill>
                  <a:srgbClr val="0066FF"/>
                </a:solidFill>
                <a:latin typeface="標楷體" panose="03000509000000000000" pitchFamily="65" charset="-120"/>
                <a:ea typeface="標楷體" panose="03000509000000000000" pitchFamily="65" charset="-120"/>
              </a:rPr>
              <a:t>流程及安全檢查停留點</a:t>
            </a:r>
            <a:endParaRPr lang="zh-TW" altLang="en-US" sz="2400" b="0" dirty="0">
              <a:solidFill>
                <a:srgbClr val="0066FF"/>
              </a:solidFill>
              <a:latin typeface="標楷體" panose="03000509000000000000" pitchFamily="65" charset="-120"/>
              <a:ea typeface="標楷體" panose="03000509000000000000" pitchFamily="65" charset="-120"/>
            </a:endParaRPr>
          </a:p>
        </p:txBody>
      </p:sp>
      <p:sp>
        <p:nvSpPr>
          <p:cNvPr id="47" name="Oval 27"/>
          <p:cNvSpPr>
            <a:spLocks noChangeArrowheads="1"/>
          </p:cNvSpPr>
          <p:nvPr/>
        </p:nvSpPr>
        <p:spPr bwMode="auto">
          <a:xfrm>
            <a:off x="7718383" y="5636201"/>
            <a:ext cx="156807" cy="16033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48" name="文字方塊 47"/>
          <p:cNvSpPr txBox="1"/>
          <p:nvPr/>
        </p:nvSpPr>
        <p:spPr>
          <a:xfrm>
            <a:off x="7831138" y="5543236"/>
            <a:ext cx="1638300" cy="369332"/>
          </a:xfrm>
          <a:prstGeom prst="rect">
            <a:avLst/>
          </a:prstGeom>
          <a:noFill/>
        </p:spPr>
        <p:txBody>
          <a:bodyPr wrap="square" rtlCol="0">
            <a:spAutoFit/>
          </a:bodyPr>
          <a:lstStyle/>
          <a:p>
            <a:r>
              <a:rPr lang="zh-TW" altLang="en-US" sz="1800" b="0" dirty="0" smtClean="0">
                <a:latin typeface="標楷體" panose="03000509000000000000" pitchFamily="65" charset="-120"/>
                <a:ea typeface="標楷體" panose="03000509000000000000" pitchFamily="65" charset="-120"/>
              </a:rPr>
              <a:t>：檢驗停留點</a:t>
            </a:r>
            <a:endParaRPr lang="zh-TW" altLang="en-US" sz="1800" b="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88462130"/>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1"/>
          <p:cNvGrpSpPr>
            <a:grpSpLocks/>
          </p:cNvGrpSpPr>
          <p:nvPr/>
        </p:nvGrpSpPr>
        <p:grpSpPr bwMode="auto">
          <a:xfrm>
            <a:off x="338275" y="2297662"/>
            <a:ext cx="2913062" cy="1185862"/>
            <a:chOff x="906668" y="2866107"/>
            <a:chExt cx="3322567" cy="880811"/>
          </a:xfrm>
        </p:grpSpPr>
        <p:sp>
          <p:nvSpPr>
            <p:cNvPr id="4" name="AutoShape 2"/>
            <p:cNvSpPr>
              <a:spLocks noChangeArrowheads="1"/>
            </p:cNvSpPr>
            <p:nvPr/>
          </p:nvSpPr>
          <p:spPr bwMode="auto">
            <a:xfrm>
              <a:off x="906668" y="2866107"/>
              <a:ext cx="3322567" cy="880811"/>
            </a:xfrm>
            <a:prstGeom prst="wedgeRoundRectCallout">
              <a:avLst>
                <a:gd name="adj1" fmla="val -13144"/>
                <a:gd name="adj2" fmla="val -50088"/>
                <a:gd name="adj3" fmla="val 16667"/>
              </a:avLst>
            </a:prstGeom>
            <a:solidFill>
              <a:srgbClr val="FF99CC">
                <a:alpha val="87057"/>
              </a:srgbClr>
            </a:solidFill>
            <a:ln w="25400" algn="ctr">
              <a:solidFill>
                <a:srgbClr val="000000"/>
              </a:solidFill>
              <a:prstDash val="dash"/>
              <a:miter lim="800000"/>
              <a:headEnd/>
              <a:tailEnd/>
            </a:ln>
          </p:spPr>
          <p:txBody>
            <a:bodyPr anchorCtr="1"/>
            <a:lstStyle/>
            <a:p>
              <a:pPr eaLnBrk="0" hangingPunct="0"/>
              <a:endParaRPr kumimoji="0" lang="zh-TW" altLang="en-US">
                <a:latin typeface="標楷體" panose="03000509000000000000" pitchFamily="65" charset="-120"/>
                <a:ea typeface="標楷體" panose="03000509000000000000" pitchFamily="65" charset="-120"/>
                <a:cs typeface="Arial" pitchFamily="34" charset="0"/>
              </a:endParaRPr>
            </a:p>
          </p:txBody>
        </p:sp>
        <p:sp>
          <p:nvSpPr>
            <p:cNvPr id="5" name="AutoShape 5"/>
            <p:cNvSpPr>
              <a:spLocks noChangeAspect="1" noChangeArrowheads="1"/>
            </p:cNvSpPr>
            <p:nvPr/>
          </p:nvSpPr>
          <p:spPr bwMode="auto">
            <a:xfrm>
              <a:off x="1096606" y="2975097"/>
              <a:ext cx="2942692" cy="641607"/>
            </a:xfrm>
            <a:prstGeom prst="flowChartTerminator">
              <a:avLst/>
            </a:prstGeom>
            <a:solidFill>
              <a:schemeClr val="accent6">
                <a:lumMod val="20000"/>
                <a:lumOff val="80000"/>
              </a:schemeClr>
            </a:solidFill>
            <a:ln w="28575" algn="ctr">
              <a:solidFill>
                <a:srgbClr val="000000"/>
              </a:solidFill>
              <a:miter lim="800000"/>
              <a:headEnd/>
              <a:tailEnd/>
            </a:ln>
          </p:spPr>
          <p:txBody>
            <a:bodyPr anchor="ctr"/>
            <a:lstStyle/>
            <a:p>
              <a:pPr algn="ctr"/>
              <a:r>
                <a:rPr kumimoji="0" lang="zh-TW" altLang="en-US" sz="2800" dirty="0">
                  <a:solidFill>
                    <a:srgbClr val="000000"/>
                  </a:solidFill>
                  <a:latin typeface="標楷體" panose="03000509000000000000" pitchFamily="65" charset="-120"/>
                  <a:ea typeface="標楷體" panose="03000509000000000000" pitchFamily="65" charset="-120"/>
                  <a:cs typeface="Arial" pitchFamily="34" charset="0"/>
                </a:rPr>
                <a:t>墩柱工程</a:t>
              </a:r>
            </a:p>
          </p:txBody>
        </p:sp>
      </p:grpSp>
      <p:sp>
        <p:nvSpPr>
          <p:cNvPr id="6" name="AutoShape 60"/>
          <p:cNvSpPr>
            <a:spLocks noChangeArrowheads="1"/>
          </p:cNvSpPr>
          <p:nvPr/>
        </p:nvSpPr>
        <p:spPr bwMode="auto">
          <a:xfrm>
            <a:off x="3656150" y="1162599"/>
            <a:ext cx="2936875" cy="4716463"/>
          </a:xfrm>
          <a:prstGeom prst="wedgeRoundRectCallout">
            <a:avLst>
              <a:gd name="adj1" fmla="val -68954"/>
              <a:gd name="adj2" fmla="val -10625"/>
              <a:gd name="adj3" fmla="val 16667"/>
            </a:avLst>
          </a:prstGeom>
          <a:solidFill>
            <a:srgbClr val="FF5050">
              <a:alpha val="76077"/>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ea typeface="標楷體" pitchFamily="65" charset="-120"/>
              <a:cs typeface="Arial" pitchFamily="34" charset="0"/>
            </a:endParaRPr>
          </a:p>
        </p:txBody>
      </p:sp>
      <p:sp>
        <p:nvSpPr>
          <p:cNvPr id="7" name="AutoShape 8"/>
          <p:cNvSpPr>
            <a:spLocks noChangeArrowheads="1"/>
          </p:cNvSpPr>
          <p:nvPr/>
        </p:nvSpPr>
        <p:spPr bwMode="auto">
          <a:xfrm>
            <a:off x="6820037" y="2004699"/>
            <a:ext cx="2290763" cy="3721100"/>
          </a:xfrm>
          <a:prstGeom prst="wedgeRoundRectCallout">
            <a:avLst>
              <a:gd name="adj1" fmla="val -28648"/>
              <a:gd name="adj2" fmla="val -50000"/>
              <a:gd name="adj3" fmla="val 16667"/>
            </a:avLst>
          </a:prstGeom>
          <a:solidFill>
            <a:srgbClr val="FFFF00">
              <a:alpha val="83136"/>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ea typeface="標楷體" pitchFamily="65" charset="-120"/>
              <a:cs typeface="Arial" pitchFamily="34" charset="0"/>
            </a:endParaRPr>
          </a:p>
        </p:txBody>
      </p:sp>
      <p:sp>
        <p:nvSpPr>
          <p:cNvPr id="8" name="AutoShape 21"/>
          <p:cNvSpPr>
            <a:spLocks noChangeAspect="1" noChangeArrowheads="1"/>
          </p:cNvSpPr>
          <p:nvPr/>
        </p:nvSpPr>
        <p:spPr bwMode="auto">
          <a:xfrm>
            <a:off x="7088325" y="2125474"/>
            <a:ext cx="1858962"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物體倒塌</a:t>
            </a:r>
          </a:p>
        </p:txBody>
      </p:sp>
      <p:sp>
        <p:nvSpPr>
          <p:cNvPr id="9" name="AutoShape 21"/>
          <p:cNvSpPr>
            <a:spLocks noChangeAspect="1" noChangeArrowheads="1"/>
          </p:cNvSpPr>
          <p:nvPr/>
        </p:nvSpPr>
        <p:spPr bwMode="auto">
          <a:xfrm>
            <a:off x="7088325" y="3185924"/>
            <a:ext cx="1890712"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墜落滾落</a:t>
            </a:r>
          </a:p>
        </p:txBody>
      </p:sp>
      <p:sp>
        <p:nvSpPr>
          <p:cNvPr id="10" name="AutoShape 21"/>
          <p:cNvSpPr>
            <a:spLocks noChangeAspect="1" noChangeArrowheads="1"/>
          </p:cNvSpPr>
          <p:nvPr/>
        </p:nvSpPr>
        <p:spPr bwMode="auto">
          <a:xfrm>
            <a:off x="7051812" y="3693924"/>
            <a:ext cx="1892300"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感電</a:t>
            </a:r>
          </a:p>
        </p:txBody>
      </p:sp>
      <p:sp>
        <p:nvSpPr>
          <p:cNvPr id="11" name="AutoShape 62"/>
          <p:cNvSpPr>
            <a:spLocks noChangeArrowheads="1"/>
          </p:cNvSpPr>
          <p:nvPr/>
        </p:nvSpPr>
        <p:spPr bwMode="auto">
          <a:xfrm>
            <a:off x="6845437" y="1190311"/>
            <a:ext cx="2305050" cy="620713"/>
          </a:xfrm>
          <a:prstGeom prst="flowChartAlternateProcess">
            <a:avLst/>
          </a:prstGeom>
          <a:solidFill>
            <a:srgbClr val="FFFF00"/>
          </a:solidFill>
          <a:ln w="25400" algn="ctr">
            <a:solidFill>
              <a:srgbClr val="000000"/>
            </a:solidFill>
            <a:miter lim="800000"/>
            <a:headEnd/>
            <a:tailEnd/>
          </a:ln>
        </p:spPr>
        <p:txBody>
          <a:bodyPr lIns="91429" tIns="45715" rIns="91429" bIns="45715" anchor="ct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危害因素</a:t>
            </a:r>
          </a:p>
        </p:txBody>
      </p:sp>
      <p:sp>
        <p:nvSpPr>
          <p:cNvPr id="12" name="AutoShape 62"/>
          <p:cNvSpPr>
            <a:spLocks noChangeArrowheads="1"/>
          </p:cNvSpPr>
          <p:nvPr/>
        </p:nvSpPr>
        <p:spPr bwMode="auto">
          <a:xfrm>
            <a:off x="3932375" y="1384849"/>
            <a:ext cx="2305050"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a:solidFill>
                  <a:srgbClr val="0000FF"/>
                </a:solidFill>
                <a:latin typeface="標楷體" panose="03000509000000000000" pitchFamily="65" charset="-120"/>
                <a:ea typeface="標楷體" panose="03000509000000000000" pitchFamily="65" charset="-120"/>
                <a:cs typeface="Arial" pitchFamily="34" charset="0"/>
              </a:rPr>
              <a:t>施工架及工作台組立</a:t>
            </a:r>
          </a:p>
        </p:txBody>
      </p:sp>
      <p:sp>
        <p:nvSpPr>
          <p:cNvPr id="13" name="AutoShape 69"/>
          <p:cNvSpPr>
            <a:spLocks noChangeArrowheads="1"/>
          </p:cNvSpPr>
          <p:nvPr/>
        </p:nvSpPr>
        <p:spPr bwMode="auto">
          <a:xfrm>
            <a:off x="3948250" y="2111924"/>
            <a:ext cx="2306637"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000" dirty="0">
                <a:solidFill>
                  <a:srgbClr val="0000FF"/>
                </a:solidFill>
                <a:latin typeface="標楷體" panose="03000509000000000000" pitchFamily="65" charset="-120"/>
                <a:ea typeface="標楷體" panose="03000509000000000000" pitchFamily="65" charset="-120"/>
                <a:cs typeface="Arial" pitchFamily="34" charset="0"/>
              </a:rPr>
              <a:t>鋼筋綁紮</a:t>
            </a:r>
          </a:p>
        </p:txBody>
      </p:sp>
      <p:sp>
        <p:nvSpPr>
          <p:cNvPr id="14" name="AutoShape 70"/>
          <p:cNvSpPr>
            <a:spLocks noChangeArrowheads="1"/>
          </p:cNvSpPr>
          <p:nvPr/>
        </p:nvSpPr>
        <p:spPr bwMode="auto">
          <a:xfrm>
            <a:off x="3933962" y="2862812"/>
            <a:ext cx="2305050"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000" dirty="0">
                <a:solidFill>
                  <a:srgbClr val="0000FF"/>
                </a:solidFill>
                <a:latin typeface="標楷體" panose="03000509000000000000" pitchFamily="65" charset="-120"/>
                <a:ea typeface="標楷體" panose="03000509000000000000" pitchFamily="65" charset="-120"/>
                <a:cs typeface="Arial" pitchFamily="34" charset="0"/>
              </a:rPr>
              <a:t>模板組立</a:t>
            </a:r>
          </a:p>
        </p:txBody>
      </p:sp>
      <p:sp>
        <p:nvSpPr>
          <p:cNvPr id="15" name="AutoShape 71"/>
          <p:cNvSpPr>
            <a:spLocks noChangeArrowheads="1"/>
          </p:cNvSpPr>
          <p:nvPr/>
        </p:nvSpPr>
        <p:spPr bwMode="auto">
          <a:xfrm>
            <a:off x="3933962" y="3550199"/>
            <a:ext cx="2305050"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000" dirty="0">
                <a:solidFill>
                  <a:srgbClr val="0000FF"/>
                </a:solidFill>
                <a:latin typeface="標楷體" panose="03000509000000000000" pitchFamily="65" charset="-120"/>
                <a:ea typeface="標楷體" panose="03000509000000000000" pitchFamily="65" charset="-120"/>
                <a:cs typeface="Arial" pitchFamily="34" charset="0"/>
              </a:rPr>
              <a:t>混凝土澆置</a:t>
            </a:r>
          </a:p>
        </p:txBody>
      </p:sp>
      <p:sp>
        <p:nvSpPr>
          <p:cNvPr id="16" name="AutoShape 72"/>
          <p:cNvSpPr>
            <a:spLocks noChangeArrowheads="1"/>
          </p:cNvSpPr>
          <p:nvPr/>
        </p:nvSpPr>
        <p:spPr bwMode="auto">
          <a:xfrm>
            <a:off x="3908562" y="4253462"/>
            <a:ext cx="2330450"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zh-TW" sz="2000" dirty="0">
                <a:solidFill>
                  <a:srgbClr val="0000FF"/>
                </a:solidFill>
                <a:latin typeface="標楷體" panose="03000509000000000000" pitchFamily="65" charset="-120"/>
                <a:ea typeface="標楷體" panose="03000509000000000000" pitchFamily="65" charset="-120"/>
                <a:cs typeface="Arial" pitchFamily="34" charset="0"/>
              </a:rPr>
              <a:t>模板拆除</a:t>
            </a:r>
          </a:p>
        </p:txBody>
      </p:sp>
      <p:sp>
        <p:nvSpPr>
          <p:cNvPr id="17" name="AutoShape 21"/>
          <p:cNvSpPr>
            <a:spLocks noChangeAspect="1" noChangeArrowheads="1"/>
          </p:cNvSpPr>
          <p:nvPr/>
        </p:nvSpPr>
        <p:spPr bwMode="auto">
          <a:xfrm>
            <a:off x="7040700" y="4193986"/>
            <a:ext cx="1890712"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被刺割擦傷</a:t>
            </a:r>
          </a:p>
        </p:txBody>
      </p:sp>
      <p:sp>
        <p:nvSpPr>
          <p:cNvPr id="18" name="AutoShape 21"/>
          <p:cNvSpPr>
            <a:spLocks noChangeAspect="1" noChangeArrowheads="1"/>
          </p:cNvSpPr>
          <p:nvPr/>
        </p:nvSpPr>
        <p:spPr bwMode="auto">
          <a:xfrm>
            <a:off x="7088325" y="2622361"/>
            <a:ext cx="1890712"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物體飛落</a:t>
            </a:r>
          </a:p>
        </p:txBody>
      </p:sp>
      <p:sp>
        <p:nvSpPr>
          <p:cNvPr id="19" name="AutoShape 72"/>
          <p:cNvSpPr>
            <a:spLocks noChangeArrowheads="1"/>
          </p:cNvSpPr>
          <p:nvPr/>
        </p:nvSpPr>
        <p:spPr bwMode="auto">
          <a:xfrm>
            <a:off x="3906975" y="5026574"/>
            <a:ext cx="2330450"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en-US" sz="2000" dirty="0">
                <a:solidFill>
                  <a:srgbClr val="0000FF"/>
                </a:solidFill>
                <a:latin typeface="標楷體" panose="03000509000000000000" pitchFamily="65" charset="-120"/>
                <a:ea typeface="標楷體" panose="03000509000000000000" pitchFamily="65" charset="-120"/>
                <a:cs typeface="Arial" pitchFamily="34" charset="0"/>
              </a:rPr>
              <a:t>養生</a:t>
            </a:r>
            <a:endParaRPr lang="zh-TW" altLang="zh-TW" sz="2000"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20" name="AutoShape 21"/>
          <p:cNvSpPr>
            <a:spLocks noChangeAspect="1" noChangeArrowheads="1"/>
          </p:cNvSpPr>
          <p:nvPr/>
        </p:nvSpPr>
        <p:spPr bwMode="auto">
          <a:xfrm>
            <a:off x="7053400" y="4686111"/>
            <a:ext cx="1890712"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衝撞</a:t>
            </a:r>
          </a:p>
        </p:txBody>
      </p:sp>
      <p:sp>
        <p:nvSpPr>
          <p:cNvPr id="21" name="AutoShape 21"/>
          <p:cNvSpPr>
            <a:spLocks noChangeAspect="1" noChangeArrowheads="1"/>
          </p:cNvSpPr>
          <p:nvPr/>
        </p:nvSpPr>
        <p:spPr bwMode="auto">
          <a:xfrm>
            <a:off x="7053400" y="5160774"/>
            <a:ext cx="1890712"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被撞</a:t>
            </a:r>
          </a:p>
        </p:txBody>
      </p:sp>
      <p:sp>
        <p:nvSpPr>
          <p:cNvPr id="22" name="矩形 21"/>
          <p:cNvSpPr/>
          <p:nvPr/>
        </p:nvSpPr>
        <p:spPr>
          <a:xfrm>
            <a:off x="1854049" y="305913"/>
            <a:ext cx="7915594"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fontAlgn="t" hangingPunct="0">
              <a:lnSpc>
                <a:spcPct val="80000"/>
              </a:lnSpc>
              <a:spcBef>
                <a:spcPct val="50000"/>
              </a:spcBef>
            </a:pPr>
            <a:r>
              <a:rPr lang="en-US" altLang="zh-TW" sz="2400" b="0" dirty="0">
                <a:solidFill>
                  <a:srgbClr val="0066FF"/>
                </a:solidFill>
                <a:latin typeface="標楷體" panose="03000509000000000000" pitchFamily="65" charset="-120"/>
                <a:ea typeface="標楷體" panose="03000509000000000000" pitchFamily="65" charset="-120"/>
              </a:rPr>
              <a:t>5</a:t>
            </a:r>
            <a:r>
              <a:rPr lang="en-US" altLang="zh-TW" sz="2400" b="0" dirty="0" smtClean="0">
                <a:solidFill>
                  <a:srgbClr val="0066FF"/>
                </a:solidFill>
                <a:latin typeface="標楷體" panose="03000509000000000000" pitchFamily="65" charset="-120"/>
                <a:ea typeface="標楷體" panose="03000509000000000000" pitchFamily="65" charset="-120"/>
              </a:rPr>
              <a:t>-4.</a:t>
            </a:r>
            <a:r>
              <a:rPr lang="zh-TW" altLang="en-US" sz="2400" b="0" dirty="0" smtClean="0">
                <a:solidFill>
                  <a:srgbClr val="0066FF"/>
                </a:solidFill>
                <a:latin typeface="標楷體" panose="03000509000000000000" pitchFamily="65" charset="-120"/>
                <a:ea typeface="標楷體" panose="03000509000000000000" pitchFamily="65" charset="-120"/>
              </a:rPr>
              <a:t>墩柱、帽梁施工</a:t>
            </a:r>
            <a:r>
              <a:rPr lang="zh-TW" altLang="en-US" sz="2400" b="0" dirty="0">
                <a:solidFill>
                  <a:srgbClr val="0066FF"/>
                </a:solidFill>
                <a:latin typeface="標楷體" panose="03000509000000000000" pitchFamily="65" charset="-120"/>
                <a:ea typeface="標楷體" panose="03000509000000000000" pitchFamily="65" charset="-120"/>
              </a:rPr>
              <a:t>高風險作業</a:t>
            </a:r>
            <a:r>
              <a:rPr lang="zh-TW" altLang="en-US" sz="2400" b="0" dirty="0" smtClean="0">
                <a:solidFill>
                  <a:srgbClr val="0066FF"/>
                </a:solidFill>
                <a:latin typeface="標楷體" panose="03000509000000000000" pitchFamily="65" charset="-120"/>
                <a:ea typeface="標楷體" panose="03000509000000000000" pitchFamily="65" charset="-120"/>
              </a:rPr>
              <a:t>流程及安全檢查停留點</a:t>
            </a:r>
            <a:endParaRPr lang="zh-TW" altLang="en-US" sz="2400" b="0" dirty="0">
              <a:solidFill>
                <a:srgbClr val="0066FF"/>
              </a:solidFill>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1"/>
          <p:cNvGrpSpPr>
            <a:grpSpLocks/>
          </p:cNvGrpSpPr>
          <p:nvPr/>
        </p:nvGrpSpPr>
        <p:grpSpPr bwMode="auto">
          <a:xfrm>
            <a:off x="495972" y="2270864"/>
            <a:ext cx="2913062" cy="1185862"/>
            <a:chOff x="906668" y="2866107"/>
            <a:chExt cx="3322567" cy="880811"/>
          </a:xfrm>
        </p:grpSpPr>
        <p:sp>
          <p:nvSpPr>
            <p:cNvPr id="4" name="AutoShape 2"/>
            <p:cNvSpPr>
              <a:spLocks noChangeArrowheads="1"/>
            </p:cNvSpPr>
            <p:nvPr/>
          </p:nvSpPr>
          <p:spPr bwMode="auto">
            <a:xfrm>
              <a:off x="906668" y="2866107"/>
              <a:ext cx="3322567" cy="880811"/>
            </a:xfrm>
            <a:prstGeom prst="wedgeRoundRectCallout">
              <a:avLst>
                <a:gd name="adj1" fmla="val -13144"/>
                <a:gd name="adj2" fmla="val -50088"/>
                <a:gd name="adj3" fmla="val 16667"/>
              </a:avLst>
            </a:prstGeom>
            <a:solidFill>
              <a:srgbClr val="FF99CC">
                <a:alpha val="87057"/>
              </a:srgbClr>
            </a:solidFill>
            <a:ln w="25400" algn="ctr">
              <a:solidFill>
                <a:srgbClr val="000000"/>
              </a:solidFill>
              <a:prstDash val="dash"/>
              <a:miter lim="800000"/>
              <a:headEnd/>
              <a:tailEnd/>
            </a:ln>
          </p:spPr>
          <p:txBody>
            <a:bodyPr anchorCtr="1"/>
            <a:lstStyle/>
            <a:p>
              <a:pPr eaLnBrk="0" hangingPunct="0"/>
              <a:endParaRPr kumimoji="0" lang="zh-TW" altLang="en-US">
                <a:latin typeface="標楷體" panose="03000509000000000000" pitchFamily="65" charset="-120"/>
                <a:ea typeface="標楷體" panose="03000509000000000000" pitchFamily="65" charset="-120"/>
                <a:cs typeface="Arial" pitchFamily="34" charset="0"/>
              </a:endParaRPr>
            </a:p>
          </p:txBody>
        </p:sp>
        <p:sp>
          <p:nvSpPr>
            <p:cNvPr id="5" name="AutoShape 5"/>
            <p:cNvSpPr>
              <a:spLocks noChangeAspect="1" noChangeArrowheads="1"/>
            </p:cNvSpPr>
            <p:nvPr/>
          </p:nvSpPr>
          <p:spPr bwMode="auto">
            <a:xfrm>
              <a:off x="1096606" y="2975097"/>
              <a:ext cx="2942692" cy="641607"/>
            </a:xfrm>
            <a:prstGeom prst="flowChartTerminator">
              <a:avLst/>
            </a:prstGeom>
            <a:solidFill>
              <a:schemeClr val="accent6">
                <a:lumMod val="20000"/>
                <a:lumOff val="80000"/>
              </a:schemeClr>
            </a:solidFill>
            <a:ln w="28575" algn="ctr">
              <a:solidFill>
                <a:srgbClr val="000000"/>
              </a:solidFill>
              <a:miter lim="800000"/>
              <a:headEnd/>
              <a:tailEnd/>
            </a:ln>
          </p:spPr>
          <p:txBody>
            <a:bodyPr anchor="ctr"/>
            <a:lstStyle/>
            <a:p>
              <a:pPr algn="ctr"/>
              <a:r>
                <a:rPr kumimoji="0" lang="zh-TW" altLang="en-US" sz="2800" dirty="0">
                  <a:solidFill>
                    <a:srgbClr val="000000"/>
                  </a:solidFill>
                  <a:latin typeface="標楷體" panose="03000509000000000000" pitchFamily="65" charset="-120"/>
                  <a:ea typeface="標楷體" panose="03000509000000000000" pitchFamily="65" charset="-120"/>
                  <a:cs typeface="Arial" pitchFamily="34" charset="0"/>
                </a:rPr>
                <a:t>帽梁工程</a:t>
              </a:r>
            </a:p>
          </p:txBody>
        </p:sp>
      </p:grpSp>
      <p:sp>
        <p:nvSpPr>
          <p:cNvPr id="6" name="AutoShape 60"/>
          <p:cNvSpPr>
            <a:spLocks noChangeArrowheads="1"/>
          </p:cNvSpPr>
          <p:nvPr/>
        </p:nvSpPr>
        <p:spPr bwMode="auto">
          <a:xfrm>
            <a:off x="3813847" y="740514"/>
            <a:ext cx="2936875" cy="5543550"/>
          </a:xfrm>
          <a:prstGeom prst="wedgeRoundRectCallout">
            <a:avLst>
              <a:gd name="adj1" fmla="val -68954"/>
              <a:gd name="adj2" fmla="val -10625"/>
              <a:gd name="adj3" fmla="val 16667"/>
            </a:avLst>
          </a:prstGeom>
          <a:solidFill>
            <a:srgbClr val="FF5050">
              <a:alpha val="76077"/>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ea typeface="標楷體" pitchFamily="65" charset="-120"/>
              <a:cs typeface="Arial" pitchFamily="34" charset="0"/>
            </a:endParaRPr>
          </a:p>
        </p:txBody>
      </p:sp>
      <p:sp>
        <p:nvSpPr>
          <p:cNvPr id="7" name="AutoShape 8"/>
          <p:cNvSpPr>
            <a:spLocks noChangeArrowheads="1"/>
          </p:cNvSpPr>
          <p:nvPr/>
        </p:nvSpPr>
        <p:spPr bwMode="auto">
          <a:xfrm>
            <a:off x="6977734" y="1629102"/>
            <a:ext cx="2436813" cy="2303462"/>
          </a:xfrm>
          <a:prstGeom prst="wedgeRoundRectCallout">
            <a:avLst>
              <a:gd name="adj1" fmla="val -28648"/>
              <a:gd name="adj2" fmla="val -50000"/>
              <a:gd name="adj3" fmla="val 16667"/>
            </a:avLst>
          </a:prstGeom>
          <a:solidFill>
            <a:srgbClr val="FFFF00">
              <a:alpha val="83136"/>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ea typeface="標楷體" pitchFamily="65" charset="-120"/>
              <a:cs typeface="Arial" pitchFamily="34" charset="0"/>
            </a:endParaRPr>
          </a:p>
        </p:txBody>
      </p:sp>
      <p:sp>
        <p:nvSpPr>
          <p:cNvPr id="8" name="AutoShape 21"/>
          <p:cNvSpPr>
            <a:spLocks noChangeAspect="1" noChangeArrowheads="1"/>
          </p:cNvSpPr>
          <p:nvPr/>
        </p:nvSpPr>
        <p:spPr bwMode="auto">
          <a:xfrm>
            <a:off x="7246022" y="1749877"/>
            <a:ext cx="1858962"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物體倒塌</a:t>
            </a:r>
          </a:p>
        </p:txBody>
      </p:sp>
      <p:sp>
        <p:nvSpPr>
          <p:cNvPr id="9" name="AutoShape 21"/>
          <p:cNvSpPr>
            <a:spLocks noChangeAspect="1" noChangeArrowheads="1"/>
          </p:cNvSpPr>
          <p:nvPr/>
        </p:nvSpPr>
        <p:spPr bwMode="auto">
          <a:xfrm>
            <a:off x="7246022" y="2761114"/>
            <a:ext cx="1890712"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墜落滾落</a:t>
            </a:r>
          </a:p>
        </p:txBody>
      </p:sp>
      <p:sp>
        <p:nvSpPr>
          <p:cNvPr id="10" name="AutoShape 62"/>
          <p:cNvSpPr>
            <a:spLocks noChangeArrowheads="1"/>
          </p:cNvSpPr>
          <p:nvPr/>
        </p:nvSpPr>
        <p:spPr bwMode="auto">
          <a:xfrm>
            <a:off x="7003134" y="814714"/>
            <a:ext cx="2305050" cy="620713"/>
          </a:xfrm>
          <a:prstGeom prst="flowChartAlternateProcess">
            <a:avLst/>
          </a:prstGeom>
          <a:solidFill>
            <a:srgbClr val="FFFF00"/>
          </a:solidFill>
          <a:ln w="25400" algn="ctr">
            <a:solidFill>
              <a:srgbClr val="000000"/>
            </a:solidFill>
            <a:miter lim="800000"/>
            <a:headEnd/>
            <a:tailEnd/>
          </a:ln>
        </p:spPr>
        <p:txBody>
          <a:bodyPr lIns="91429" tIns="45715" rIns="91429" bIns="45715" anchor="ct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危害因素</a:t>
            </a:r>
          </a:p>
        </p:txBody>
      </p:sp>
      <p:sp>
        <p:nvSpPr>
          <p:cNvPr id="11" name="AutoShape 62"/>
          <p:cNvSpPr>
            <a:spLocks noChangeArrowheads="1"/>
          </p:cNvSpPr>
          <p:nvPr/>
        </p:nvSpPr>
        <p:spPr bwMode="auto">
          <a:xfrm>
            <a:off x="4090072" y="962764"/>
            <a:ext cx="2305050"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a:solidFill>
                  <a:srgbClr val="0000FF"/>
                </a:solidFill>
                <a:latin typeface="標楷體" panose="03000509000000000000" pitchFamily="65" charset="-120"/>
                <a:ea typeface="標楷體" panose="03000509000000000000" pitchFamily="65" charset="-120"/>
                <a:cs typeface="Arial" pitchFamily="34" charset="0"/>
              </a:rPr>
              <a:t>帽梁支撐架組立</a:t>
            </a:r>
          </a:p>
        </p:txBody>
      </p:sp>
      <p:sp>
        <p:nvSpPr>
          <p:cNvPr id="12" name="AutoShape 69"/>
          <p:cNvSpPr>
            <a:spLocks noChangeArrowheads="1"/>
          </p:cNvSpPr>
          <p:nvPr/>
        </p:nvSpPr>
        <p:spPr bwMode="auto">
          <a:xfrm>
            <a:off x="4105947" y="1689839"/>
            <a:ext cx="2306637"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en-US" sz="2000" dirty="0">
                <a:solidFill>
                  <a:srgbClr val="0000FF"/>
                </a:solidFill>
                <a:latin typeface="標楷體" panose="03000509000000000000" pitchFamily="65" charset="-120"/>
                <a:ea typeface="標楷體" panose="03000509000000000000" pitchFamily="65" charset="-120"/>
                <a:cs typeface="Arial" pitchFamily="34" charset="0"/>
              </a:rPr>
              <a:t>吊裝底模</a:t>
            </a:r>
            <a:endParaRPr lang="zh-TW" altLang="zh-TW" sz="2000"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3" name="AutoShape 70"/>
          <p:cNvSpPr>
            <a:spLocks noChangeArrowheads="1"/>
          </p:cNvSpPr>
          <p:nvPr/>
        </p:nvSpPr>
        <p:spPr bwMode="auto">
          <a:xfrm>
            <a:off x="4091659" y="2440726"/>
            <a:ext cx="2305050"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en-US" sz="2000" dirty="0">
                <a:solidFill>
                  <a:srgbClr val="0000FF"/>
                </a:solidFill>
                <a:latin typeface="標楷體" panose="03000509000000000000" pitchFamily="65" charset="-120"/>
                <a:ea typeface="標楷體" panose="03000509000000000000" pitchFamily="65" charset="-120"/>
                <a:cs typeface="Arial" pitchFamily="34" charset="0"/>
              </a:rPr>
              <a:t>綁紮鋼筋</a:t>
            </a:r>
            <a:endParaRPr lang="zh-TW" altLang="zh-TW" sz="2000"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4" name="AutoShape 71"/>
          <p:cNvSpPr>
            <a:spLocks noChangeArrowheads="1"/>
          </p:cNvSpPr>
          <p:nvPr/>
        </p:nvSpPr>
        <p:spPr bwMode="auto">
          <a:xfrm>
            <a:off x="4091659" y="3128114"/>
            <a:ext cx="2305050"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en-US" sz="2000" dirty="0">
                <a:solidFill>
                  <a:srgbClr val="0000FF"/>
                </a:solidFill>
                <a:latin typeface="標楷體" panose="03000509000000000000" pitchFamily="65" charset="-120"/>
                <a:ea typeface="標楷體" panose="03000509000000000000" pitchFamily="65" charset="-120"/>
                <a:cs typeface="Arial" pitchFamily="34" charset="0"/>
              </a:rPr>
              <a:t>吊裝側模</a:t>
            </a:r>
            <a:endParaRPr lang="zh-TW" altLang="zh-TW" sz="2000"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5" name="AutoShape 72"/>
          <p:cNvSpPr>
            <a:spLocks noChangeArrowheads="1"/>
          </p:cNvSpPr>
          <p:nvPr/>
        </p:nvSpPr>
        <p:spPr bwMode="auto">
          <a:xfrm>
            <a:off x="4066259" y="3831376"/>
            <a:ext cx="2330450" cy="620713"/>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en-US" sz="2000" dirty="0">
                <a:solidFill>
                  <a:srgbClr val="0000FF"/>
                </a:solidFill>
                <a:latin typeface="標楷體" panose="03000509000000000000" pitchFamily="65" charset="-120"/>
                <a:ea typeface="標楷體" panose="03000509000000000000" pitchFamily="65" charset="-120"/>
                <a:cs typeface="Arial" pitchFamily="34" charset="0"/>
              </a:rPr>
              <a:t>混凝土澆置</a:t>
            </a:r>
            <a:endParaRPr lang="zh-TW" altLang="zh-TW" sz="2000"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6" name="AutoShape 21"/>
          <p:cNvSpPr>
            <a:spLocks noChangeAspect="1" noChangeArrowheads="1"/>
          </p:cNvSpPr>
          <p:nvPr/>
        </p:nvSpPr>
        <p:spPr bwMode="auto">
          <a:xfrm>
            <a:off x="7215859" y="3277052"/>
            <a:ext cx="1890713"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被刺割擦傷</a:t>
            </a:r>
          </a:p>
        </p:txBody>
      </p:sp>
      <p:sp>
        <p:nvSpPr>
          <p:cNvPr id="17" name="AutoShape 21"/>
          <p:cNvSpPr>
            <a:spLocks noChangeAspect="1" noChangeArrowheads="1"/>
          </p:cNvSpPr>
          <p:nvPr/>
        </p:nvSpPr>
        <p:spPr bwMode="auto">
          <a:xfrm>
            <a:off x="7246022" y="2246764"/>
            <a:ext cx="1890712" cy="442663"/>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物體飛落</a:t>
            </a:r>
          </a:p>
        </p:txBody>
      </p:sp>
      <p:sp>
        <p:nvSpPr>
          <p:cNvPr id="18" name="AutoShape 72"/>
          <p:cNvSpPr>
            <a:spLocks noChangeArrowheads="1"/>
          </p:cNvSpPr>
          <p:nvPr/>
        </p:nvSpPr>
        <p:spPr bwMode="auto">
          <a:xfrm>
            <a:off x="4064672" y="4604489"/>
            <a:ext cx="2330450"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en-US" sz="2000" dirty="0">
                <a:solidFill>
                  <a:srgbClr val="0000FF"/>
                </a:solidFill>
                <a:latin typeface="標楷體" panose="03000509000000000000" pitchFamily="65" charset="-120"/>
                <a:ea typeface="標楷體" panose="03000509000000000000" pitchFamily="65" charset="-120"/>
                <a:cs typeface="Arial" pitchFamily="34" charset="0"/>
              </a:rPr>
              <a:t>養護</a:t>
            </a:r>
            <a:endParaRPr lang="zh-TW" altLang="zh-TW" sz="2000"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9" name="AutoShape 72"/>
          <p:cNvSpPr>
            <a:spLocks noChangeArrowheads="1"/>
          </p:cNvSpPr>
          <p:nvPr/>
        </p:nvSpPr>
        <p:spPr bwMode="auto">
          <a:xfrm>
            <a:off x="4090072" y="5341089"/>
            <a:ext cx="2330450" cy="620712"/>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lang="zh-TW" altLang="en-US" sz="2000" dirty="0">
                <a:solidFill>
                  <a:srgbClr val="0000FF"/>
                </a:solidFill>
                <a:latin typeface="標楷體" panose="03000509000000000000" pitchFamily="65" charset="-120"/>
                <a:ea typeface="標楷體" panose="03000509000000000000" pitchFamily="65" charset="-120"/>
                <a:cs typeface="Arial" pitchFamily="34" charset="0"/>
              </a:rPr>
              <a:t>拆模</a:t>
            </a:r>
            <a:endParaRPr lang="zh-TW" altLang="zh-TW" sz="2000"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20" name="矩形 19"/>
          <p:cNvSpPr/>
          <p:nvPr/>
        </p:nvSpPr>
        <p:spPr>
          <a:xfrm>
            <a:off x="1854049" y="305913"/>
            <a:ext cx="7915594"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fontAlgn="t" hangingPunct="0">
              <a:lnSpc>
                <a:spcPct val="80000"/>
              </a:lnSpc>
              <a:spcBef>
                <a:spcPct val="50000"/>
              </a:spcBef>
            </a:pPr>
            <a:r>
              <a:rPr lang="en-US" altLang="zh-TW" sz="2400" b="0" dirty="0">
                <a:solidFill>
                  <a:srgbClr val="0066FF"/>
                </a:solidFill>
                <a:latin typeface="標楷體" panose="03000509000000000000" pitchFamily="65" charset="-120"/>
                <a:ea typeface="標楷體" panose="03000509000000000000" pitchFamily="65" charset="-120"/>
              </a:rPr>
              <a:t>5</a:t>
            </a:r>
            <a:r>
              <a:rPr lang="en-US" altLang="zh-TW" sz="2400" b="0" dirty="0" smtClean="0">
                <a:solidFill>
                  <a:srgbClr val="0066FF"/>
                </a:solidFill>
                <a:latin typeface="標楷體" panose="03000509000000000000" pitchFamily="65" charset="-120"/>
                <a:ea typeface="標楷體" panose="03000509000000000000" pitchFamily="65" charset="-120"/>
              </a:rPr>
              <a:t>-4.</a:t>
            </a:r>
            <a:r>
              <a:rPr lang="zh-TW" altLang="en-US" sz="2400" b="0" dirty="0" smtClean="0">
                <a:solidFill>
                  <a:srgbClr val="0066FF"/>
                </a:solidFill>
                <a:latin typeface="標楷體" panose="03000509000000000000" pitchFamily="65" charset="-120"/>
                <a:ea typeface="標楷體" panose="03000509000000000000" pitchFamily="65" charset="-120"/>
              </a:rPr>
              <a:t>墩柱、帽梁施工</a:t>
            </a:r>
            <a:r>
              <a:rPr lang="zh-TW" altLang="en-US" sz="2400" b="0" dirty="0">
                <a:solidFill>
                  <a:srgbClr val="0066FF"/>
                </a:solidFill>
                <a:latin typeface="標楷體" panose="03000509000000000000" pitchFamily="65" charset="-120"/>
                <a:ea typeface="標楷體" panose="03000509000000000000" pitchFamily="65" charset="-120"/>
              </a:rPr>
              <a:t>高風險作業</a:t>
            </a:r>
            <a:r>
              <a:rPr lang="zh-TW" altLang="en-US" sz="2400" b="0" dirty="0" smtClean="0">
                <a:solidFill>
                  <a:srgbClr val="0066FF"/>
                </a:solidFill>
                <a:latin typeface="標楷體" panose="03000509000000000000" pitchFamily="65" charset="-120"/>
                <a:ea typeface="標楷體" panose="03000509000000000000" pitchFamily="65" charset="-120"/>
              </a:rPr>
              <a:t>流程及安全檢查停留點</a:t>
            </a:r>
            <a:endParaRPr lang="zh-TW" altLang="en-US" sz="2400" b="0" dirty="0">
              <a:solidFill>
                <a:srgbClr val="0066FF"/>
              </a:solidFill>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223838" y="1539945"/>
            <a:ext cx="2232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施工計劃書與模版設計計算書核備</a:t>
            </a:r>
          </a:p>
        </p:txBody>
      </p:sp>
      <p:sp>
        <p:nvSpPr>
          <p:cNvPr id="8" name="Text Box 4"/>
          <p:cNvSpPr txBox="1">
            <a:spLocks noChangeArrowheads="1"/>
          </p:cNvSpPr>
          <p:nvPr/>
        </p:nvSpPr>
        <p:spPr bwMode="auto">
          <a:xfrm>
            <a:off x="2890838" y="1547308"/>
            <a:ext cx="1224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工地</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載重檢測</a:t>
            </a:r>
          </a:p>
        </p:txBody>
      </p:sp>
      <p:sp>
        <p:nvSpPr>
          <p:cNvPr id="9" name="Text Box 5"/>
          <p:cNvSpPr txBox="1">
            <a:spLocks noChangeArrowheads="1"/>
          </p:cNvSpPr>
          <p:nvPr/>
        </p:nvSpPr>
        <p:spPr bwMode="auto">
          <a:xfrm>
            <a:off x="4640262" y="1547308"/>
            <a:ext cx="972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支撐架組立</a:t>
            </a:r>
          </a:p>
        </p:txBody>
      </p:sp>
      <p:sp>
        <p:nvSpPr>
          <p:cNvPr id="10" name="Text Box 6"/>
          <p:cNvSpPr txBox="1">
            <a:spLocks noChangeArrowheads="1"/>
          </p:cNvSpPr>
          <p:nvPr/>
        </p:nvSpPr>
        <p:spPr bwMode="auto">
          <a:xfrm>
            <a:off x="6116638" y="1547090"/>
            <a:ext cx="94615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底、外模組立</a:t>
            </a:r>
          </a:p>
        </p:txBody>
      </p:sp>
      <p:sp>
        <p:nvSpPr>
          <p:cNvPr id="11" name="Text Box 7"/>
          <p:cNvSpPr txBox="1">
            <a:spLocks noChangeArrowheads="1"/>
          </p:cNvSpPr>
          <p:nvPr/>
        </p:nvSpPr>
        <p:spPr bwMode="auto">
          <a:xfrm>
            <a:off x="7535863" y="1546613"/>
            <a:ext cx="1980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底腹版鋼筋綁紮及預力配置</a:t>
            </a:r>
          </a:p>
        </p:txBody>
      </p:sp>
      <p:sp>
        <p:nvSpPr>
          <p:cNvPr id="12" name="Text Box 8"/>
          <p:cNvSpPr txBox="1">
            <a:spLocks noChangeArrowheads="1"/>
          </p:cNvSpPr>
          <p:nvPr/>
        </p:nvSpPr>
        <p:spPr bwMode="auto">
          <a:xfrm>
            <a:off x="8193088" y="3419545"/>
            <a:ext cx="720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內模</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組立</a:t>
            </a:r>
          </a:p>
        </p:txBody>
      </p:sp>
      <p:sp>
        <p:nvSpPr>
          <p:cNvPr id="13" name="Text Box 9"/>
          <p:cNvSpPr txBox="1">
            <a:spLocks noChangeArrowheads="1"/>
          </p:cNvSpPr>
          <p:nvPr/>
        </p:nvSpPr>
        <p:spPr bwMode="auto">
          <a:xfrm>
            <a:off x="6072188" y="3420639"/>
            <a:ext cx="1476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底腹版</a:t>
            </a:r>
          </a:p>
          <a:p>
            <a:r>
              <a:rPr lang="zh-TW" altLang="en-US" dirty="0">
                <a:latin typeface="標楷體" panose="03000509000000000000" pitchFamily="65" charset="-120"/>
                <a:ea typeface="標楷體" panose="03000509000000000000" pitchFamily="65" charset="-120"/>
              </a:rPr>
              <a:t>混凝土澆注</a:t>
            </a:r>
          </a:p>
        </p:txBody>
      </p:sp>
      <p:sp>
        <p:nvSpPr>
          <p:cNvPr id="14" name="Text Box 10"/>
          <p:cNvSpPr txBox="1">
            <a:spLocks noChangeArrowheads="1"/>
          </p:cNvSpPr>
          <p:nvPr/>
        </p:nvSpPr>
        <p:spPr bwMode="auto">
          <a:xfrm>
            <a:off x="4543425" y="3419764"/>
            <a:ext cx="972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拆內模</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及養護</a:t>
            </a:r>
          </a:p>
        </p:txBody>
      </p:sp>
      <p:sp>
        <p:nvSpPr>
          <p:cNvPr id="15" name="Text Box 11"/>
          <p:cNvSpPr txBox="1">
            <a:spLocks noChangeArrowheads="1"/>
          </p:cNvSpPr>
          <p:nvPr/>
        </p:nvSpPr>
        <p:spPr bwMode="auto">
          <a:xfrm>
            <a:off x="2356644" y="3419764"/>
            <a:ext cx="1476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頂版組立及</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鋼筋綁紮</a:t>
            </a:r>
          </a:p>
        </p:txBody>
      </p:sp>
      <p:sp>
        <p:nvSpPr>
          <p:cNvPr id="16" name="Text Box 12"/>
          <p:cNvSpPr txBox="1">
            <a:spLocks noChangeArrowheads="1"/>
          </p:cNvSpPr>
          <p:nvPr/>
        </p:nvSpPr>
        <p:spPr bwMode="auto">
          <a:xfrm>
            <a:off x="244475" y="5441446"/>
            <a:ext cx="972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混凝土</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養護</a:t>
            </a:r>
          </a:p>
        </p:txBody>
      </p:sp>
      <p:sp>
        <p:nvSpPr>
          <p:cNvPr id="17" name="Text Box 13"/>
          <p:cNvSpPr txBox="1">
            <a:spLocks noChangeArrowheads="1"/>
          </p:cNvSpPr>
          <p:nvPr/>
        </p:nvSpPr>
        <p:spPr bwMode="auto">
          <a:xfrm>
            <a:off x="2346325" y="5434876"/>
            <a:ext cx="1224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施預力及套管灌漿</a:t>
            </a:r>
          </a:p>
        </p:txBody>
      </p:sp>
      <p:sp>
        <p:nvSpPr>
          <p:cNvPr id="18" name="Text Box 14"/>
          <p:cNvSpPr txBox="1">
            <a:spLocks noChangeArrowheads="1"/>
          </p:cNvSpPr>
          <p:nvPr/>
        </p:nvSpPr>
        <p:spPr bwMode="auto">
          <a:xfrm>
            <a:off x="4649788" y="5441226"/>
            <a:ext cx="1224000" cy="648000"/>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拆除模板及支撐架</a:t>
            </a:r>
          </a:p>
        </p:txBody>
      </p:sp>
      <p:sp>
        <p:nvSpPr>
          <p:cNvPr id="19" name="Text Box 15"/>
          <p:cNvSpPr txBox="1">
            <a:spLocks noChangeArrowheads="1"/>
          </p:cNvSpPr>
          <p:nvPr/>
        </p:nvSpPr>
        <p:spPr bwMode="auto">
          <a:xfrm>
            <a:off x="2353027" y="2381111"/>
            <a:ext cx="2016000" cy="584775"/>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pPr marL="0" indent="0"/>
            <a:r>
              <a:rPr lang="zh-TW" altLang="en-US" dirty="0">
                <a:latin typeface="標楷體" panose="03000509000000000000" pitchFamily="65" charset="-120"/>
                <a:ea typeface="標楷體" panose="03000509000000000000" pitchFamily="65" charset="-120"/>
              </a:rPr>
              <a:t>一、支撐架組立圖說二、檢查表</a:t>
            </a:r>
            <a:r>
              <a:rPr lang="en-US" altLang="zh-TW" dirty="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E-25</a:t>
            </a:r>
            <a:endParaRPr lang="en-US" altLang="zh-TW" dirty="0">
              <a:latin typeface="標楷體" panose="03000509000000000000" pitchFamily="65" charset="-120"/>
              <a:ea typeface="標楷體" panose="03000509000000000000" pitchFamily="65" charset="-120"/>
            </a:endParaRPr>
          </a:p>
        </p:txBody>
      </p:sp>
      <p:sp>
        <p:nvSpPr>
          <p:cNvPr id="62508" name="Line 16"/>
          <p:cNvSpPr>
            <a:spLocks noChangeShapeType="1"/>
          </p:cNvSpPr>
          <p:nvPr/>
        </p:nvSpPr>
        <p:spPr bwMode="auto">
          <a:xfrm>
            <a:off x="7116763" y="1866900"/>
            <a:ext cx="395287" cy="1588"/>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wrap="none" anchor="ctr"/>
          <a:lstStyle/>
          <a:p>
            <a:endParaRPr lang="zh-TW" altLang="en-US"/>
          </a:p>
        </p:txBody>
      </p:sp>
      <p:sp>
        <p:nvSpPr>
          <p:cNvPr id="62509" name="Line 17"/>
          <p:cNvSpPr>
            <a:spLocks noChangeShapeType="1"/>
          </p:cNvSpPr>
          <p:nvPr/>
        </p:nvSpPr>
        <p:spPr bwMode="auto">
          <a:xfrm>
            <a:off x="8545513" y="2251075"/>
            <a:ext cx="0" cy="107950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wrap="none" anchor="ctr"/>
          <a:lstStyle/>
          <a:p>
            <a:endParaRPr lang="zh-TW" altLang="en-US"/>
          </a:p>
        </p:txBody>
      </p:sp>
      <p:sp>
        <p:nvSpPr>
          <p:cNvPr id="62510" name="Line 18"/>
          <p:cNvSpPr>
            <a:spLocks noChangeShapeType="1"/>
          </p:cNvSpPr>
          <p:nvPr/>
        </p:nvSpPr>
        <p:spPr bwMode="auto">
          <a:xfrm>
            <a:off x="719138" y="4214813"/>
            <a:ext cx="0" cy="1152525"/>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wrap="none" anchor="ctr"/>
          <a:lstStyle/>
          <a:p>
            <a:endParaRPr lang="zh-TW" altLang="en-US"/>
          </a:p>
        </p:txBody>
      </p:sp>
      <p:sp>
        <p:nvSpPr>
          <p:cNvPr id="62511" name="Line 19"/>
          <p:cNvSpPr>
            <a:spLocks noChangeShapeType="1"/>
          </p:cNvSpPr>
          <p:nvPr/>
        </p:nvSpPr>
        <p:spPr bwMode="auto">
          <a:xfrm>
            <a:off x="1277938" y="5778500"/>
            <a:ext cx="1008062"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wrap="none" anchor="ctr"/>
          <a:lstStyle/>
          <a:p>
            <a:endParaRPr lang="zh-TW" altLang="en-US"/>
          </a:p>
        </p:txBody>
      </p:sp>
      <p:sp>
        <p:nvSpPr>
          <p:cNvPr id="62512" name="Line 20"/>
          <p:cNvSpPr>
            <a:spLocks noChangeShapeType="1"/>
          </p:cNvSpPr>
          <p:nvPr/>
        </p:nvSpPr>
        <p:spPr bwMode="auto">
          <a:xfrm>
            <a:off x="2486025" y="1863725"/>
            <a:ext cx="360363"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sp>
        <p:nvSpPr>
          <p:cNvPr id="62513" name="Line 21"/>
          <p:cNvSpPr>
            <a:spLocks noChangeShapeType="1"/>
          </p:cNvSpPr>
          <p:nvPr/>
        </p:nvSpPr>
        <p:spPr bwMode="auto">
          <a:xfrm>
            <a:off x="4164013" y="1876425"/>
            <a:ext cx="431800" cy="1588"/>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sp>
        <p:nvSpPr>
          <p:cNvPr id="62514" name="Line 22"/>
          <p:cNvSpPr>
            <a:spLocks noChangeShapeType="1"/>
          </p:cNvSpPr>
          <p:nvPr/>
        </p:nvSpPr>
        <p:spPr bwMode="auto">
          <a:xfrm flipV="1">
            <a:off x="5540375" y="3738563"/>
            <a:ext cx="468313" cy="0"/>
          </a:xfrm>
          <a:prstGeom prst="line">
            <a:avLst/>
          </a:prstGeom>
          <a:noFill/>
          <a:ln w="12700">
            <a:solidFill>
              <a:schemeClr val="tx1"/>
            </a:solidFill>
            <a:round/>
            <a:headEnd type="arrow" w="med" len="lg"/>
            <a:tailEnd/>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sp>
        <p:nvSpPr>
          <p:cNvPr id="62515" name="Line 24"/>
          <p:cNvSpPr>
            <a:spLocks noChangeShapeType="1"/>
          </p:cNvSpPr>
          <p:nvPr/>
        </p:nvSpPr>
        <p:spPr bwMode="auto">
          <a:xfrm flipH="1">
            <a:off x="7581900" y="3738563"/>
            <a:ext cx="539750"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sp>
        <p:nvSpPr>
          <p:cNvPr id="62516" name="Line 26"/>
          <p:cNvSpPr>
            <a:spLocks noChangeShapeType="1"/>
          </p:cNvSpPr>
          <p:nvPr/>
        </p:nvSpPr>
        <p:spPr bwMode="auto">
          <a:xfrm>
            <a:off x="5634038" y="1873250"/>
            <a:ext cx="431800"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sp>
        <p:nvSpPr>
          <p:cNvPr id="62517" name="Line 27"/>
          <p:cNvSpPr>
            <a:spLocks noChangeShapeType="1"/>
          </p:cNvSpPr>
          <p:nvPr/>
        </p:nvSpPr>
        <p:spPr bwMode="auto">
          <a:xfrm>
            <a:off x="3625850" y="5764213"/>
            <a:ext cx="974725"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wrap="none" anchor="ctr"/>
          <a:lstStyle/>
          <a:p>
            <a:endParaRPr lang="zh-TW" altLang="en-US"/>
          </a:p>
        </p:txBody>
      </p:sp>
      <p:sp>
        <p:nvSpPr>
          <p:cNvPr id="62518" name="Oval 28"/>
          <p:cNvSpPr>
            <a:spLocks noChangeArrowheads="1"/>
          </p:cNvSpPr>
          <p:nvPr/>
        </p:nvSpPr>
        <p:spPr bwMode="auto">
          <a:xfrm>
            <a:off x="4249738" y="1741488"/>
            <a:ext cx="161925" cy="220662"/>
          </a:xfrm>
          <a:prstGeom prst="ellipse">
            <a:avLst/>
          </a:prstGeom>
          <a:solidFill>
            <a:schemeClr val="tx2"/>
          </a:solidFill>
          <a:ln w="12700">
            <a:solidFill>
              <a:schemeClr val="tx1"/>
            </a:solidFill>
            <a:round/>
            <a:headEnd/>
            <a:tailEnd/>
          </a:ln>
        </p:spPr>
        <p:txBody>
          <a:bodyPr wrap="none" anchor="ctr"/>
          <a:lstStyle>
            <a:lvl1pPr eaLnBrk="0" hangingPunct="0">
              <a:defRPr kumimoji="1" sz="2000" b="1">
                <a:solidFill>
                  <a:schemeClr val="tx1"/>
                </a:solidFill>
                <a:latin typeface="Tahoma" pitchFamily="34" charset="0"/>
                <a:ea typeface="新細明體" pitchFamily="18" charset="-120"/>
              </a:defRPr>
            </a:lvl1pPr>
            <a:lvl2pPr marL="742950" indent="-285750" eaLnBrk="0" hangingPunct="0">
              <a:defRPr kumimoji="1" sz="2000" b="1">
                <a:solidFill>
                  <a:schemeClr val="tx1"/>
                </a:solidFill>
                <a:latin typeface="Tahoma" pitchFamily="34" charset="0"/>
                <a:ea typeface="新細明體" pitchFamily="18" charset="-120"/>
              </a:defRPr>
            </a:lvl2pPr>
            <a:lvl3pPr marL="1143000" indent="-228600" eaLnBrk="0" hangingPunct="0">
              <a:defRPr kumimoji="1" sz="2000" b="1">
                <a:solidFill>
                  <a:schemeClr val="tx1"/>
                </a:solidFill>
                <a:latin typeface="Tahoma" pitchFamily="34" charset="0"/>
                <a:ea typeface="新細明體" pitchFamily="18" charset="-120"/>
              </a:defRPr>
            </a:lvl3pPr>
            <a:lvl4pPr marL="1600200" indent="-228600" eaLnBrk="0" hangingPunct="0">
              <a:defRPr kumimoji="1" sz="2000" b="1">
                <a:solidFill>
                  <a:schemeClr val="tx1"/>
                </a:solidFill>
                <a:latin typeface="Tahoma" pitchFamily="34" charset="0"/>
                <a:ea typeface="新細明體" pitchFamily="18" charset="-120"/>
              </a:defRPr>
            </a:lvl4pPr>
            <a:lvl5pPr marL="2057400" indent="-228600" eaLnBrk="0" hangingPunct="0">
              <a:defRPr kumimoji="1" sz="2000" b="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endParaRPr lang="zh-TW" altLang="en-US" b="0">
              <a:latin typeface="標楷體" pitchFamily="65" charset="-120"/>
              <a:ea typeface="標楷體" pitchFamily="65" charset="-120"/>
            </a:endParaRPr>
          </a:p>
        </p:txBody>
      </p:sp>
      <p:sp>
        <p:nvSpPr>
          <p:cNvPr id="31" name="Text Box 29"/>
          <p:cNvSpPr txBox="1">
            <a:spLocks noChangeArrowheads="1"/>
          </p:cNvSpPr>
          <p:nvPr/>
        </p:nvSpPr>
        <p:spPr bwMode="auto">
          <a:xfrm>
            <a:off x="238125" y="3450623"/>
            <a:ext cx="1476000" cy="646331"/>
          </a:xfrm>
          <a:prstGeom prst="rect">
            <a:avLst/>
          </a:prstGeom>
          <a:solidFill>
            <a:srgbClr val="CCFFCC"/>
          </a:solidFill>
          <a:ln w="127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rIns="0" anchor="ctr">
            <a:spAutoFit/>
          </a:bodyPr>
          <a:lstStyle>
            <a:defPPr>
              <a:defRPr lang="zh-TW"/>
            </a:defPPr>
            <a:lvl1pPr eaLnBrk="0" hangingPunct="0">
              <a:defRPr sz="18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頂版</a:t>
            </a:r>
          </a:p>
          <a:p>
            <a:r>
              <a:rPr lang="zh-TW" altLang="en-US" dirty="0">
                <a:latin typeface="標楷體" panose="03000509000000000000" pitchFamily="65" charset="-120"/>
                <a:ea typeface="標楷體" panose="03000509000000000000" pitchFamily="65" charset="-120"/>
              </a:rPr>
              <a:t>混凝土澆注</a:t>
            </a:r>
          </a:p>
        </p:txBody>
      </p:sp>
      <p:sp>
        <p:nvSpPr>
          <p:cNvPr id="62522" name="Line 30"/>
          <p:cNvSpPr>
            <a:spLocks noChangeShapeType="1"/>
          </p:cNvSpPr>
          <p:nvPr/>
        </p:nvSpPr>
        <p:spPr bwMode="auto">
          <a:xfrm flipH="1">
            <a:off x="1757363" y="3740150"/>
            <a:ext cx="539750" cy="0"/>
          </a:xfrm>
          <a:prstGeom prst="line">
            <a:avLst/>
          </a:prstGeom>
          <a:noFill/>
          <a:ln w="12700">
            <a:solidFill>
              <a:schemeClr val="tx1"/>
            </a:solidFill>
            <a:round/>
            <a:headEnd/>
            <a:tailEnd type="arrow" w="med" len="lg"/>
          </a:ln>
          <a:extLst>
            <a:ext uri="{909E8E84-426E-40DD-AFC4-6F175D3DCCD1}">
              <a14:hiddenFill xmlns:a14="http://schemas.microsoft.com/office/drawing/2010/main">
                <a:noFill/>
              </a14:hiddenFill>
            </a:ext>
          </a:extLst>
        </p:spPr>
        <p:txBody>
          <a:bodyPr lIns="92075" tIns="46038" rIns="92075" bIns="46038">
            <a:spAutoFit/>
          </a:bodyPr>
          <a:lstStyle/>
          <a:p>
            <a:endParaRPr lang="zh-TW" altLang="en-US"/>
          </a:p>
        </p:txBody>
      </p:sp>
      <p:sp>
        <p:nvSpPr>
          <p:cNvPr id="33" name="Text Box 31"/>
          <p:cNvSpPr txBox="1">
            <a:spLocks noChangeArrowheads="1"/>
          </p:cNvSpPr>
          <p:nvPr/>
        </p:nvSpPr>
        <p:spPr bwMode="auto">
          <a:xfrm>
            <a:off x="4669178" y="2333740"/>
            <a:ext cx="2232000" cy="830997"/>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一、吊掛作業安全檢查</a:t>
            </a:r>
          </a:p>
          <a:p>
            <a:r>
              <a:rPr lang="zh-TW" altLang="en-US" dirty="0">
                <a:latin typeface="標楷體" panose="03000509000000000000" pitchFamily="65" charset="-120"/>
                <a:ea typeface="標楷體" panose="03000509000000000000" pitchFamily="65" charset="-120"/>
              </a:rPr>
              <a:t>二、支撐架組立檢查</a:t>
            </a:r>
          </a:p>
          <a:p>
            <a:r>
              <a:rPr lang="zh-TW" altLang="en-US" dirty="0">
                <a:latin typeface="標楷體" panose="03000509000000000000" pitchFamily="65" charset="-120"/>
                <a:ea typeface="標楷體" panose="03000509000000000000" pitchFamily="65" charset="-120"/>
              </a:rPr>
              <a:t>三</a:t>
            </a:r>
            <a:r>
              <a:rPr lang="zh-TW"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檢查表</a:t>
            </a:r>
            <a:r>
              <a:rPr lang="en-US" altLang="zh-TW" dirty="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E-25</a:t>
            </a:r>
            <a:endParaRPr lang="en-US" altLang="zh-TW" dirty="0">
              <a:latin typeface="標楷體" panose="03000509000000000000" pitchFamily="65" charset="-120"/>
              <a:ea typeface="標楷體" panose="03000509000000000000" pitchFamily="65" charset="-120"/>
            </a:endParaRPr>
          </a:p>
        </p:txBody>
      </p:sp>
      <p:sp>
        <p:nvSpPr>
          <p:cNvPr id="62526" name="Oval 33"/>
          <p:cNvSpPr>
            <a:spLocks noChangeArrowheads="1"/>
          </p:cNvSpPr>
          <p:nvPr/>
        </p:nvSpPr>
        <p:spPr bwMode="auto">
          <a:xfrm>
            <a:off x="5716588" y="1781175"/>
            <a:ext cx="161925" cy="220663"/>
          </a:xfrm>
          <a:prstGeom prst="ellipse">
            <a:avLst/>
          </a:prstGeom>
          <a:solidFill>
            <a:schemeClr val="tx2"/>
          </a:solidFill>
          <a:ln w="12700">
            <a:solidFill>
              <a:schemeClr val="tx1"/>
            </a:solidFill>
            <a:round/>
            <a:headEnd/>
            <a:tailEnd/>
          </a:ln>
        </p:spPr>
        <p:txBody>
          <a:bodyPr wrap="none" anchor="ctr"/>
          <a:lstStyle>
            <a:lvl1pPr eaLnBrk="0" hangingPunct="0">
              <a:defRPr kumimoji="1" sz="2000" b="1">
                <a:solidFill>
                  <a:schemeClr val="tx1"/>
                </a:solidFill>
                <a:latin typeface="Tahoma" pitchFamily="34" charset="0"/>
                <a:ea typeface="新細明體" pitchFamily="18" charset="-120"/>
              </a:defRPr>
            </a:lvl1pPr>
            <a:lvl2pPr marL="742950" indent="-285750" eaLnBrk="0" hangingPunct="0">
              <a:defRPr kumimoji="1" sz="2000" b="1">
                <a:solidFill>
                  <a:schemeClr val="tx1"/>
                </a:solidFill>
                <a:latin typeface="Tahoma" pitchFamily="34" charset="0"/>
                <a:ea typeface="新細明體" pitchFamily="18" charset="-120"/>
              </a:defRPr>
            </a:lvl2pPr>
            <a:lvl3pPr marL="1143000" indent="-228600" eaLnBrk="0" hangingPunct="0">
              <a:defRPr kumimoji="1" sz="2000" b="1">
                <a:solidFill>
                  <a:schemeClr val="tx1"/>
                </a:solidFill>
                <a:latin typeface="Tahoma" pitchFamily="34" charset="0"/>
                <a:ea typeface="新細明體" pitchFamily="18" charset="-120"/>
              </a:defRPr>
            </a:lvl3pPr>
            <a:lvl4pPr marL="1600200" indent="-228600" eaLnBrk="0" hangingPunct="0">
              <a:defRPr kumimoji="1" sz="2000" b="1">
                <a:solidFill>
                  <a:schemeClr val="tx1"/>
                </a:solidFill>
                <a:latin typeface="Tahoma" pitchFamily="34" charset="0"/>
                <a:ea typeface="新細明體" pitchFamily="18" charset="-120"/>
              </a:defRPr>
            </a:lvl4pPr>
            <a:lvl5pPr marL="2057400" indent="-228600" eaLnBrk="0" hangingPunct="0">
              <a:defRPr kumimoji="1" sz="2000" b="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endParaRPr lang="zh-TW" altLang="en-US" b="0">
              <a:latin typeface="標楷體" pitchFamily="65" charset="-120"/>
              <a:ea typeface="標楷體" pitchFamily="65" charset="-120"/>
            </a:endParaRPr>
          </a:p>
        </p:txBody>
      </p:sp>
      <p:sp>
        <p:nvSpPr>
          <p:cNvPr id="62527" name="Oval 35"/>
          <p:cNvSpPr>
            <a:spLocks noChangeArrowheads="1"/>
          </p:cNvSpPr>
          <p:nvPr/>
        </p:nvSpPr>
        <p:spPr bwMode="auto">
          <a:xfrm>
            <a:off x="8453438" y="2609850"/>
            <a:ext cx="161925" cy="220663"/>
          </a:xfrm>
          <a:prstGeom prst="ellipse">
            <a:avLst/>
          </a:prstGeom>
          <a:solidFill>
            <a:schemeClr val="tx2"/>
          </a:solidFill>
          <a:ln w="12700">
            <a:solidFill>
              <a:schemeClr val="tx1"/>
            </a:solidFill>
            <a:round/>
            <a:headEnd/>
            <a:tailEnd/>
          </a:ln>
        </p:spPr>
        <p:txBody>
          <a:bodyPr wrap="none" anchor="ctr"/>
          <a:lstStyle>
            <a:lvl1pPr eaLnBrk="0" hangingPunct="0">
              <a:defRPr kumimoji="1" sz="2000" b="1">
                <a:solidFill>
                  <a:schemeClr val="tx1"/>
                </a:solidFill>
                <a:latin typeface="Tahoma" pitchFamily="34" charset="0"/>
                <a:ea typeface="新細明體" pitchFamily="18" charset="-120"/>
              </a:defRPr>
            </a:lvl1pPr>
            <a:lvl2pPr marL="742950" indent="-285750" eaLnBrk="0" hangingPunct="0">
              <a:defRPr kumimoji="1" sz="2000" b="1">
                <a:solidFill>
                  <a:schemeClr val="tx1"/>
                </a:solidFill>
                <a:latin typeface="Tahoma" pitchFamily="34" charset="0"/>
                <a:ea typeface="新細明體" pitchFamily="18" charset="-120"/>
              </a:defRPr>
            </a:lvl2pPr>
            <a:lvl3pPr marL="1143000" indent="-228600" eaLnBrk="0" hangingPunct="0">
              <a:defRPr kumimoji="1" sz="2000" b="1">
                <a:solidFill>
                  <a:schemeClr val="tx1"/>
                </a:solidFill>
                <a:latin typeface="Tahoma" pitchFamily="34" charset="0"/>
                <a:ea typeface="新細明體" pitchFamily="18" charset="-120"/>
              </a:defRPr>
            </a:lvl3pPr>
            <a:lvl4pPr marL="1600200" indent="-228600" eaLnBrk="0" hangingPunct="0">
              <a:defRPr kumimoji="1" sz="2000" b="1">
                <a:solidFill>
                  <a:schemeClr val="tx1"/>
                </a:solidFill>
                <a:latin typeface="Tahoma" pitchFamily="34" charset="0"/>
                <a:ea typeface="新細明體" pitchFamily="18" charset="-120"/>
              </a:defRPr>
            </a:lvl4pPr>
            <a:lvl5pPr marL="2057400" indent="-228600" eaLnBrk="0" hangingPunct="0">
              <a:defRPr kumimoji="1" sz="2000" b="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endParaRPr lang="zh-TW" altLang="en-US" b="0">
              <a:latin typeface="標楷體" pitchFamily="65" charset="-120"/>
              <a:ea typeface="標楷體" pitchFamily="65" charset="-120"/>
            </a:endParaRPr>
          </a:p>
        </p:txBody>
      </p:sp>
      <p:sp>
        <p:nvSpPr>
          <p:cNvPr id="37" name="Text Box 36"/>
          <p:cNvSpPr txBox="1">
            <a:spLocks noChangeArrowheads="1"/>
          </p:cNvSpPr>
          <p:nvPr/>
        </p:nvSpPr>
        <p:spPr bwMode="auto">
          <a:xfrm>
            <a:off x="7294563" y="4195619"/>
            <a:ext cx="2232000" cy="830997"/>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一、吊掛作業安全檢查</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二、支撐架安全監測</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三、檢查表</a:t>
            </a:r>
            <a:r>
              <a:rPr lang="en-US" altLang="zh-TW" dirty="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E-25</a:t>
            </a:r>
            <a:endParaRPr lang="en-US" altLang="zh-TW" dirty="0">
              <a:latin typeface="標楷體" panose="03000509000000000000" pitchFamily="65" charset="-120"/>
              <a:ea typeface="標楷體" panose="03000509000000000000" pitchFamily="65" charset="-120"/>
            </a:endParaRPr>
          </a:p>
        </p:txBody>
      </p:sp>
      <p:sp>
        <p:nvSpPr>
          <p:cNvPr id="62531" name="Oval 64"/>
          <p:cNvSpPr>
            <a:spLocks noChangeArrowheads="1"/>
          </p:cNvSpPr>
          <p:nvPr/>
        </p:nvSpPr>
        <p:spPr bwMode="auto">
          <a:xfrm>
            <a:off x="4192588" y="3625850"/>
            <a:ext cx="161925" cy="220663"/>
          </a:xfrm>
          <a:prstGeom prst="ellipse">
            <a:avLst/>
          </a:prstGeom>
          <a:solidFill>
            <a:schemeClr val="tx2"/>
          </a:solidFill>
          <a:ln w="12700">
            <a:solidFill>
              <a:schemeClr val="tx1"/>
            </a:solidFill>
            <a:round/>
            <a:headEnd/>
            <a:tailEnd/>
          </a:ln>
        </p:spPr>
        <p:txBody>
          <a:bodyPr wrap="none" anchor="ctr"/>
          <a:lstStyle>
            <a:lvl1pPr eaLnBrk="0" hangingPunct="0">
              <a:defRPr kumimoji="1" sz="2000" b="1">
                <a:solidFill>
                  <a:schemeClr val="tx1"/>
                </a:solidFill>
                <a:latin typeface="Tahoma" pitchFamily="34" charset="0"/>
                <a:ea typeface="新細明體" pitchFamily="18" charset="-120"/>
              </a:defRPr>
            </a:lvl1pPr>
            <a:lvl2pPr marL="742950" indent="-285750" eaLnBrk="0" hangingPunct="0">
              <a:defRPr kumimoji="1" sz="2000" b="1">
                <a:solidFill>
                  <a:schemeClr val="tx1"/>
                </a:solidFill>
                <a:latin typeface="Tahoma" pitchFamily="34" charset="0"/>
                <a:ea typeface="新細明體" pitchFamily="18" charset="-120"/>
              </a:defRPr>
            </a:lvl2pPr>
            <a:lvl3pPr marL="1143000" indent="-228600" eaLnBrk="0" hangingPunct="0">
              <a:defRPr kumimoji="1" sz="2000" b="1">
                <a:solidFill>
                  <a:schemeClr val="tx1"/>
                </a:solidFill>
                <a:latin typeface="Tahoma" pitchFamily="34" charset="0"/>
                <a:ea typeface="新細明體" pitchFamily="18" charset="-120"/>
              </a:defRPr>
            </a:lvl3pPr>
            <a:lvl4pPr marL="1600200" indent="-228600" eaLnBrk="0" hangingPunct="0">
              <a:defRPr kumimoji="1" sz="2000" b="1">
                <a:solidFill>
                  <a:schemeClr val="tx1"/>
                </a:solidFill>
                <a:latin typeface="Tahoma" pitchFamily="34" charset="0"/>
                <a:ea typeface="新細明體" pitchFamily="18" charset="-120"/>
              </a:defRPr>
            </a:lvl4pPr>
            <a:lvl5pPr marL="2057400" indent="-228600" eaLnBrk="0" hangingPunct="0">
              <a:defRPr kumimoji="1" sz="2000" b="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endParaRPr lang="zh-TW" altLang="en-US" b="0">
              <a:latin typeface="標楷體" pitchFamily="65" charset="-120"/>
              <a:ea typeface="標楷體" pitchFamily="65" charset="-120"/>
            </a:endParaRPr>
          </a:p>
        </p:txBody>
      </p:sp>
      <p:sp>
        <p:nvSpPr>
          <p:cNvPr id="39" name="Text Box 65"/>
          <p:cNvSpPr txBox="1">
            <a:spLocks noChangeArrowheads="1"/>
          </p:cNvSpPr>
          <p:nvPr/>
        </p:nvSpPr>
        <p:spPr bwMode="auto">
          <a:xfrm>
            <a:off x="3375024" y="4283152"/>
            <a:ext cx="2340000" cy="1077218"/>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一、吊掛作業安全檢查</a:t>
            </a:r>
          </a:p>
          <a:p>
            <a:r>
              <a:rPr lang="zh-TW" altLang="en-US" dirty="0">
                <a:latin typeface="標楷體" panose="03000509000000000000" pitchFamily="65" charset="-120"/>
                <a:ea typeface="標楷體" panose="03000509000000000000" pitchFamily="65" charset="-120"/>
              </a:rPr>
              <a:t>二、上構橋面安全檢查</a:t>
            </a:r>
          </a:p>
          <a:p>
            <a:r>
              <a:rPr lang="zh-TW" altLang="en-US" dirty="0">
                <a:latin typeface="標楷體" panose="03000509000000000000" pitchFamily="65" charset="-120"/>
                <a:ea typeface="標楷體" panose="03000509000000000000" pitchFamily="65" charset="-120"/>
              </a:rPr>
              <a:t>三、支撐架安全監測</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四、檢查表</a:t>
            </a:r>
            <a:r>
              <a:rPr lang="en-US" altLang="zh-TW" dirty="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E-25</a:t>
            </a:r>
            <a:endParaRPr lang="en-US" altLang="zh-TW" dirty="0">
              <a:latin typeface="標楷體" panose="03000509000000000000" pitchFamily="65" charset="-120"/>
              <a:ea typeface="標楷體" panose="03000509000000000000" pitchFamily="65" charset="-120"/>
            </a:endParaRPr>
          </a:p>
        </p:txBody>
      </p:sp>
      <p:sp>
        <p:nvSpPr>
          <p:cNvPr id="62535" name="Oval 67"/>
          <p:cNvSpPr>
            <a:spLocks noChangeArrowheads="1"/>
          </p:cNvSpPr>
          <p:nvPr/>
        </p:nvSpPr>
        <p:spPr bwMode="auto">
          <a:xfrm>
            <a:off x="1858963" y="5667375"/>
            <a:ext cx="161925" cy="220663"/>
          </a:xfrm>
          <a:prstGeom prst="ellipse">
            <a:avLst/>
          </a:prstGeom>
          <a:solidFill>
            <a:schemeClr val="tx2"/>
          </a:solidFill>
          <a:ln w="12700">
            <a:solidFill>
              <a:schemeClr val="tx1"/>
            </a:solidFill>
            <a:round/>
            <a:headEnd/>
            <a:tailEnd/>
          </a:ln>
        </p:spPr>
        <p:txBody>
          <a:bodyPr wrap="none" anchor="ctr"/>
          <a:lstStyle>
            <a:lvl1pPr eaLnBrk="0" hangingPunct="0">
              <a:defRPr kumimoji="1" sz="2000" b="1">
                <a:solidFill>
                  <a:schemeClr val="tx1"/>
                </a:solidFill>
                <a:latin typeface="Tahoma" pitchFamily="34" charset="0"/>
                <a:ea typeface="新細明體" pitchFamily="18" charset="-120"/>
              </a:defRPr>
            </a:lvl1pPr>
            <a:lvl2pPr marL="742950" indent="-285750" eaLnBrk="0" hangingPunct="0">
              <a:defRPr kumimoji="1" sz="2000" b="1">
                <a:solidFill>
                  <a:schemeClr val="tx1"/>
                </a:solidFill>
                <a:latin typeface="Tahoma" pitchFamily="34" charset="0"/>
                <a:ea typeface="新細明體" pitchFamily="18" charset="-120"/>
              </a:defRPr>
            </a:lvl2pPr>
            <a:lvl3pPr marL="1143000" indent="-228600" eaLnBrk="0" hangingPunct="0">
              <a:defRPr kumimoji="1" sz="2000" b="1">
                <a:solidFill>
                  <a:schemeClr val="tx1"/>
                </a:solidFill>
                <a:latin typeface="Tahoma" pitchFamily="34" charset="0"/>
                <a:ea typeface="新細明體" pitchFamily="18" charset="-120"/>
              </a:defRPr>
            </a:lvl3pPr>
            <a:lvl4pPr marL="1600200" indent="-228600" eaLnBrk="0" hangingPunct="0">
              <a:defRPr kumimoji="1" sz="2000" b="1">
                <a:solidFill>
                  <a:schemeClr val="tx1"/>
                </a:solidFill>
                <a:latin typeface="Tahoma" pitchFamily="34" charset="0"/>
                <a:ea typeface="新細明體" pitchFamily="18" charset="-120"/>
              </a:defRPr>
            </a:lvl4pPr>
            <a:lvl5pPr marL="2057400" indent="-228600" eaLnBrk="0" hangingPunct="0">
              <a:defRPr kumimoji="1" sz="2000" b="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endParaRPr lang="zh-TW" altLang="en-US" b="0">
              <a:latin typeface="標楷體" pitchFamily="65" charset="-120"/>
              <a:ea typeface="標楷體" pitchFamily="65" charset="-120"/>
            </a:endParaRPr>
          </a:p>
        </p:txBody>
      </p:sp>
      <p:sp>
        <p:nvSpPr>
          <p:cNvPr id="41" name="Text Box 68"/>
          <p:cNvSpPr txBox="1">
            <a:spLocks noChangeArrowheads="1"/>
          </p:cNvSpPr>
          <p:nvPr/>
        </p:nvSpPr>
        <p:spPr bwMode="auto">
          <a:xfrm>
            <a:off x="824842" y="4529373"/>
            <a:ext cx="2232000" cy="830997"/>
          </a:xfrm>
          <a:prstGeom prst="rect">
            <a:avLst/>
          </a:prstGeom>
          <a:solidFill>
            <a:schemeClr val="accent1">
              <a:lumMod val="40000"/>
              <a:lumOff val="60000"/>
            </a:schemeClr>
          </a:solidFill>
          <a:ln w="25400" cmpd="dbl" algn="ctr">
            <a:solidFill>
              <a:schemeClr val="accent1">
                <a:lumMod val="50000"/>
              </a:schemeClr>
            </a:solidFill>
            <a:miter lim="800000"/>
            <a:headEnd/>
            <a:tailEnd/>
          </a:ln>
          <a:effectLst/>
          <a:scene3d>
            <a:camera prst="orthographicFront"/>
            <a:lightRig rig="threePt" dir="t"/>
          </a:scene3d>
          <a:sp3d extrusionH="76200">
            <a:bevelT w="152400" prst="coolSlant"/>
            <a:extrusionClr>
              <a:schemeClr val="accent1"/>
            </a:extrusionClr>
          </a:sp3d>
        </p:spPr>
        <p:txBody>
          <a:bodyPr wrap="square" anchor="ctr">
            <a:spAutoFit/>
          </a:bodyPr>
          <a:lstStyle>
            <a:defPPr>
              <a:defRPr lang="zh-TW"/>
            </a:defPPr>
            <a:lvl1pPr marL="401638" indent="-401638" eaLnBrk="0" hangingPunct="0">
              <a:defRPr sz="1600">
                <a:latin typeface="微軟正黑體" panose="020B0604030504040204" pitchFamily="34" charset="-120"/>
                <a:ea typeface="微軟正黑體" panose="020B0604030504040204" pitchFamily="34" charset="-120"/>
              </a:defRPr>
            </a:lvl1pPr>
          </a:lstStyle>
          <a:p>
            <a:r>
              <a:rPr lang="zh-TW" altLang="en-US" dirty="0">
                <a:latin typeface="標楷體" panose="03000509000000000000" pitchFamily="65" charset="-120"/>
                <a:ea typeface="標楷體" panose="03000509000000000000" pitchFamily="65" charset="-120"/>
              </a:rPr>
              <a:t>一、吊掛作業安全檢查</a:t>
            </a:r>
          </a:p>
          <a:p>
            <a:r>
              <a:rPr lang="zh-TW" altLang="en-US" dirty="0">
                <a:latin typeface="標楷體" panose="03000509000000000000" pitchFamily="65" charset="-120"/>
                <a:ea typeface="標楷體" panose="03000509000000000000" pitchFamily="65" charset="-120"/>
              </a:rPr>
              <a:t>二、預力作業安全檢查</a:t>
            </a:r>
          </a:p>
          <a:p>
            <a:r>
              <a:rPr lang="zh-TW" altLang="en-US" dirty="0">
                <a:latin typeface="標楷體" panose="03000509000000000000" pitchFamily="65" charset="-120"/>
                <a:ea typeface="標楷體" panose="03000509000000000000" pitchFamily="65" charset="-120"/>
              </a:rPr>
              <a:t>三、檢查表</a:t>
            </a:r>
            <a:r>
              <a:rPr lang="en-US" altLang="zh-TW" dirty="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E-25</a:t>
            </a:r>
            <a:endParaRPr lang="en-US" altLang="zh-TW" dirty="0">
              <a:latin typeface="標楷體" panose="03000509000000000000" pitchFamily="65" charset="-120"/>
              <a:ea typeface="標楷體" panose="03000509000000000000" pitchFamily="65" charset="-120"/>
            </a:endParaRPr>
          </a:p>
        </p:txBody>
      </p:sp>
      <p:sp>
        <p:nvSpPr>
          <p:cNvPr id="62539" name="Text Box 72"/>
          <p:cNvSpPr txBox="1">
            <a:spLocks noChangeArrowheads="1"/>
          </p:cNvSpPr>
          <p:nvPr/>
        </p:nvSpPr>
        <p:spPr bwMode="auto">
          <a:xfrm>
            <a:off x="4205288" y="1789113"/>
            <a:ext cx="209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lnSpc>
                <a:spcPct val="50000"/>
              </a:lnSpc>
            </a:pPr>
            <a:r>
              <a:rPr lang="en-US" altLang="zh-TW" sz="1000">
                <a:solidFill>
                  <a:schemeClr val="bg1"/>
                </a:solidFill>
                <a:latin typeface="標楷體" pitchFamily="65" charset="-120"/>
                <a:ea typeface="標楷體" pitchFamily="65" charset="-120"/>
                <a:cs typeface="Arial Unicode MS" pitchFamily="34" charset="-120"/>
              </a:rPr>
              <a:t>1</a:t>
            </a:r>
          </a:p>
        </p:txBody>
      </p:sp>
      <p:sp>
        <p:nvSpPr>
          <p:cNvPr id="62540" name="Text Box 73"/>
          <p:cNvSpPr txBox="1">
            <a:spLocks noChangeArrowheads="1"/>
          </p:cNvSpPr>
          <p:nvPr/>
        </p:nvSpPr>
        <p:spPr bwMode="auto">
          <a:xfrm>
            <a:off x="5676900" y="1827213"/>
            <a:ext cx="209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lnSpc>
                <a:spcPct val="50000"/>
              </a:lnSpc>
            </a:pPr>
            <a:r>
              <a:rPr lang="en-US" altLang="zh-TW" sz="1000">
                <a:solidFill>
                  <a:schemeClr val="bg1"/>
                </a:solidFill>
                <a:latin typeface="標楷體" pitchFamily="65" charset="-120"/>
                <a:ea typeface="標楷體" pitchFamily="65" charset="-120"/>
                <a:cs typeface="Arial Unicode MS" pitchFamily="34" charset="-120"/>
              </a:rPr>
              <a:t>2</a:t>
            </a:r>
          </a:p>
        </p:txBody>
      </p:sp>
      <p:sp>
        <p:nvSpPr>
          <p:cNvPr id="62541" name="Text Box 74"/>
          <p:cNvSpPr txBox="1">
            <a:spLocks noChangeArrowheads="1"/>
          </p:cNvSpPr>
          <p:nvPr/>
        </p:nvSpPr>
        <p:spPr bwMode="auto">
          <a:xfrm>
            <a:off x="8421688" y="2659063"/>
            <a:ext cx="209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lnSpc>
                <a:spcPct val="50000"/>
              </a:lnSpc>
            </a:pPr>
            <a:r>
              <a:rPr lang="en-US" altLang="zh-TW" sz="1000">
                <a:solidFill>
                  <a:schemeClr val="bg1"/>
                </a:solidFill>
                <a:latin typeface="標楷體" pitchFamily="65" charset="-120"/>
                <a:ea typeface="標楷體" pitchFamily="65" charset="-120"/>
                <a:cs typeface="Arial Unicode MS" pitchFamily="34" charset="-120"/>
              </a:rPr>
              <a:t>3</a:t>
            </a:r>
          </a:p>
        </p:txBody>
      </p:sp>
      <p:sp>
        <p:nvSpPr>
          <p:cNvPr id="62542" name="Text Box 76"/>
          <p:cNvSpPr txBox="1">
            <a:spLocks noChangeArrowheads="1"/>
          </p:cNvSpPr>
          <p:nvPr/>
        </p:nvSpPr>
        <p:spPr bwMode="auto">
          <a:xfrm>
            <a:off x="1814513" y="5716588"/>
            <a:ext cx="209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lnSpc>
                <a:spcPct val="50000"/>
              </a:lnSpc>
            </a:pPr>
            <a:r>
              <a:rPr lang="en-US" altLang="zh-TW" sz="1000">
                <a:solidFill>
                  <a:schemeClr val="bg1"/>
                </a:solidFill>
                <a:latin typeface="標楷體" pitchFamily="65" charset="-120"/>
                <a:ea typeface="標楷體" pitchFamily="65" charset="-120"/>
                <a:cs typeface="Arial Unicode MS" pitchFamily="34" charset="-120"/>
              </a:rPr>
              <a:t>5</a:t>
            </a:r>
          </a:p>
        </p:txBody>
      </p:sp>
      <p:cxnSp>
        <p:nvCxnSpPr>
          <p:cNvPr id="46" name="肘形接點 45"/>
          <p:cNvCxnSpPr>
            <a:endCxn id="62535" idx="0"/>
          </p:cNvCxnSpPr>
          <p:nvPr/>
        </p:nvCxnSpPr>
        <p:spPr>
          <a:xfrm rot="5400000">
            <a:off x="1768475" y="5494338"/>
            <a:ext cx="344487" cy="1588"/>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肘形接點 46"/>
          <p:cNvCxnSpPr>
            <a:stCxn id="62518" idx="4"/>
          </p:cNvCxnSpPr>
          <p:nvPr/>
        </p:nvCxnSpPr>
        <p:spPr>
          <a:xfrm rot="5400000">
            <a:off x="3632994" y="1670844"/>
            <a:ext cx="406400" cy="989012"/>
          </a:xfrm>
          <a:prstGeom prst="bentConnector3">
            <a:avLst>
              <a:gd name="adj1" fmla="val 75749"/>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flipH="1">
            <a:off x="3873500" y="3746500"/>
            <a:ext cx="6477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肘形接點 48"/>
          <p:cNvCxnSpPr>
            <a:stCxn id="62540" idx="2"/>
          </p:cNvCxnSpPr>
          <p:nvPr/>
        </p:nvCxnSpPr>
        <p:spPr>
          <a:xfrm rot="16200000" flipH="1">
            <a:off x="5595144" y="2182019"/>
            <a:ext cx="376237" cy="3175"/>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2547" name="Text Box 75"/>
          <p:cNvSpPr txBox="1">
            <a:spLocks noChangeArrowheads="1"/>
          </p:cNvSpPr>
          <p:nvPr/>
        </p:nvSpPr>
        <p:spPr bwMode="auto">
          <a:xfrm>
            <a:off x="4148138" y="3679825"/>
            <a:ext cx="209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lnSpc>
                <a:spcPct val="50000"/>
              </a:lnSpc>
            </a:pPr>
            <a:r>
              <a:rPr lang="en-US" altLang="zh-TW" sz="1000">
                <a:solidFill>
                  <a:schemeClr val="bg1"/>
                </a:solidFill>
                <a:latin typeface="標楷體" pitchFamily="65" charset="-120"/>
                <a:ea typeface="標楷體" pitchFamily="65" charset="-120"/>
                <a:cs typeface="Arial Unicode MS" pitchFamily="34" charset="-120"/>
              </a:rPr>
              <a:t>4</a:t>
            </a:r>
          </a:p>
        </p:txBody>
      </p:sp>
      <p:cxnSp>
        <p:nvCxnSpPr>
          <p:cNvPr id="53" name="肘形接點 52"/>
          <p:cNvCxnSpPr>
            <a:stCxn id="62547" idx="2"/>
          </p:cNvCxnSpPr>
          <p:nvPr/>
        </p:nvCxnSpPr>
        <p:spPr>
          <a:xfrm rot="16200000" flipH="1">
            <a:off x="4202906" y="3898107"/>
            <a:ext cx="392113" cy="292100"/>
          </a:xfrm>
          <a:prstGeom prst="bentConnector3">
            <a:avLst>
              <a:gd name="adj1" fmla="val 69455"/>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肘形接點 58"/>
          <p:cNvCxnSpPr>
            <a:stCxn id="62541" idx="3"/>
          </p:cNvCxnSpPr>
          <p:nvPr/>
        </p:nvCxnSpPr>
        <p:spPr>
          <a:xfrm>
            <a:off x="8631238" y="2743200"/>
            <a:ext cx="895350" cy="1868488"/>
          </a:xfrm>
          <a:prstGeom prst="bentConnector3">
            <a:avLst>
              <a:gd name="adj1" fmla="val 125533"/>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1858118" y="314249"/>
            <a:ext cx="7351870"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fontAlgn="t" hangingPunct="0">
              <a:lnSpc>
                <a:spcPct val="80000"/>
              </a:lnSpc>
              <a:spcBef>
                <a:spcPct val="50000"/>
              </a:spcBef>
            </a:pPr>
            <a:r>
              <a:rPr lang="en-US" altLang="zh-TW" sz="2400" b="0" dirty="0" smtClean="0">
                <a:solidFill>
                  <a:srgbClr val="0066FF"/>
                </a:solidFill>
                <a:latin typeface="標楷體" panose="03000509000000000000" pitchFamily="65" charset="-120"/>
                <a:ea typeface="標楷體" panose="03000509000000000000" pitchFamily="65" charset="-120"/>
              </a:rPr>
              <a:t>5-5.</a:t>
            </a:r>
            <a:r>
              <a:rPr lang="zh-TW" altLang="en-US" sz="2400" b="0" dirty="0" smtClean="0">
                <a:solidFill>
                  <a:srgbClr val="0066FF"/>
                </a:solidFill>
                <a:latin typeface="標楷體" panose="03000509000000000000" pitchFamily="65" charset="-120"/>
                <a:ea typeface="標楷體" panose="03000509000000000000" pitchFamily="65" charset="-120"/>
              </a:rPr>
              <a:t>上構箱梁施工</a:t>
            </a:r>
            <a:r>
              <a:rPr lang="zh-TW" altLang="en-US" sz="2400" b="0" dirty="0">
                <a:solidFill>
                  <a:srgbClr val="0066FF"/>
                </a:solidFill>
                <a:latin typeface="標楷體" panose="03000509000000000000" pitchFamily="65" charset="-120"/>
                <a:ea typeface="標楷體" panose="03000509000000000000" pitchFamily="65" charset="-120"/>
              </a:rPr>
              <a:t>高風險作業</a:t>
            </a:r>
            <a:r>
              <a:rPr lang="zh-TW" altLang="en-US" sz="2400" b="0" dirty="0" smtClean="0">
                <a:solidFill>
                  <a:srgbClr val="0066FF"/>
                </a:solidFill>
                <a:latin typeface="標楷體" panose="03000509000000000000" pitchFamily="65" charset="-120"/>
                <a:ea typeface="標楷體" panose="03000509000000000000" pitchFamily="65" charset="-120"/>
              </a:rPr>
              <a:t>流程及安全檢查停留點</a:t>
            </a:r>
            <a:endParaRPr lang="zh-TW" altLang="en-US" sz="2400" b="0" dirty="0">
              <a:solidFill>
                <a:srgbClr val="0066FF"/>
              </a:solidFill>
              <a:latin typeface="標楷體" panose="03000509000000000000" pitchFamily="65" charset="-120"/>
              <a:ea typeface="標楷體" panose="03000509000000000000" pitchFamily="65" charset="-120"/>
            </a:endParaRPr>
          </a:p>
        </p:txBody>
      </p:sp>
      <p:sp>
        <p:nvSpPr>
          <p:cNvPr id="51" name="Oval 27"/>
          <p:cNvSpPr>
            <a:spLocks noChangeArrowheads="1"/>
          </p:cNvSpPr>
          <p:nvPr/>
        </p:nvSpPr>
        <p:spPr bwMode="auto">
          <a:xfrm>
            <a:off x="7718383" y="5636201"/>
            <a:ext cx="156807" cy="16033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Microsoft YaHei" panose="020B0503020204020204" pitchFamily="34" charset="-122"/>
              <a:ea typeface="Microsoft YaHei" panose="020B0503020204020204" pitchFamily="34" charset="-122"/>
            </a:endParaRPr>
          </a:p>
        </p:txBody>
      </p:sp>
      <p:sp>
        <p:nvSpPr>
          <p:cNvPr id="52" name="文字方塊 51"/>
          <p:cNvSpPr txBox="1"/>
          <p:nvPr/>
        </p:nvSpPr>
        <p:spPr>
          <a:xfrm>
            <a:off x="7831138" y="5543236"/>
            <a:ext cx="1638300" cy="369332"/>
          </a:xfrm>
          <a:prstGeom prst="rect">
            <a:avLst/>
          </a:prstGeom>
          <a:noFill/>
        </p:spPr>
        <p:txBody>
          <a:bodyPr wrap="square" rtlCol="0">
            <a:spAutoFit/>
          </a:bodyPr>
          <a:lstStyle/>
          <a:p>
            <a:r>
              <a:rPr lang="zh-TW" altLang="en-US" sz="1800" b="0" dirty="0" smtClean="0">
                <a:latin typeface="標楷體" panose="03000509000000000000" pitchFamily="65" charset="-120"/>
                <a:ea typeface="標楷體" panose="03000509000000000000" pitchFamily="65" charset="-120"/>
              </a:rPr>
              <a:t>：檢驗停留點</a:t>
            </a:r>
            <a:endParaRPr lang="zh-TW" altLang="en-US" sz="1800" b="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02439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ChangeArrowheads="1"/>
          </p:cNvSpPr>
          <p:nvPr/>
        </p:nvSpPr>
        <p:spPr bwMode="auto">
          <a:xfrm>
            <a:off x="272143" y="2365888"/>
            <a:ext cx="3093349" cy="1528248"/>
          </a:xfrm>
          <a:prstGeom prst="wedgeRoundRectCallout">
            <a:avLst>
              <a:gd name="adj1" fmla="val -13144"/>
              <a:gd name="adj2" fmla="val -50088"/>
              <a:gd name="adj3" fmla="val 16667"/>
            </a:avLst>
          </a:prstGeom>
          <a:solidFill>
            <a:srgbClr val="FF99CC">
              <a:alpha val="87057"/>
            </a:srgbClr>
          </a:solidFill>
          <a:ln w="25400" algn="ctr">
            <a:solidFill>
              <a:srgbClr val="000000"/>
            </a:solidFill>
            <a:prstDash val="dash"/>
            <a:miter lim="800000"/>
            <a:headEnd/>
            <a:tailEnd/>
          </a:ln>
        </p:spPr>
        <p:txBody>
          <a:bodyPr anchorCtr="1"/>
          <a:lstStyle/>
          <a:p>
            <a:pPr eaLnBrk="0" hangingPunct="0"/>
            <a:endParaRPr kumimoji="0" lang="zh-TW" altLang="en-US">
              <a:ea typeface="標楷體" pitchFamily="65" charset="-120"/>
              <a:cs typeface="Arial" pitchFamily="34" charset="0"/>
            </a:endParaRPr>
          </a:p>
        </p:txBody>
      </p:sp>
      <p:sp>
        <p:nvSpPr>
          <p:cNvPr id="5" name="AutoShape 5"/>
          <p:cNvSpPr>
            <a:spLocks noChangeAspect="1" noChangeArrowheads="1"/>
          </p:cNvSpPr>
          <p:nvPr/>
        </p:nvSpPr>
        <p:spPr bwMode="auto">
          <a:xfrm>
            <a:off x="370114" y="2528292"/>
            <a:ext cx="2828850" cy="1113225"/>
          </a:xfrm>
          <a:prstGeom prst="flowChartTerminator">
            <a:avLst/>
          </a:prstGeom>
          <a:solidFill>
            <a:srgbClr val="FF9900"/>
          </a:solidFill>
          <a:ln w="28575" algn="ctr">
            <a:solidFill>
              <a:srgbClr val="000000"/>
            </a:solidFill>
            <a:miter lim="800000"/>
            <a:headEnd/>
            <a:tailEnd/>
          </a:ln>
        </p:spPr>
        <p:txBody>
          <a:bodyPr anchor="ctr"/>
          <a:lstStyle/>
          <a:p>
            <a:pPr algn="ctr" fontAlgn="auto">
              <a:spcBef>
                <a:spcPts val="0"/>
              </a:spcBef>
              <a:spcAft>
                <a:spcPts val="0"/>
              </a:spcAft>
              <a:defRPr/>
            </a:pPr>
            <a:r>
              <a:rPr kumimoji="0" lang="zh-TW" altLang="en-US" sz="2000" dirty="0">
                <a:latin typeface="標楷體" panose="03000509000000000000" pitchFamily="65" charset="-120"/>
                <a:ea typeface="標楷體" panose="03000509000000000000" pitchFamily="65" charset="-120"/>
              </a:rPr>
              <a:t>上部結構體</a:t>
            </a:r>
            <a:r>
              <a:rPr kumimoji="0" lang="zh-TW" altLang="zh-TW" sz="2000" dirty="0" smtClean="0">
                <a:latin typeface="標楷體" panose="03000509000000000000" pitchFamily="65" charset="-120"/>
                <a:ea typeface="標楷體" panose="03000509000000000000" pitchFamily="65" charset="-120"/>
              </a:rPr>
              <a:t>工程</a:t>
            </a:r>
            <a:r>
              <a:rPr kumimoji="0" lang="en-US" altLang="zh-TW" sz="2000" dirty="0" smtClean="0">
                <a:latin typeface="標楷體" panose="03000509000000000000" pitchFamily="65" charset="-120"/>
                <a:ea typeface="標楷體" panose="03000509000000000000" pitchFamily="65" charset="-120"/>
              </a:rPr>
              <a:t>-</a:t>
            </a:r>
            <a:endParaRPr kumimoji="0" lang="en-US" altLang="zh-TW" sz="2000" dirty="0">
              <a:latin typeface="標楷體" panose="03000509000000000000" pitchFamily="65" charset="-120"/>
              <a:ea typeface="標楷體" panose="03000509000000000000" pitchFamily="65" charset="-120"/>
            </a:endParaRPr>
          </a:p>
          <a:p>
            <a:pPr algn="ctr" fontAlgn="auto">
              <a:spcBef>
                <a:spcPts val="0"/>
              </a:spcBef>
              <a:spcAft>
                <a:spcPts val="0"/>
              </a:spcAft>
              <a:defRPr/>
            </a:pPr>
            <a:r>
              <a:rPr lang="zh-TW" altLang="zh-TW" dirty="0">
                <a:latin typeface="標楷體" panose="03000509000000000000" pitchFamily="65" charset="-120"/>
                <a:ea typeface="標楷體" panose="03000509000000000000" pitchFamily="65" charset="-120"/>
              </a:rPr>
              <a:t>場鑄逐跨架設箱型梁</a:t>
            </a:r>
            <a:r>
              <a:rPr lang="zh-TW" altLang="zh-TW" dirty="0" smtClean="0">
                <a:latin typeface="標楷體" panose="03000509000000000000" pitchFamily="65" charset="-120"/>
                <a:ea typeface="標楷體" panose="03000509000000000000" pitchFamily="65" charset="-120"/>
              </a:rPr>
              <a:t>工程</a:t>
            </a:r>
            <a:endParaRPr lang="zh-TW" altLang="en-US" dirty="0">
              <a:latin typeface="標楷體" panose="03000509000000000000" pitchFamily="65" charset="-120"/>
              <a:ea typeface="標楷體" panose="03000509000000000000" pitchFamily="65" charset="-120"/>
            </a:endParaRPr>
          </a:p>
        </p:txBody>
      </p:sp>
      <p:sp>
        <p:nvSpPr>
          <p:cNvPr id="6" name="AutoShape 60"/>
          <p:cNvSpPr>
            <a:spLocks noChangeArrowheads="1"/>
          </p:cNvSpPr>
          <p:nvPr/>
        </p:nvSpPr>
        <p:spPr bwMode="auto">
          <a:xfrm>
            <a:off x="3770305" y="548813"/>
            <a:ext cx="2936875" cy="5886984"/>
          </a:xfrm>
          <a:prstGeom prst="wedgeRoundRectCallout">
            <a:avLst>
              <a:gd name="adj1" fmla="val -69405"/>
              <a:gd name="adj2" fmla="val -4562"/>
              <a:gd name="adj3" fmla="val 16667"/>
            </a:avLst>
          </a:prstGeom>
          <a:solidFill>
            <a:srgbClr val="FF5050">
              <a:alpha val="76077"/>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ea typeface="標楷體" pitchFamily="65" charset="-120"/>
              <a:cs typeface="Arial" pitchFamily="34" charset="0"/>
            </a:endParaRPr>
          </a:p>
        </p:txBody>
      </p:sp>
      <p:sp>
        <p:nvSpPr>
          <p:cNvPr id="7" name="AutoShape 8"/>
          <p:cNvSpPr>
            <a:spLocks noChangeArrowheads="1"/>
          </p:cNvSpPr>
          <p:nvPr/>
        </p:nvSpPr>
        <p:spPr bwMode="auto">
          <a:xfrm>
            <a:off x="6934192" y="1555319"/>
            <a:ext cx="2436813" cy="3526583"/>
          </a:xfrm>
          <a:prstGeom prst="wedgeRoundRectCallout">
            <a:avLst>
              <a:gd name="adj1" fmla="val -28648"/>
              <a:gd name="adj2" fmla="val -50000"/>
              <a:gd name="adj3" fmla="val 16667"/>
            </a:avLst>
          </a:prstGeom>
          <a:solidFill>
            <a:srgbClr val="FFFF00">
              <a:alpha val="83136"/>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ea typeface="標楷體" pitchFamily="65" charset="-120"/>
              <a:cs typeface="Arial" pitchFamily="34" charset="0"/>
            </a:endParaRPr>
          </a:p>
        </p:txBody>
      </p:sp>
      <p:sp>
        <p:nvSpPr>
          <p:cNvPr id="8" name="AutoShape 21"/>
          <p:cNvSpPr>
            <a:spLocks noChangeAspect="1" noChangeArrowheads="1"/>
          </p:cNvSpPr>
          <p:nvPr/>
        </p:nvSpPr>
        <p:spPr bwMode="auto">
          <a:xfrm>
            <a:off x="7202479" y="1652960"/>
            <a:ext cx="1898873" cy="442663"/>
          </a:xfrm>
          <a:prstGeom prst="flowChartAlternateProcess">
            <a:avLst/>
          </a:prstGeom>
          <a:solidFill>
            <a:srgbClr val="FFCCCC"/>
          </a:solidFill>
          <a:ln w="25400" algn="ctr">
            <a:solidFill>
              <a:srgbClr val="000000"/>
            </a:solidFill>
            <a:miter lim="800000"/>
            <a:headEnd/>
            <a:tailEnd/>
          </a:ln>
        </p:spPr>
        <p:txBody>
          <a:bodyPr wrap="square" lIns="91429" tIns="45715" rIns="91429" bIns="45715" anchor="ctr">
            <a:spAutoFit/>
          </a:bodyPr>
          <a:lstStyle/>
          <a:p>
            <a:pPr algn="ctr" eaLnBrk="0" hangingPunct="0"/>
            <a:r>
              <a:rPr kumimoji="0" lang="zh-TW" altLang="en-US" dirty="0">
                <a:solidFill>
                  <a:schemeClr val="tx2">
                    <a:lumMod val="75000"/>
                  </a:schemeClr>
                </a:solidFill>
                <a:latin typeface="標楷體" panose="03000509000000000000" pitchFamily="65" charset="-120"/>
                <a:ea typeface="標楷體" panose="03000509000000000000" pitchFamily="65" charset="-120"/>
                <a:cs typeface="Arial" pitchFamily="34" charset="0"/>
              </a:rPr>
              <a:t>物體倒塌</a:t>
            </a:r>
          </a:p>
        </p:txBody>
      </p:sp>
      <p:sp>
        <p:nvSpPr>
          <p:cNvPr id="9" name="AutoShape 21"/>
          <p:cNvSpPr>
            <a:spLocks noChangeAspect="1" noChangeArrowheads="1"/>
          </p:cNvSpPr>
          <p:nvPr/>
        </p:nvSpPr>
        <p:spPr bwMode="auto">
          <a:xfrm>
            <a:off x="7202480" y="2595812"/>
            <a:ext cx="1890712" cy="442663"/>
          </a:xfrm>
          <a:prstGeom prst="flowChartAlternateProcess">
            <a:avLst/>
          </a:prstGeom>
          <a:solidFill>
            <a:srgbClr val="FFCCCC"/>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chemeClr val="tx2">
                    <a:lumMod val="75000"/>
                  </a:schemeClr>
                </a:solidFill>
                <a:latin typeface="標楷體" panose="03000509000000000000" pitchFamily="65" charset="-120"/>
                <a:ea typeface="標楷體" panose="03000509000000000000" pitchFamily="65" charset="-120"/>
                <a:cs typeface="Arial" pitchFamily="34" charset="0"/>
              </a:rPr>
              <a:t>墜落滾落</a:t>
            </a:r>
          </a:p>
        </p:txBody>
      </p:sp>
      <p:sp>
        <p:nvSpPr>
          <p:cNvPr id="11" name="AutoShape 62"/>
          <p:cNvSpPr>
            <a:spLocks noChangeArrowheads="1"/>
          </p:cNvSpPr>
          <p:nvPr/>
        </p:nvSpPr>
        <p:spPr bwMode="auto">
          <a:xfrm>
            <a:off x="6959592" y="796006"/>
            <a:ext cx="2305050" cy="578737"/>
          </a:xfrm>
          <a:prstGeom prst="flowChartAlternateProcess">
            <a:avLst/>
          </a:prstGeom>
          <a:solidFill>
            <a:srgbClr val="FFFF00"/>
          </a:solidFill>
          <a:ln w="25400" algn="ctr">
            <a:solidFill>
              <a:srgbClr val="000000"/>
            </a:solidFill>
            <a:miter lim="800000"/>
            <a:headEnd/>
            <a:tailEnd/>
          </a:ln>
        </p:spPr>
        <p:txBody>
          <a:bodyPr lIns="91429" tIns="45715" rIns="91429" bIns="45715" anchor="ctr"/>
          <a:lstStyle/>
          <a:p>
            <a:pPr algn="ctr" eaLnBrk="0" hangingPunct="0"/>
            <a:r>
              <a:rPr kumimoji="0" lang="zh-TW" altLang="en-US" dirty="0">
                <a:solidFill>
                  <a:schemeClr val="tx2">
                    <a:lumMod val="75000"/>
                  </a:schemeClr>
                </a:solidFill>
                <a:latin typeface="標楷體" panose="03000509000000000000" pitchFamily="65" charset="-120"/>
                <a:ea typeface="標楷體" panose="03000509000000000000" pitchFamily="65" charset="-120"/>
                <a:cs typeface="Arial" pitchFamily="34" charset="0"/>
              </a:rPr>
              <a:t>危害因素</a:t>
            </a:r>
          </a:p>
        </p:txBody>
      </p:sp>
      <p:sp>
        <p:nvSpPr>
          <p:cNvPr id="12" name="AutoShape 62"/>
          <p:cNvSpPr>
            <a:spLocks noChangeArrowheads="1"/>
          </p:cNvSpPr>
          <p:nvPr/>
        </p:nvSpPr>
        <p:spPr bwMode="auto">
          <a:xfrm>
            <a:off x="4046530" y="666613"/>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sz="1800" dirty="0" smtClean="0">
                <a:solidFill>
                  <a:srgbClr val="0000FF"/>
                </a:solidFill>
                <a:latin typeface="標楷體" panose="03000509000000000000" pitchFamily="65" charset="-120"/>
                <a:ea typeface="標楷體" panose="03000509000000000000" pitchFamily="65" charset="-120"/>
                <a:cs typeface="Arial" pitchFamily="34" charset="0"/>
              </a:rPr>
              <a:t>整地及放樣</a:t>
            </a:r>
            <a:endParaRPr kumimoji="0" lang="zh-TW" altLang="en-US" sz="1800"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3" name="AutoShape 21"/>
          <p:cNvSpPr>
            <a:spLocks noChangeAspect="1" noChangeArrowheads="1"/>
          </p:cNvSpPr>
          <p:nvPr/>
        </p:nvSpPr>
        <p:spPr bwMode="auto">
          <a:xfrm>
            <a:off x="7231262" y="3077997"/>
            <a:ext cx="1886656" cy="442663"/>
          </a:xfrm>
          <a:prstGeom prst="flowChartAlternateProcess">
            <a:avLst/>
          </a:prstGeom>
          <a:solidFill>
            <a:srgbClr val="FFCCCC"/>
          </a:solidFill>
          <a:ln w="25400" algn="ctr">
            <a:solidFill>
              <a:srgbClr val="000000"/>
            </a:solidFill>
            <a:miter lim="800000"/>
            <a:headEnd/>
            <a:tailEnd/>
          </a:ln>
        </p:spPr>
        <p:txBody>
          <a:bodyPr wrap="square" lIns="91429" tIns="45715" rIns="91429" bIns="45715" anchor="ctr">
            <a:spAutoFit/>
          </a:bodyPr>
          <a:lstStyle/>
          <a:p>
            <a:pPr algn="ctr" eaLnBrk="0" hangingPunct="0"/>
            <a:r>
              <a:rPr kumimoji="0" lang="zh-TW" altLang="en-US" dirty="0">
                <a:solidFill>
                  <a:schemeClr val="tx2">
                    <a:lumMod val="75000"/>
                  </a:schemeClr>
                </a:solidFill>
                <a:latin typeface="標楷體" panose="03000509000000000000" pitchFamily="65" charset="-120"/>
                <a:ea typeface="標楷體" panose="03000509000000000000" pitchFamily="65" charset="-120"/>
                <a:cs typeface="Arial" pitchFamily="34" charset="0"/>
              </a:rPr>
              <a:t>被刺割擦傷</a:t>
            </a:r>
          </a:p>
        </p:txBody>
      </p:sp>
      <p:sp>
        <p:nvSpPr>
          <p:cNvPr id="14" name="AutoShape 21"/>
          <p:cNvSpPr>
            <a:spLocks noChangeAspect="1" noChangeArrowheads="1"/>
          </p:cNvSpPr>
          <p:nvPr/>
        </p:nvSpPr>
        <p:spPr bwMode="auto">
          <a:xfrm>
            <a:off x="7202480" y="2116245"/>
            <a:ext cx="1890712" cy="442663"/>
          </a:xfrm>
          <a:prstGeom prst="flowChartAlternateProcess">
            <a:avLst/>
          </a:prstGeom>
          <a:solidFill>
            <a:srgbClr val="FFCCCC"/>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chemeClr val="tx2">
                    <a:lumMod val="75000"/>
                  </a:schemeClr>
                </a:solidFill>
                <a:latin typeface="標楷體" panose="03000509000000000000" pitchFamily="65" charset="-120"/>
                <a:ea typeface="標楷體" panose="03000509000000000000" pitchFamily="65" charset="-120"/>
                <a:cs typeface="Arial" pitchFamily="34" charset="0"/>
              </a:rPr>
              <a:t>物體飛落</a:t>
            </a:r>
          </a:p>
        </p:txBody>
      </p:sp>
      <p:sp>
        <p:nvSpPr>
          <p:cNvPr id="15" name="AutoShape 62"/>
          <p:cNvSpPr>
            <a:spLocks noChangeArrowheads="1"/>
          </p:cNvSpPr>
          <p:nvPr/>
        </p:nvSpPr>
        <p:spPr bwMode="auto">
          <a:xfrm>
            <a:off x="4045719" y="1002305"/>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800" dirty="0">
                <a:solidFill>
                  <a:srgbClr val="0000FF"/>
                </a:solidFill>
                <a:latin typeface="標楷體" panose="03000509000000000000" pitchFamily="65" charset="-120"/>
                <a:ea typeface="標楷體" panose="03000509000000000000" pitchFamily="65" charset="-120"/>
              </a:rPr>
              <a:t>鋪設</a:t>
            </a:r>
            <a:r>
              <a:rPr lang="en-US" altLang="zh-TW" sz="1800" dirty="0">
                <a:solidFill>
                  <a:srgbClr val="0000FF"/>
                </a:solidFill>
                <a:latin typeface="標楷體" panose="03000509000000000000" pitchFamily="65" charset="-120"/>
                <a:ea typeface="標楷體" panose="03000509000000000000" pitchFamily="65" charset="-120"/>
              </a:rPr>
              <a:t>RC</a:t>
            </a:r>
            <a:r>
              <a:rPr lang="zh-TW" altLang="zh-TW" sz="1800" dirty="0">
                <a:solidFill>
                  <a:srgbClr val="0000FF"/>
                </a:solidFill>
                <a:latin typeface="標楷體" panose="03000509000000000000" pitchFamily="65" charset="-120"/>
                <a:ea typeface="標楷體" panose="03000509000000000000" pitchFamily="65" charset="-120"/>
              </a:rPr>
              <a:t>基礎塊</a:t>
            </a:r>
            <a:endParaRPr lang="en-US" altLang="zh-TW" sz="1800" dirty="0">
              <a:solidFill>
                <a:srgbClr val="0000FF"/>
              </a:solidFill>
              <a:latin typeface="標楷體" panose="03000509000000000000" pitchFamily="65" charset="-120"/>
              <a:ea typeface="標楷體" panose="03000509000000000000" pitchFamily="65" charset="-120"/>
            </a:endParaRPr>
          </a:p>
        </p:txBody>
      </p:sp>
      <p:sp>
        <p:nvSpPr>
          <p:cNvPr id="16" name="AutoShape 62"/>
          <p:cNvSpPr>
            <a:spLocks noChangeArrowheads="1"/>
          </p:cNvSpPr>
          <p:nvPr/>
        </p:nvSpPr>
        <p:spPr bwMode="auto">
          <a:xfrm>
            <a:off x="4045719" y="1337997"/>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800" dirty="0">
                <a:solidFill>
                  <a:srgbClr val="0000FF"/>
                </a:solidFill>
                <a:latin typeface="標楷體" panose="03000509000000000000" pitchFamily="65" charset="-120"/>
                <a:ea typeface="標楷體" panose="03000509000000000000" pitchFamily="65" charset="-120"/>
              </a:rPr>
              <a:t>架設重型支撐架</a:t>
            </a:r>
            <a:endParaRPr lang="en-US" altLang="zh-TW" sz="1800" dirty="0">
              <a:solidFill>
                <a:srgbClr val="0000FF"/>
              </a:solidFill>
              <a:latin typeface="標楷體" panose="03000509000000000000" pitchFamily="65" charset="-120"/>
              <a:ea typeface="標楷體" panose="03000509000000000000" pitchFamily="65" charset="-120"/>
            </a:endParaRPr>
          </a:p>
        </p:txBody>
      </p:sp>
      <p:sp>
        <p:nvSpPr>
          <p:cNvPr id="17" name="AutoShape 62"/>
          <p:cNvSpPr>
            <a:spLocks noChangeArrowheads="1"/>
          </p:cNvSpPr>
          <p:nvPr/>
        </p:nvSpPr>
        <p:spPr bwMode="auto">
          <a:xfrm>
            <a:off x="4045719" y="1673689"/>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800" dirty="0">
                <a:solidFill>
                  <a:srgbClr val="0000FF"/>
                </a:solidFill>
                <a:latin typeface="標楷體" panose="03000509000000000000" pitchFamily="65" charset="-120"/>
                <a:ea typeface="標楷體" panose="03000509000000000000" pitchFamily="65" charset="-120"/>
              </a:rPr>
              <a:t>型鋼格柵組立</a:t>
            </a:r>
            <a:endParaRPr lang="en-US" altLang="zh-TW" sz="1800" dirty="0">
              <a:solidFill>
                <a:srgbClr val="0000FF"/>
              </a:solidFill>
              <a:latin typeface="標楷體" panose="03000509000000000000" pitchFamily="65" charset="-120"/>
              <a:ea typeface="標楷體" panose="03000509000000000000" pitchFamily="65" charset="-120"/>
            </a:endParaRPr>
          </a:p>
        </p:txBody>
      </p:sp>
      <p:sp>
        <p:nvSpPr>
          <p:cNvPr id="18" name="AutoShape 62"/>
          <p:cNvSpPr>
            <a:spLocks noChangeArrowheads="1"/>
          </p:cNvSpPr>
          <p:nvPr/>
        </p:nvSpPr>
        <p:spPr bwMode="auto">
          <a:xfrm>
            <a:off x="4047082" y="2009381"/>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800" dirty="0">
                <a:solidFill>
                  <a:srgbClr val="0000FF"/>
                </a:solidFill>
                <a:latin typeface="標楷體" panose="03000509000000000000" pitchFamily="65" charset="-120"/>
                <a:ea typeface="標楷體" panose="03000509000000000000" pitchFamily="65" charset="-120"/>
              </a:rPr>
              <a:t>底模模板組立</a:t>
            </a:r>
            <a:endParaRPr lang="en-US" altLang="zh-TW" sz="1800" dirty="0">
              <a:solidFill>
                <a:srgbClr val="0000FF"/>
              </a:solidFill>
              <a:latin typeface="標楷體" panose="03000509000000000000" pitchFamily="65" charset="-120"/>
              <a:ea typeface="標楷體" panose="03000509000000000000" pitchFamily="65" charset="-120"/>
            </a:endParaRPr>
          </a:p>
        </p:txBody>
      </p:sp>
      <p:sp>
        <p:nvSpPr>
          <p:cNvPr id="19" name="AutoShape 62"/>
          <p:cNvSpPr>
            <a:spLocks noChangeArrowheads="1"/>
          </p:cNvSpPr>
          <p:nvPr/>
        </p:nvSpPr>
        <p:spPr bwMode="auto">
          <a:xfrm>
            <a:off x="4047082" y="2335816"/>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600" dirty="0">
                <a:solidFill>
                  <a:srgbClr val="0000FF"/>
                </a:solidFill>
                <a:latin typeface="標楷體" panose="03000509000000000000" pitchFamily="65" charset="-120"/>
                <a:ea typeface="標楷體" panose="03000509000000000000" pitchFamily="65" charset="-120"/>
              </a:rPr>
              <a:t>翼板及外腹板模板組立</a:t>
            </a:r>
            <a:endParaRPr lang="en-US" altLang="zh-TW" sz="1600" dirty="0">
              <a:solidFill>
                <a:srgbClr val="0000FF"/>
              </a:solidFill>
              <a:latin typeface="標楷體" panose="03000509000000000000" pitchFamily="65" charset="-120"/>
              <a:ea typeface="標楷體" panose="03000509000000000000" pitchFamily="65" charset="-120"/>
            </a:endParaRPr>
          </a:p>
        </p:txBody>
      </p:sp>
      <p:sp>
        <p:nvSpPr>
          <p:cNvPr id="20" name="AutoShape 62"/>
          <p:cNvSpPr>
            <a:spLocks noChangeArrowheads="1"/>
          </p:cNvSpPr>
          <p:nvPr/>
        </p:nvSpPr>
        <p:spPr bwMode="auto">
          <a:xfrm>
            <a:off x="4047081" y="2680765"/>
            <a:ext cx="2484347"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600" dirty="0">
                <a:solidFill>
                  <a:srgbClr val="0000FF"/>
                </a:solidFill>
                <a:latin typeface="標楷體" panose="03000509000000000000" pitchFamily="65" charset="-120"/>
                <a:ea typeface="標楷體" panose="03000509000000000000" pitchFamily="65" charset="-120"/>
              </a:rPr>
              <a:t>底版鋼筋及腹板鋼筋綁紮</a:t>
            </a:r>
            <a:endParaRPr lang="en-US" altLang="zh-TW" sz="1600" dirty="0">
              <a:solidFill>
                <a:srgbClr val="0000FF"/>
              </a:solidFill>
              <a:latin typeface="標楷體" panose="03000509000000000000" pitchFamily="65" charset="-120"/>
              <a:ea typeface="標楷體" panose="03000509000000000000" pitchFamily="65" charset="-120"/>
            </a:endParaRPr>
          </a:p>
        </p:txBody>
      </p:sp>
      <p:sp>
        <p:nvSpPr>
          <p:cNvPr id="21" name="AutoShape 62"/>
          <p:cNvSpPr>
            <a:spLocks noChangeArrowheads="1"/>
          </p:cNvSpPr>
          <p:nvPr/>
        </p:nvSpPr>
        <p:spPr bwMode="auto">
          <a:xfrm>
            <a:off x="4055534" y="3016457"/>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600" dirty="0">
                <a:solidFill>
                  <a:srgbClr val="0000FF"/>
                </a:solidFill>
                <a:latin typeface="標楷體" panose="03000509000000000000" pitchFamily="65" charset="-120"/>
                <a:ea typeface="標楷體" panose="03000509000000000000" pitchFamily="65" charset="-120"/>
              </a:rPr>
              <a:t>內腹板模板組立</a:t>
            </a:r>
            <a:endParaRPr lang="en-US" altLang="zh-TW" sz="1600" dirty="0">
              <a:solidFill>
                <a:srgbClr val="0000FF"/>
              </a:solidFill>
              <a:latin typeface="標楷體" panose="03000509000000000000" pitchFamily="65" charset="-120"/>
              <a:ea typeface="標楷體" panose="03000509000000000000" pitchFamily="65" charset="-120"/>
            </a:endParaRPr>
          </a:p>
        </p:txBody>
      </p:sp>
      <p:sp>
        <p:nvSpPr>
          <p:cNvPr id="22" name="AutoShape 62"/>
          <p:cNvSpPr>
            <a:spLocks noChangeArrowheads="1"/>
          </p:cNvSpPr>
          <p:nvPr/>
        </p:nvSpPr>
        <p:spPr bwMode="auto">
          <a:xfrm>
            <a:off x="4045719" y="3352149"/>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600" dirty="0">
                <a:solidFill>
                  <a:srgbClr val="0000FF"/>
                </a:solidFill>
                <a:latin typeface="標楷體" panose="03000509000000000000" pitchFamily="65" charset="-120"/>
                <a:ea typeface="標楷體" panose="03000509000000000000" pitchFamily="65" charset="-120"/>
              </a:rPr>
              <a:t>底板及腹板混凝土澆置</a:t>
            </a:r>
            <a:endParaRPr lang="en-US" altLang="zh-TW" sz="1600" dirty="0">
              <a:solidFill>
                <a:srgbClr val="0000FF"/>
              </a:solidFill>
              <a:latin typeface="標楷體" panose="03000509000000000000" pitchFamily="65" charset="-120"/>
              <a:ea typeface="標楷體" panose="03000509000000000000" pitchFamily="65" charset="-120"/>
            </a:endParaRPr>
          </a:p>
        </p:txBody>
      </p:sp>
      <p:sp>
        <p:nvSpPr>
          <p:cNvPr id="23" name="AutoShape 62"/>
          <p:cNvSpPr>
            <a:spLocks noChangeArrowheads="1"/>
          </p:cNvSpPr>
          <p:nvPr/>
        </p:nvSpPr>
        <p:spPr bwMode="auto">
          <a:xfrm>
            <a:off x="4045719" y="3687841"/>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600" dirty="0">
                <a:solidFill>
                  <a:srgbClr val="0000FF"/>
                </a:solidFill>
                <a:latin typeface="標楷體" panose="03000509000000000000" pitchFamily="65" charset="-120"/>
                <a:ea typeface="標楷體" panose="03000509000000000000" pitchFamily="65" charset="-120"/>
              </a:rPr>
              <a:t>頂模組立</a:t>
            </a:r>
            <a:endParaRPr lang="en-US" altLang="zh-TW" sz="1600" dirty="0">
              <a:solidFill>
                <a:srgbClr val="0000FF"/>
              </a:solidFill>
              <a:latin typeface="標楷體" panose="03000509000000000000" pitchFamily="65" charset="-120"/>
              <a:ea typeface="標楷體" panose="03000509000000000000" pitchFamily="65" charset="-120"/>
            </a:endParaRPr>
          </a:p>
        </p:txBody>
      </p:sp>
      <p:sp>
        <p:nvSpPr>
          <p:cNvPr id="24" name="AutoShape 62"/>
          <p:cNvSpPr>
            <a:spLocks noChangeArrowheads="1"/>
          </p:cNvSpPr>
          <p:nvPr/>
        </p:nvSpPr>
        <p:spPr bwMode="auto">
          <a:xfrm>
            <a:off x="4045719" y="4023533"/>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600" dirty="0">
                <a:solidFill>
                  <a:srgbClr val="0000FF"/>
                </a:solidFill>
                <a:latin typeface="標楷體" panose="03000509000000000000" pitchFamily="65" charset="-120"/>
                <a:ea typeface="標楷體" panose="03000509000000000000" pitchFamily="65" charset="-120"/>
              </a:rPr>
              <a:t>頂版鋼筋綁紮</a:t>
            </a:r>
            <a:endParaRPr lang="en-US" altLang="zh-TW" sz="1600" dirty="0">
              <a:solidFill>
                <a:srgbClr val="0000FF"/>
              </a:solidFill>
              <a:latin typeface="標楷體" panose="03000509000000000000" pitchFamily="65" charset="-120"/>
              <a:ea typeface="標楷體" panose="03000509000000000000" pitchFamily="65" charset="-120"/>
            </a:endParaRPr>
          </a:p>
        </p:txBody>
      </p:sp>
      <p:sp>
        <p:nvSpPr>
          <p:cNvPr id="25" name="AutoShape 62"/>
          <p:cNvSpPr>
            <a:spLocks noChangeArrowheads="1"/>
          </p:cNvSpPr>
          <p:nvPr/>
        </p:nvSpPr>
        <p:spPr bwMode="auto">
          <a:xfrm>
            <a:off x="4045719" y="4359225"/>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600" dirty="0">
                <a:solidFill>
                  <a:srgbClr val="0000FF"/>
                </a:solidFill>
                <a:latin typeface="標楷體" panose="03000509000000000000" pitchFamily="65" charset="-120"/>
                <a:ea typeface="標楷體" panose="03000509000000000000" pitchFamily="65" charset="-120"/>
              </a:rPr>
              <a:t>腹版及頂版混凝土澆置</a:t>
            </a:r>
            <a:endParaRPr lang="en-US" altLang="zh-TW" sz="1600" dirty="0">
              <a:solidFill>
                <a:srgbClr val="0000FF"/>
              </a:solidFill>
              <a:latin typeface="標楷體" panose="03000509000000000000" pitchFamily="65" charset="-120"/>
              <a:ea typeface="標楷體" panose="03000509000000000000" pitchFamily="65" charset="-120"/>
            </a:endParaRPr>
          </a:p>
        </p:txBody>
      </p:sp>
      <p:sp>
        <p:nvSpPr>
          <p:cNvPr id="26" name="AutoShape 62"/>
          <p:cNvSpPr>
            <a:spLocks noChangeArrowheads="1"/>
          </p:cNvSpPr>
          <p:nvPr/>
        </p:nvSpPr>
        <p:spPr bwMode="auto">
          <a:xfrm>
            <a:off x="4047082" y="4694917"/>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600" dirty="0">
                <a:solidFill>
                  <a:srgbClr val="0000FF"/>
                </a:solidFill>
                <a:latin typeface="標楷體" panose="03000509000000000000" pitchFamily="65" charset="-120"/>
                <a:ea typeface="標楷體" panose="03000509000000000000" pitchFamily="65" charset="-120"/>
              </a:rPr>
              <a:t>拆模</a:t>
            </a:r>
            <a:endParaRPr lang="en-US" altLang="zh-TW" sz="1600" dirty="0">
              <a:solidFill>
                <a:srgbClr val="0000FF"/>
              </a:solidFill>
              <a:latin typeface="標楷體" panose="03000509000000000000" pitchFamily="65" charset="-120"/>
              <a:ea typeface="標楷體" panose="03000509000000000000" pitchFamily="65" charset="-120"/>
            </a:endParaRPr>
          </a:p>
        </p:txBody>
      </p:sp>
      <p:sp>
        <p:nvSpPr>
          <p:cNvPr id="27" name="AutoShape 62"/>
          <p:cNvSpPr>
            <a:spLocks noChangeArrowheads="1"/>
          </p:cNvSpPr>
          <p:nvPr/>
        </p:nvSpPr>
        <p:spPr bwMode="auto">
          <a:xfrm>
            <a:off x="4045719" y="5030609"/>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600" dirty="0">
                <a:solidFill>
                  <a:srgbClr val="0000FF"/>
                </a:solidFill>
                <a:latin typeface="標楷體" panose="03000509000000000000" pitchFamily="65" charset="-120"/>
                <a:ea typeface="標楷體" panose="03000509000000000000" pitchFamily="65" charset="-120"/>
              </a:rPr>
              <a:t>養生</a:t>
            </a:r>
            <a:endParaRPr lang="en-US" altLang="zh-TW" sz="1600" dirty="0">
              <a:solidFill>
                <a:srgbClr val="0000FF"/>
              </a:solidFill>
              <a:latin typeface="標楷體" panose="03000509000000000000" pitchFamily="65" charset="-120"/>
              <a:ea typeface="標楷體" panose="03000509000000000000" pitchFamily="65" charset="-120"/>
            </a:endParaRPr>
          </a:p>
        </p:txBody>
      </p:sp>
      <p:sp>
        <p:nvSpPr>
          <p:cNvPr id="28" name="AutoShape 62"/>
          <p:cNvSpPr>
            <a:spLocks noChangeArrowheads="1"/>
          </p:cNvSpPr>
          <p:nvPr/>
        </p:nvSpPr>
        <p:spPr bwMode="auto">
          <a:xfrm>
            <a:off x="4045719" y="5366301"/>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600" dirty="0">
                <a:solidFill>
                  <a:srgbClr val="0000FF"/>
                </a:solidFill>
                <a:latin typeface="標楷體" panose="03000509000000000000" pitchFamily="65" charset="-120"/>
                <a:ea typeface="標楷體" panose="03000509000000000000" pitchFamily="65" charset="-120"/>
              </a:rPr>
              <a:t>施預力</a:t>
            </a:r>
            <a:endParaRPr lang="en-US" altLang="zh-TW" sz="1600" dirty="0">
              <a:solidFill>
                <a:srgbClr val="0000FF"/>
              </a:solidFill>
              <a:latin typeface="標楷體" panose="03000509000000000000" pitchFamily="65" charset="-120"/>
              <a:ea typeface="標楷體" panose="03000509000000000000" pitchFamily="65" charset="-120"/>
            </a:endParaRPr>
          </a:p>
        </p:txBody>
      </p:sp>
      <p:sp>
        <p:nvSpPr>
          <p:cNvPr id="29" name="AutoShape 62"/>
          <p:cNvSpPr>
            <a:spLocks noChangeArrowheads="1"/>
          </p:cNvSpPr>
          <p:nvPr/>
        </p:nvSpPr>
        <p:spPr bwMode="auto">
          <a:xfrm>
            <a:off x="4045719" y="5701993"/>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600" dirty="0">
                <a:solidFill>
                  <a:srgbClr val="0000FF"/>
                </a:solidFill>
                <a:latin typeface="標楷體" panose="03000509000000000000" pitchFamily="65" charset="-120"/>
                <a:ea typeface="標楷體" panose="03000509000000000000" pitchFamily="65" charset="-120"/>
              </a:rPr>
              <a:t>套管封端灌漿</a:t>
            </a:r>
            <a:endParaRPr lang="en-US" altLang="zh-TW" sz="1600" dirty="0">
              <a:solidFill>
                <a:srgbClr val="0000FF"/>
              </a:solidFill>
              <a:latin typeface="標楷體" panose="03000509000000000000" pitchFamily="65" charset="-120"/>
              <a:ea typeface="標楷體" panose="03000509000000000000" pitchFamily="65" charset="-120"/>
            </a:endParaRPr>
          </a:p>
        </p:txBody>
      </p:sp>
      <p:sp>
        <p:nvSpPr>
          <p:cNvPr id="30" name="AutoShape 62"/>
          <p:cNvSpPr>
            <a:spLocks noChangeArrowheads="1"/>
          </p:cNvSpPr>
          <p:nvPr/>
        </p:nvSpPr>
        <p:spPr bwMode="auto">
          <a:xfrm>
            <a:off x="4045719" y="6037685"/>
            <a:ext cx="2305050" cy="28936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pPr fontAlgn="auto">
              <a:spcBef>
                <a:spcPts val="0"/>
              </a:spcBef>
              <a:spcAft>
                <a:spcPts val="0"/>
              </a:spcAft>
              <a:defRPr/>
            </a:pPr>
            <a:r>
              <a:rPr lang="zh-TW" altLang="zh-TW" sz="1600" dirty="0">
                <a:solidFill>
                  <a:srgbClr val="0000FF"/>
                </a:solidFill>
                <a:latin typeface="標楷體" panose="03000509000000000000" pitchFamily="65" charset="-120"/>
                <a:ea typeface="標楷體" panose="03000509000000000000" pitchFamily="65" charset="-120"/>
              </a:rPr>
              <a:t>拆除臨時支撐</a:t>
            </a:r>
            <a:endParaRPr lang="en-US" altLang="zh-TW" sz="1600" dirty="0">
              <a:solidFill>
                <a:srgbClr val="0000FF"/>
              </a:solidFill>
              <a:latin typeface="標楷體" panose="03000509000000000000" pitchFamily="65" charset="-120"/>
              <a:ea typeface="標楷體" panose="03000509000000000000" pitchFamily="65" charset="-120"/>
            </a:endParaRPr>
          </a:p>
        </p:txBody>
      </p:sp>
      <p:sp>
        <p:nvSpPr>
          <p:cNvPr id="31" name="AutoShape 21"/>
          <p:cNvSpPr>
            <a:spLocks noChangeAspect="1" noChangeArrowheads="1"/>
          </p:cNvSpPr>
          <p:nvPr/>
        </p:nvSpPr>
        <p:spPr bwMode="auto">
          <a:xfrm>
            <a:off x="7231262" y="3549096"/>
            <a:ext cx="1886658" cy="442663"/>
          </a:xfrm>
          <a:prstGeom prst="flowChartAlternateProcess">
            <a:avLst/>
          </a:prstGeom>
          <a:solidFill>
            <a:srgbClr val="FFCCCC"/>
          </a:solidFill>
          <a:ln w="25400" algn="ctr">
            <a:solidFill>
              <a:srgbClr val="000000"/>
            </a:solidFill>
            <a:miter lim="800000"/>
            <a:headEnd/>
            <a:tailEnd/>
          </a:ln>
        </p:spPr>
        <p:txBody>
          <a:bodyPr wrap="square" lIns="91429" tIns="45715" rIns="91429" bIns="45715" anchor="ctr">
            <a:spAutoFit/>
          </a:bodyPr>
          <a:lstStyle/>
          <a:p>
            <a:pPr algn="ctr" eaLnBrk="0" hangingPunct="0"/>
            <a:r>
              <a:rPr kumimoji="0" lang="zh-TW" altLang="en-US" dirty="0" smtClean="0">
                <a:solidFill>
                  <a:schemeClr val="tx2">
                    <a:lumMod val="75000"/>
                  </a:schemeClr>
                </a:solidFill>
                <a:latin typeface="標楷體" panose="03000509000000000000" pitchFamily="65" charset="-120"/>
                <a:ea typeface="標楷體" panose="03000509000000000000" pitchFamily="65" charset="-120"/>
                <a:cs typeface="Arial" pitchFamily="34" charset="0"/>
              </a:rPr>
              <a:t>感電</a:t>
            </a:r>
            <a:endParaRPr kumimoji="0" lang="zh-TW" altLang="en-US" dirty="0">
              <a:solidFill>
                <a:schemeClr val="tx2">
                  <a:lumMod val="75000"/>
                </a:schemeClr>
              </a:solidFill>
              <a:latin typeface="標楷體" panose="03000509000000000000" pitchFamily="65" charset="-120"/>
              <a:ea typeface="標楷體" panose="03000509000000000000" pitchFamily="65" charset="-120"/>
              <a:cs typeface="Arial" pitchFamily="34" charset="0"/>
            </a:endParaRPr>
          </a:p>
        </p:txBody>
      </p:sp>
      <p:sp>
        <p:nvSpPr>
          <p:cNvPr id="32" name="AutoShape 21"/>
          <p:cNvSpPr>
            <a:spLocks noChangeAspect="1" noChangeArrowheads="1"/>
          </p:cNvSpPr>
          <p:nvPr/>
        </p:nvSpPr>
        <p:spPr bwMode="auto">
          <a:xfrm>
            <a:off x="7231262" y="4031081"/>
            <a:ext cx="1886658" cy="442663"/>
          </a:xfrm>
          <a:prstGeom prst="flowChartAlternateProcess">
            <a:avLst/>
          </a:prstGeom>
          <a:solidFill>
            <a:srgbClr val="FFCCCC"/>
          </a:solidFill>
          <a:ln w="25400" algn="ctr">
            <a:solidFill>
              <a:srgbClr val="000000"/>
            </a:solidFill>
            <a:miter lim="800000"/>
            <a:headEnd/>
            <a:tailEnd/>
          </a:ln>
        </p:spPr>
        <p:txBody>
          <a:bodyPr wrap="square" lIns="91429" tIns="45715" rIns="91429" bIns="45715" anchor="ctr">
            <a:spAutoFit/>
          </a:bodyPr>
          <a:lstStyle/>
          <a:p>
            <a:pPr algn="ctr" eaLnBrk="0" hangingPunct="0"/>
            <a:r>
              <a:rPr kumimoji="0" lang="zh-TW" altLang="en-US" dirty="0" smtClean="0">
                <a:solidFill>
                  <a:schemeClr val="tx2">
                    <a:lumMod val="75000"/>
                  </a:schemeClr>
                </a:solidFill>
                <a:latin typeface="標楷體" panose="03000509000000000000" pitchFamily="65" charset="-120"/>
                <a:ea typeface="標楷體" panose="03000509000000000000" pitchFamily="65" charset="-120"/>
                <a:cs typeface="Arial" pitchFamily="34" charset="0"/>
              </a:rPr>
              <a:t>被撞</a:t>
            </a:r>
            <a:endParaRPr kumimoji="0" lang="zh-TW" altLang="en-US" dirty="0">
              <a:solidFill>
                <a:schemeClr val="tx2">
                  <a:lumMod val="75000"/>
                </a:schemeClr>
              </a:solidFill>
              <a:latin typeface="標楷體" panose="03000509000000000000" pitchFamily="65" charset="-120"/>
              <a:ea typeface="標楷體" panose="03000509000000000000" pitchFamily="65" charset="-120"/>
              <a:cs typeface="Arial" pitchFamily="34" charset="0"/>
            </a:endParaRPr>
          </a:p>
        </p:txBody>
      </p:sp>
      <p:sp>
        <p:nvSpPr>
          <p:cNvPr id="33" name="AutoShape 21"/>
          <p:cNvSpPr>
            <a:spLocks noChangeAspect="1" noChangeArrowheads="1"/>
          </p:cNvSpPr>
          <p:nvPr/>
        </p:nvSpPr>
        <p:spPr bwMode="auto">
          <a:xfrm>
            <a:off x="7231262" y="4525688"/>
            <a:ext cx="1886658" cy="442663"/>
          </a:xfrm>
          <a:prstGeom prst="flowChartAlternateProcess">
            <a:avLst/>
          </a:prstGeom>
          <a:solidFill>
            <a:srgbClr val="FFCCCC"/>
          </a:solidFill>
          <a:ln w="25400" algn="ctr">
            <a:solidFill>
              <a:srgbClr val="000000"/>
            </a:solidFill>
            <a:miter lim="800000"/>
            <a:headEnd/>
            <a:tailEnd/>
          </a:ln>
        </p:spPr>
        <p:txBody>
          <a:bodyPr wrap="square" lIns="91429" tIns="45715" rIns="91429" bIns="45715" anchor="ctr">
            <a:spAutoFit/>
          </a:bodyPr>
          <a:lstStyle/>
          <a:p>
            <a:pPr algn="ctr" eaLnBrk="0" hangingPunct="0"/>
            <a:r>
              <a:rPr kumimoji="0" lang="zh-TW" altLang="en-US" dirty="0" smtClean="0">
                <a:solidFill>
                  <a:schemeClr val="tx2">
                    <a:lumMod val="75000"/>
                  </a:schemeClr>
                </a:solidFill>
                <a:latin typeface="標楷體" panose="03000509000000000000" pitchFamily="65" charset="-120"/>
                <a:ea typeface="標楷體" panose="03000509000000000000" pitchFamily="65" charset="-120"/>
                <a:cs typeface="Arial" pitchFamily="34" charset="0"/>
              </a:rPr>
              <a:t>缺氧</a:t>
            </a:r>
            <a:endParaRPr kumimoji="0" lang="zh-TW" altLang="en-US" dirty="0">
              <a:solidFill>
                <a:schemeClr val="tx2">
                  <a:lumMod val="75000"/>
                </a:schemeClr>
              </a:solidFill>
              <a:latin typeface="標楷體" panose="03000509000000000000" pitchFamily="65" charset="-120"/>
              <a:ea typeface="標楷體" panose="03000509000000000000" pitchFamily="65" charset="-120"/>
              <a:cs typeface="Arial" pitchFamily="34" charset="0"/>
            </a:endParaRPr>
          </a:p>
        </p:txBody>
      </p:sp>
      <p:sp>
        <p:nvSpPr>
          <p:cNvPr id="35" name="矩形 34"/>
          <p:cNvSpPr/>
          <p:nvPr/>
        </p:nvSpPr>
        <p:spPr>
          <a:xfrm>
            <a:off x="1858118" y="140999"/>
            <a:ext cx="7351870"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fontAlgn="t" hangingPunct="0">
              <a:lnSpc>
                <a:spcPct val="80000"/>
              </a:lnSpc>
              <a:spcBef>
                <a:spcPct val="50000"/>
              </a:spcBef>
            </a:pPr>
            <a:r>
              <a:rPr lang="en-US" altLang="zh-TW" sz="2400" b="0" dirty="0">
                <a:solidFill>
                  <a:srgbClr val="0066FF"/>
                </a:solidFill>
                <a:latin typeface="標楷體" panose="03000509000000000000" pitchFamily="65" charset="-120"/>
                <a:ea typeface="標楷體" panose="03000509000000000000" pitchFamily="65" charset="-120"/>
              </a:rPr>
              <a:t>5</a:t>
            </a:r>
            <a:r>
              <a:rPr lang="en-US" altLang="zh-TW" sz="2400" b="0" dirty="0" smtClean="0">
                <a:solidFill>
                  <a:srgbClr val="0066FF"/>
                </a:solidFill>
                <a:latin typeface="標楷體" panose="03000509000000000000" pitchFamily="65" charset="-120"/>
                <a:ea typeface="標楷體" panose="03000509000000000000" pitchFamily="65" charset="-120"/>
              </a:rPr>
              <a:t>-5.</a:t>
            </a:r>
            <a:r>
              <a:rPr lang="zh-TW" altLang="en-US" sz="2400" b="0" dirty="0" smtClean="0">
                <a:solidFill>
                  <a:srgbClr val="0066FF"/>
                </a:solidFill>
                <a:latin typeface="標楷體" panose="03000509000000000000" pitchFamily="65" charset="-120"/>
                <a:ea typeface="標楷體" panose="03000509000000000000" pitchFamily="65" charset="-120"/>
              </a:rPr>
              <a:t>上構箱梁施工</a:t>
            </a:r>
            <a:r>
              <a:rPr lang="zh-TW" altLang="en-US" sz="2400" b="0" dirty="0">
                <a:solidFill>
                  <a:srgbClr val="0066FF"/>
                </a:solidFill>
                <a:latin typeface="標楷體" panose="03000509000000000000" pitchFamily="65" charset="-120"/>
                <a:ea typeface="標楷體" panose="03000509000000000000" pitchFamily="65" charset="-120"/>
              </a:rPr>
              <a:t>高風險作業</a:t>
            </a:r>
            <a:r>
              <a:rPr lang="zh-TW" altLang="en-US" sz="2400" b="0" dirty="0" smtClean="0">
                <a:solidFill>
                  <a:srgbClr val="0066FF"/>
                </a:solidFill>
                <a:latin typeface="標楷體" panose="03000509000000000000" pitchFamily="65" charset="-120"/>
                <a:ea typeface="標楷體" panose="03000509000000000000" pitchFamily="65" charset="-120"/>
              </a:rPr>
              <a:t>流程及安全檢查停留點</a:t>
            </a:r>
            <a:endParaRPr lang="zh-TW" altLang="en-US" sz="2400" b="0" dirty="0">
              <a:solidFill>
                <a:srgbClr val="0066FF"/>
              </a:solidFill>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群組 29"/>
          <p:cNvGrpSpPr/>
          <p:nvPr/>
        </p:nvGrpSpPr>
        <p:grpSpPr>
          <a:xfrm>
            <a:off x="452430" y="506847"/>
            <a:ext cx="8918575" cy="5976069"/>
            <a:chOff x="46038" y="506847"/>
            <a:chExt cx="8918575" cy="6308725"/>
          </a:xfrm>
        </p:grpSpPr>
        <p:grpSp>
          <p:nvGrpSpPr>
            <p:cNvPr id="27" name="群組 26"/>
            <p:cNvGrpSpPr/>
            <p:nvPr/>
          </p:nvGrpSpPr>
          <p:grpSpPr>
            <a:xfrm>
              <a:off x="46038" y="2450468"/>
              <a:ext cx="2913062" cy="1639094"/>
              <a:chOff x="46038" y="2450468"/>
              <a:chExt cx="2913062" cy="1639094"/>
            </a:xfrm>
          </p:grpSpPr>
          <p:sp>
            <p:nvSpPr>
              <p:cNvPr id="4" name="AutoShape 2"/>
              <p:cNvSpPr>
                <a:spLocks noChangeArrowheads="1"/>
              </p:cNvSpPr>
              <p:nvPr/>
            </p:nvSpPr>
            <p:spPr bwMode="auto">
              <a:xfrm>
                <a:off x="46038" y="2450468"/>
                <a:ext cx="2913062" cy="1639094"/>
              </a:xfrm>
              <a:prstGeom prst="wedgeRoundRectCallout">
                <a:avLst>
                  <a:gd name="adj1" fmla="val -13144"/>
                  <a:gd name="adj2" fmla="val -50088"/>
                  <a:gd name="adj3" fmla="val 16667"/>
                </a:avLst>
              </a:prstGeom>
              <a:solidFill>
                <a:srgbClr val="FF99CC">
                  <a:alpha val="87057"/>
                </a:srgbClr>
              </a:solidFill>
              <a:ln w="25400" algn="ctr">
                <a:solidFill>
                  <a:srgbClr val="000000"/>
                </a:solidFill>
                <a:prstDash val="dash"/>
                <a:miter lim="800000"/>
                <a:headEnd/>
                <a:tailEnd/>
              </a:ln>
            </p:spPr>
            <p:txBody>
              <a:bodyPr anchorCtr="1"/>
              <a:lstStyle/>
              <a:p>
                <a:pPr eaLnBrk="0" hangingPunct="0"/>
                <a:endParaRPr kumimoji="0" lang="zh-TW" altLang="en-US">
                  <a:ea typeface="標楷體" pitchFamily="65" charset="-120"/>
                  <a:cs typeface="Arial" pitchFamily="34" charset="0"/>
                </a:endParaRPr>
              </a:p>
            </p:txBody>
          </p:sp>
          <p:sp>
            <p:nvSpPr>
              <p:cNvPr id="5" name="AutoShape 5"/>
              <p:cNvSpPr>
                <a:spLocks noChangeAspect="1" noChangeArrowheads="1"/>
              </p:cNvSpPr>
              <p:nvPr/>
            </p:nvSpPr>
            <p:spPr bwMode="auto">
              <a:xfrm>
                <a:off x="212566" y="2653287"/>
                <a:ext cx="2580006" cy="1193961"/>
              </a:xfrm>
              <a:prstGeom prst="flowChartTerminator">
                <a:avLst/>
              </a:prstGeom>
              <a:solidFill>
                <a:schemeClr val="accent6">
                  <a:lumMod val="20000"/>
                  <a:lumOff val="80000"/>
                </a:schemeClr>
              </a:solidFill>
              <a:ln w="28575" algn="ctr">
                <a:solidFill>
                  <a:srgbClr val="000000"/>
                </a:solidFill>
                <a:miter lim="800000"/>
                <a:headEnd/>
                <a:tailEnd/>
              </a:ln>
            </p:spPr>
            <p:txBody>
              <a:bodyPr anchor="ctr"/>
              <a:lstStyle/>
              <a:p>
                <a:pPr algn="ctr" fontAlgn="auto">
                  <a:spcBef>
                    <a:spcPts val="0"/>
                  </a:spcBef>
                  <a:spcAft>
                    <a:spcPts val="0"/>
                  </a:spcAft>
                  <a:defRPr/>
                </a:pPr>
                <a:r>
                  <a:rPr kumimoji="0" lang="zh-TW" altLang="en-US" sz="2400" dirty="0">
                    <a:latin typeface="標楷體" panose="03000509000000000000" pitchFamily="65" charset="-120"/>
                    <a:ea typeface="標楷體" panose="03000509000000000000" pitchFamily="65" charset="-120"/>
                  </a:rPr>
                  <a:t>上部結構體</a:t>
                </a:r>
                <a:r>
                  <a:rPr kumimoji="0" lang="zh-TW" altLang="zh-TW" sz="2400" dirty="0">
                    <a:latin typeface="標楷體" panose="03000509000000000000" pitchFamily="65" charset="-120"/>
                    <a:ea typeface="標楷體" panose="03000509000000000000" pitchFamily="65" charset="-120"/>
                  </a:rPr>
                  <a:t>工程</a:t>
                </a:r>
                <a:endParaRPr kumimoji="0" lang="en-US" altLang="zh-TW" sz="2400" dirty="0">
                  <a:latin typeface="標楷體" panose="03000509000000000000" pitchFamily="65" charset="-120"/>
                  <a:ea typeface="標楷體" panose="03000509000000000000" pitchFamily="65" charset="-120"/>
                </a:endParaRPr>
              </a:p>
              <a:p>
                <a:pPr algn="ctr" fontAlgn="auto">
                  <a:spcBef>
                    <a:spcPts val="0"/>
                  </a:spcBef>
                  <a:spcAft>
                    <a:spcPts val="0"/>
                  </a:spcAft>
                  <a:defRPr/>
                </a:pPr>
                <a:r>
                  <a:rPr lang="zh-TW" altLang="en-US" sz="2400" dirty="0">
                    <a:latin typeface="標楷體" panose="03000509000000000000" pitchFamily="65" charset="-120"/>
                    <a:ea typeface="標楷體" panose="03000509000000000000" pitchFamily="65" charset="-120"/>
                  </a:rPr>
                  <a:t>橋面版工程</a:t>
                </a:r>
              </a:p>
            </p:txBody>
          </p:sp>
        </p:grpSp>
        <p:grpSp>
          <p:nvGrpSpPr>
            <p:cNvPr id="28" name="群組 27"/>
            <p:cNvGrpSpPr/>
            <p:nvPr/>
          </p:nvGrpSpPr>
          <p:grpSpPr>
            <a:xfrm>
              <a:off x="6527800" y="598783"/>
              <a:ext cx="2436813" cy="3490779"/>
              <a:chOff x="6527800" y="598783"/>
              <a:chExt cx="2436813" cy="3490779"/>
            </a:xfrm>
          </p:grpSpPr>
          <p:sp>
            <p:nvSpPr>
              <p:cNvPr id="7" name="AutoShape 8"/>
              <p:cNvSpPr>
                <a:spLocks noChangeArrowheads="1"/>
              </p:cNvSpPr>
              <p:nvPr/>
            </p:nvSpPr>
            <p:spPr bwMode="auto">
              <a:xfrm>
                <a:off x="6527800" y="1321234"/>
                <a:ext cx="2436813" cy="2768328"/>
              </a:xfrm>
              <a:prstGeom prst="wedgeRoundRectCallout">
                <a:avLst>
                  <a:gd name="adj1" fmla="val -28648"/>
                  <a:gd name="adj2" fmla="val -50000"/>
                  <a:gd name="adj3" fmla="val 16667"/>
                </a:avLst>
              </a:prstGeom>
              <a:solidFill>
                <a:srgbClr val="FFFF00">
                  <a:alpha val="83136"/>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ea typeface="標楷體" pitchFamily="65" charset="-120"/>
                  <a:cs typeface="Arial" pitchFamily="34" charset="0"/>
                </a:endParaRPr>
              </a:p>
            </p:txBody>
          </p:sp>
          <p:sp>
            <p:nvSpPr>
              <p:cNvPr id="8" name="AutoShape 21"/>
              <p:cNvSpPr>
                <a:spLocks noChangeAspect="1" noChangeArrowheads="1"/>
              </p:cNvSpPr>
              <p:nvPr/>
            </p:nvSpPr>
            <p:spPr bwMode="auto">
              <a:xfrm>
                <a:off x="6796087" y="1429689"/>
                <a:ext cx="1898873" cy="467304"/>
              </a:xfrm>
              <a:prstGeom prst="flowChartAlternateProcess">
                <a:avLst/>
              </a:prstGeom>
              <a:solidFill>
                <a:schemeClr val="bg2">
                  <a:lumMod val="90000"/>
                </a:schemeClr>
              </a:solidFill>
              <a:ln w="25400" algn="ctr">
                <a:solidFill>
                  <a:srgbClr val="000000"/>
                </a:solidFill>
                <a:miter lim="800000"/>
                <a:headEnd/>
                <a:tailEnd/>
              </a:ln>
            </p:spPr>
            <p:txBody>
              <a:bodyPr wrap="square"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物體倒塌</a:t>
                </a:r>
              </a:p>
            </p:txBody>
          </p:sp>
          <p:sp>
            <p:nvSpPr>
              <p:cNvPr id="9" name="AutoShape 21"/>
              <p:cNvSpPr>
                <a:spLocks noChangeAspect="1" noChangeArrowheads="1"/>
              </p:cNvSpPr>
              <p:nvPr/>
            </p:nvSpPr>
            <p:spPr bwMode="auto">
              <a:xfrm>
                <a:off x="6796088" y="2440927"/>
                <a:ext cx="1890712" cy="467304"/>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墜落滾落</a:t>
                </a:r>
              </a:p>
            </p:txBody>
          </p:sp>
          <p:sp>
            <p:nvSpPr>
              <p:cNvPr id="10" name="AutoShape 62"/>
              <p:cNvSpPr>
                <a:spLocks noChangeArrowheads="1"/>
              </p:cNvSpPr>
              <p:nvPr/>
            </p:nvSpPr>
            <p:spPr bwMode="auto">
              <a:xfrm>
                <a:off x="6553200" y="598783"/>
                <a:ext cx="2305050" cy="620713"/>
              </a:xfrm>
              <a:prstGeom prst="flowChartAlternateProcess">
                <a:avLst/>
              </a:prstGeom>
              <a:solidFill>
                <a:srgbClr val="FFFF00"/>
              </a:solidFill>
              <a:ln w="25400" algn="ctr">
                <a:solidFill>
                  <a:srgbClr val="000000"/>
                </a:solidFill>
                <a:miter lim="800000"/>
                <a:headEnd/>
                <a:tailEnd/>
              </a:ln>
            </p:spPr>
            <p:txBody>
              <a:bodyPr lIns="91429" tIns="45715" rIns="91429" bIns="45715" anchor="ct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危害因素</a:t>
                </a:r>
              </a:p>
            </p:txBody>
          </p:sp>
          <p:sp>
            <p:nvSpPr>
              <p:cNvPr id="12" name="AutoShape 21"/>
              <p:cNvSpPr>
                <a:spLocks noChangeAspect="1" noChangeArrowheads="1"/>
              </p:cNvSpPr>
              <p:nvPr/>
            </p:nvSpPr>
            <p:spPr bwMode="auto">
              <a:xfrm>
                <a:off x="6824870" y="2958085"/>
                <a:ext cx="1886656" cy="467304"/>
              </a:xfrm>
              <a:prstGeom prst="flowChartAlternateProcess">
                <a:avLst/>
              </a:prstGeom>
              <a:solidFill>
                <a:schemeClr val="bg2">
                  <a:lumMod val="90000"/>
                </a:schemeClr>
              </a:solidFill>
              <a:ln w="25400" algn="ctr">
                <a:solidFill>
                  <a:srgbClr val="000000"/>
                </a:solidFill>
                <a:miter lim="800000"/>
                <a:headEnd/>
                <a:tailEnd/>
              </a:ln>
            </p:spPr>
            <p:txBody>
              <a:bodyPr wrap="square"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被刺割擦傷</a:t>
                </a:r>
              </a:p>
            </p:txBody>
          </p:sp>
          <p:sp>
            <p:nvSpPr>
              <p:cNvPr id="13" name="AutoShape 21"/>
              <p:cNvSpPr>
                <a:spLocks noChangeAspect="1" noChangeArrowheads="1"/>
              </p:cNvSpPr>
              <p:nvPr/>
            </p:nvSpPr>
            <p:spPr bwMode="auto">
              <a:xfrm>
                <a:off x="6796088" y="1926577"/>
                <a:ext cx="1890712" cy="467304"/>
              </a:xfrm>
              <a:prstGeom prst="flowChartAlternateProcess">
                <a:avLst/>
              </a:prstGeom>
              <a:solidFill>
                <a:schemeClr val="bg2">
                  <a:lumMod val="90000"/>
                </a:schemeClr>
              </a:solidFill>
              <a:ln w="25400" algn="ctr">
                <a:solidFill>
                  <a:srgbClr val="000000"/>
                </a:solidFill>
                <a:miter lim="800000"/>
                <a:headEnd/>
                <a:tailEnd/>
              </a:ln>
            </p:spPr>
            <p:txBody>
              <a:bodyPr lIns="91429" tIns="45715" rIns="91429" bIns="45715" anchor="ctr">
                <a:spAutoFit/>
              </a:bodyPr>
              <a:lstStyle/>
              <a:p>
                <a:pPr algn="ctr" eaLnBrk="0" hangingPunct="0"/>
                <a:r>
                  <a:rPr kumimoji="0" lang="zh-TW" altLang="en-US" dirty="0">
                    <a:solidFill>
                      <a:srgbClr val="FF0000"/>
                    </a:solidFill>
                    <a:latin typeface="標楷體" panose="03000509000000000000" pitchFamily="65" charset="-120"/>
                    <a:ea typeface="標楷體" panose="03000509000000000000" pitchFamily="65" charset="-120"/>
                    <a:cs typeface="Arial" pitchFamily="34" charset="0"/>
                  </a:rPr>
                  <a:t>物體飛落</a:t>
                </a:r>
              </a:p>
            </p:txBody>
          </p:sp>
          <p:sp>
            <p:nvSpPr>
              <p:cNvPr id="14" name="AutoShape 21"/>
              <p:cNvSpPr>
                <a:spLocks noChangeAspect="1" noChangeArrowheads="1"/>
              </p:cNvSpPr>
              <p:nvPr/>
            </p:nvSpPr>
            <p:spPr bwMode="auto">
              <a:xfrm>
                <a:off x="6824870" y="3463353"/>
                <a:ext cx="1886658" cy="467304"/>
              </a:xfrm>
              <a:prstGeom prst="flowChartAlternateProcess">
                <a:avLst/>
              </a:prstGeom>
              <a:solidFill>
                <a:schemeClr val="bg2">
                  <a:lumMod val="90000"/>
                </a:schemeClr>
              </a:solidFill>
              <a:ln w="25400" algn="ctr">
                <a:solidFill>
                  <a:srgbClr val="000000"/>
                </a:solidFill>
                <a:miter lim="800000"/>
                <a:headEnd/>
                <a:tailEnd/>
              </a:ln>
            </p:spPr>
            <p:txBody>
              <a:bodyPr wrap="square" lIns="91429" tIns="45715" rIns="91429" bIns="45715" anchor="ctr">
                <a:spAutoFit/>
              </a:bodyPr>
              <a:lstStyle/>
              <a:p>
                <a:pPr algn="ctr" eaLnBrk="0" hangingPunct="0"/>
                <a:r>
                  <a:rPr kumimoji="0" lang="zh-TW" altLang="en-US" dirty="0" smtClean="0">
                    <a:solidFill>
                      <a:srgbClr val="FF0000"/>
                    </a:solidFill>
                    <a:latin typeface="標楷體" panose="03000509000000000000" pitchFamily="65" charset="-120"/>
                    <a:ea typeface="標楷體" panose="03000509000000000000" pitchFamily="65" charset="-120"/>
                    <a:cs typeface="Arial" pitchFamily="34" charset="0"/>
                  </a:rPr>
                  <a:t>感電</a:t>
                </a:r>
                <a:endParaRPr kumimoji="0" lang="zh-TW" altLang="en-US" dirty="0">
                  <a:solidFill>
                    <a:srgbClr val="FF0000"/>
                  </a:solidFill>
                  <a:latin typeface="標楷體" panose="03000509000000000000" pitchFamily="65" charset="-120"/>
                  <a:ea typeface="標楷體" panose="03000509000000000000" pitchFamily="65" charset="-120"/>
                  <a:cs typeface="Arial" pitchFamily="34" charset="0"/>
                </a:endParaRPr>
              </a:p>
            </p:txBody>
          </p:sp>
        </p:grpSp>
        <p:grpSp>
          <p:nvGrpSpPr>
            <p:cNvPr id="29" name="群組 28"/>
            <p:cNvGrpSpPr/>
            <p:nvPr/>
          </p:nvGrpSpPr>
          <p:grpSpPr>
            <a:xfrm>
              <a:off x="3363913" y="506847"/>
              <a:ext cx="2936875" cy="6308725"/>
              <a:chOff x="3363913" y="506847"/>
              <a:chExt cx="2936875" cy="6308725"/>
            </a:xfrm>
          </p:grpSpPr>
          <p:sp>
            <p:nvSpPr>
              <p:cNvPr id="6" name="AutoShape 60"/>
              <p:cNvSpPr>
                <a:spLocks noChangeArrowheads="1"/>
              </p:cNvSpPr>
              <p:nvPr/>
            </p:nvSpPr>
            <p:spPr bwMode="auto">
              <a:xfrm>
                <a:off x="3363913" y="506847"/>
                <a:ext cx="2936875" cy="6308725"/>
              </a:xfrm>
              <a:prstGeom prst="wedgeRoundRectCallout">
                <a:avLst>
                  <a:gd name="adj1" fmla="val -69405"/>
                  <a:gd name="adj2" fmla="val -4562"/>
                  <a:gd name="adj3" fmla="val 16667"/>
                </a:avLst>
              </a:prstGeom>
              <a:solidFill>
                <a:srgbClr val="FF5050">
                  <a:alpha val="76077"/>
                </a:srgbClr>
              </a:solidFill>
              <a:ln w="25400" algn="ctr">
                <a:solidFill>
                  <a:srgbClr val="000000"/>
                </a:solidFill>
                <a:prstDash val="dash"/>
                <a:miter lim="800000"/>
                <a:headEnd/>
                <a:tailEnd/>
              </a:ln>
            </p:spPr>
            <p:txBody>
              <a:bodyPr lIns="91429" tIns="45715" rIns="91429" bIns="45715" anchorCtr="1"/>
              <a:lstStyle/>
              <a:p>
                <a:pPr eaLnBrk="0" hangingPunct="0"/>
                <a:endParaRPr kumimoji="0" lang="zh-TW" altLang="zh-TW">
                  <a:ea typeface="標楷體" pitchFamily="65" charset="-120"/>
                  <a:cs typeface="Arial" pitchFamily="34" charset="0"/>
                </a:endParaRPr>
              </a:p>
            </p:txBody>
          </p:sp>
          <p:sp>
            <p:nvSpPr>
              <p:cNvPr id="11" name="AutoShape 62"/>
              <p:cNvSpPr>
                <a:spLocks noChangeArrowheads="1"/>
              </p:cNvSpPr>
              <p:nvPr/>
            </p:nvSpPr>
            <p:spPr bwMode="auto">
              <a:xfrm>
                <a:off x="3687803" y="6266892"/>
                <a:ext cx="2305050" cy="43204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smtClean="0">
                    <a:solidFill>
                      <a:srgbClr val="0000FF"/>
                    </a:solidFill>
                    <a:latin typeface="標楷體" panose="03000509000000000000" pitchFamily="65" charset="-120"/>
                    <a:ea typeface="標楷體" panose="03000509000000000000" pitchFamily="65" charset="-120"/>
                    <a:cs typeface="Arial" pitchFamily="34" charset="0"/>
                  </a:rPr>
                  <a:t>測試、驗收</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5" name="AutoShape 62"/>
              <p:cNvSpPr>
                <a:spLocks noChangeArrowheads="1"/>
              </p:cNvSpPr>
              <p:nvPr/>
            </p:nvSpPr>
            <p:spPr bwMode="auto">
              <a:xfrm>
                <a:off x="3679825" y="5690828"/>
                <a:ext cx="2305050" cy="43204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smtClean="0">
                    <a:solidFill>
                      <a:srgbClr val="0000FF"/>
                    </a:solidFill>
                    <a:latin typeface="標楷體" panose="03000509000000000000" pitchFamily="65" charset="-120"/>
                    <a:ea typeface="標楷體" panose="03000509000000000000" pitchFamily="65" charset="-120"/>
                    <a:cs typeface="Arial" pitchFamily="34" charset="0"/>
                  </a:rPr>
                  <a:t>器材安裝</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6" name="AutoShape 62"/>
              <p:cNvSpPr>
                <a:spLocks noChangeArrowheads="1"/>
              </p:cNvSpPr>
              <p:nvPr/>
            </p:nvSpPr>
            <p:spPr bwMode="auto">
              <a:xfrm>
                <a:off x="3687803" y="5104470"/>
                <a:ext cx="2305050" cy="43204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smtClean="0">
                    <a:solidFill>
                      <a:srgbClr val="0000FF"/>
                    </a:solidFill>
                    <a:latin typeface="標楷體" panose="03000509000000000000" pitchFamily="65" charset="-120"/>
                    <a:ea typeface="標楷體" panose="03000509000000000000" pitchFamily="65" charset="-120"/>
                    <a:cs typeface="Arial" pitchFamily="34" charset="0"/>
                  </a:rPr>
                  <a:t>拉線</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7" name="AutoShape 62"/>
              <p:cNvSpPr>
                <a:spLocks noChangeArrowheads="1"/>
              </p:cNvSpPr>
              <p:nvPr/>
            </p:nvSpPr>
            <p:spPr bwMode="auto">
              <a:xfrm>
                <a:off x="3679825" y="4561958"/>
                <a:ext cx="2305050" cy="43204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smtClean="0">
                    <a:solidFill>
                      <a:srgbClr val="0000FF"/>
                    </a:solidFill>
                    <a:latin typeface="標楷體" panose="03000509000000000000" pitchFamily="65" charset="-120"/>
                    <a:ea typeface="標楷體" panose="03000509000000000000" pitchFamily="65" charset="-120"/>
                    <a:cs typeface="Arial" pitchFamily="34" charset="0"/>
                  </a:rPr>
                  <a:t>明管系統裝配</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8" name="AutoShape 62"/>
              <p:cNvSpPr>
                <a:spLocks noChangeArrowheads="1"/>
              </p:cNvSpPr>
              <p:nvPr/>
            </p:nvSpPr>
            <p:spPr bwMode="auto">
              <a:xfrm>
                <a:off x="3679825" y="4017554"/>
                <a:ext cx="2305050" cy="43204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smtClean="0">
                    <a:solidFill>
                      <a:srgbClr val="0000FF"/>
                    </a:solidFill>
                    <a:latin typeface="標楷體" panose="03000509000000000000" pitchFamily="65" charset="-120"/>
                    <a:ea typeface="標楷體" panose="03000509000000000000" pitchFamily="65" charset="-120"/>
                    <a:cs typeface="Arial" pitchFamily="34" charset="0"/>
                  </a:rPr>
                  <a:t>施作伸縮縫</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19" name="AutoShape 62"/>
              <p:cNvSpPr>
                <a:spLocks noChangeArrowheads="1"/>
              </p:cNvSpPr>
              <p:nvPr/>
            </p:nvSpPr>
            <p:spPr bwMode="auto">
              <a:xfrm>
                <a:off x="3679825" y="3421003"/>
                <a:ext cx="2305050" cy="43204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smtClean="0">
                    <a:solidFill>
                      <a:srgbClr val="0000FF"/>
                    </a:solidFill>
                    <a:latin typeface="標楷體" panose="03000509000000000000" pitchFamily="65" charset="-120"/>
                    <a:ea typeface="標楷體" panose="03000509000000000000" pitchFamily="65" charset="-120"/>
                    <a:cs typeface="Arial" pitchFamily="34" charset="0"/>
                  </a:rPr>
                  <a:t>支柱及欄杆安裝</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20" name="AutoShape 62"/>
              <p:cNvSpPr>
                <a:spLocks noChangeArrowheads="1"/>
              </p:cNvSpPr>
              <p:nvPr/>
            </p:nvSpPr>
            <p:spPr bwMode="auto">
              <a:xfrm>
                <a:off x="3679825" y="2868248"/>
                <a:ext cx="2305050" cy="43204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smtClean="0">
                    <a:solidFill>
                      <a:srgbClr val="0000FF"/>
                    </a:solidFill>
                    <a:latin typeface="標楷體" panose="03000509000000000000" pitchFamily="65" charset="-120"/>
                    <a:ea typeface="標楷體" panose="03000509000000000000" pitchFamily="65" charset="-120"/>
                    <a:cs typeface="Arial" pitchFamily="34" charset="0"/>
                  </a:rPr>
                  <a:t>拆模</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21" name="AutoShape 62"/>
              <p:cNvSpPr>
                <a:spLocks noChangeArrowheads="1"/>
              </p:cNvSpPr>
              <p:nvPr/>
            </p:nvSpPr>
            <p:spPr bwMode="auto">
              <a:xfrm>
                <a:off x="3679825" y="2304244"/>
                <a:ext cx="2305050" cy="43204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smtClean="0">
                    <a:solidFill>
                      <a:srgbClr val="0000FF"/>
                    </a:solidFill>
                    <a:latin typeface="標楷體" panose="03000509000000000000" pitchFamily="65" charset="-120"/>
                    <a:ea typeface="標楷體" panose="03000509000000000000" pitchFamily="65" charset="-120"/>
                    <a:cs typeface="Arial" pitchFamily="34" charset="0"/>
                  </a:rPr>
                  <a:t>混凝土澆置</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22" name="AutoShape 62"/>
              <p:cNvSpPr>
                <a:spLocks noChangeArrowheads="1"/>
              </p:cNvSpPr>
              <p:nvPr/>
            </p:nvSpPr>
            <p:spPr bwMode="auto">
              <a:xfrm>
                <a:off x="3687803" y="1755729"/>
                <a:ext cx="2305050" cy="43204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smtClean="0">
                    <a:solidFill>
                      <a:srgbClr val="0000FF"/>
                    </a:solidFill>
                    <a:latin typeface="標楷體" panose="03000509000000000000" pitchFamily="65" charset="-120"/>
                    <a:ea typeface="標楷體" panose="03000509000000000000" pitchFamily="65" charset="-120"/>
                    <a:cs typeface="Arial" pitchFamily="34" charset="0"/>
                  </a:rPr>
                  <a:t>鋼模板組立</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23" name="AutoShape 62"/>
              <p:cNvSpPr>
                <a:spLocks noChangeArrowheads="1"/>
              </p:cNvSpPr>
              <p:nvPr/>
            </p:nvSpPr>
            <p:spPr bwMode="auto">
              <a:xfrm>
                <a:off x="3673267" y="1222722"/>
                <a:ext cx="2305050" cy="43204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smtClean="0">
                    <a:solidFill>
                      <a:srgbClr val="0000FF"/>
                    </a:solidFill>
                    <a:latin typeface="標楷體" panose="03000509000000000000" pitchFamily="65" charset="-120"/>
                    <a:ea typeface="標楷體" panose="03000509000000000000" pitchFamily="65" charset="-120"/>
                    <a:cs typeface="Arial" pitchFamily="34" charset="0"/>
                  </a:rPr>
                  <a:t>護欄鋼筋綁紮</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sp>
            <p:nvSpPr>
              <p:cNvPr id="24" name="AutoShape 62"/>
              <p:cNvSpPr>
                <a:spLocks noChangeArrowheads="1"/>
              </p:cNvSpPr>
              <p:nvPr/>
            </p:nvSpPr>
            <p:spPr bwMode="auto">
              <a:xfrm>
                <a:off x="3673267" y="665683"/>
                <a:ext cx="2305050" cy="432048"/>
              </a:xfrm>
              <a:prstGeom prst="flowChartAlternateProcess">
                <a:avLst/>
              </a:prstGeom>
              <a:solidFill>
                <a:srgbClr val="FFFF99"/>
              </a:solidFill>
              <a:ln w="25400" algn="ctr">
                <a:solidFill>
                  <a:srgbClr val="000000"/>
                </a:solidFill>
                <a:miter lim="800000"/>
                <a:headEnd/>
                <a:tailEnd/>
              </a:ln>
            </p:spPr>
            <p:txBody>
              <a:bodyPr lIns="91429" tIns="45715" rIns="91429" bIns="45715" anchor="ctr"/>
              <a:lstStyle/>
              <a:p>
                <a:r>
                  <a:rPr kumimoji="0" lang="zh-TW" altLang="en-US" dirty="0" smtClean="0">
                    <a:solidFill>
                      <a:srgbClr val="0000FF"/>
                    </a:solidFill>
                    <a:latin typeface="標楷體" panose="03000509000000000000" pitchFamily="65" charset="-120"/>
                    <a:ea typeface="標楷體" panose="03000509000000000000" pitchFamily="65" charset="-120"/>
                    <a:cs typeface="Arial" pitchFamily="34" charset="0"/>
                  </a:rPr>
                  <a:t>測量、放樣</a:t>
                </a:r>
                <a:endParaRPr kumimoji="0" lang="zh-TW" altLang="en-US" dirty="0">
                  <a:solidFill>
                    <a:srgbClr val="0000FF"/>
                  </a:solidFill>
                  <a:latin typeface="標楷體" panose="03000509000000000000" pitchFamily="65" charset="-120"/>
                  <a:ea typeface="標楷體" panose="03000509000000000000" pitchFamily="65" charset="-120"/>
                  <a:cs typeface="Arial" pitchFamily="34" charset="0"/>
                </a:endParaRPr>
              </a:p>
            </p:txBody>
          </p:sp>
        </p:grpSp>
      </p:grpSp>
      <p:sp>
        <p:nvSpPr>
          <p:cNvPr id="25" name="矩形 24"/>
          <p:cNvSpPr/>
          <p:nvPr/>
        </p:nvSpPr>
        <p:spPr>
          <a:xfrm>
            <a:off x="1858118" y="140999"/>
            <a:ext cx="7351870"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fontAlgn="t" hangingPunct="0">
              <a:lnSpc>
                <a:spcPct val="80000"/>
              </a:lnSpc>
              <a:spcBef>
                <a:spcPct val="50000"/>
              </a:spcBef>
            </a:pPr>
            <a:r>
              <a:rPr lang="en-US" altLang="zh-TW" sz="2400" b="0" dirty="0">
                <a:solidFill>
                  <a:srgbClr val="0066FF"/>
                </a:solidFill>
                <a:latin typeface="標楷體" panose="03000509000000000000" pitchFamily="65" charset="-120"/>
                <a:ea typeface="標楷體" panose="03000509000000000000" pitchFamily="65" charset="-120"/>
              </a:rPr>
              <a:t>5</a:t>
            </a:r>
            <a:r>
              <a:rPr lang="en-US" altLang="zh-TW" sz="2400" b="0" dirty="0" smtClean="0">
                <a:solidFill>
                  <a:srgbClr val="0066FF"/>
                </a:solidFill>
                <a:latin typeface="標楷體" panose="03000509000000000000" pitchFamily="65" charset="-120"/>
                <a:ea typeface="標楷體" panose="03000509000000000000" pitchFamily="65" charset="-120"/>
              </a:rPr>
              <a:t>-5.</a:t>
            </a:r>
            <a:r>
              <a:rPr lang="zh-TW" altLang="en-US" sz="2400" b="0" dirty="0" smtClean="0">
                <a:solidFill>
                  <a:srgbClr val="0066FF"/>
                </a:solidFill>
                <a:latin typeface="標楷體" panose="03000509000000000000" pitchFamily="65" charset="-120"/>
                <a:ea typeface="標楷體" panose="03000509000000000000" pitchFamily="65" charset="-120"/>
              </a:rPr>
              <a:t>上構箱梁施工</a:t>
            </a:r>
            <a:r>
              <a:rPr lang="zh-TW" altLang="en-US" sz="2400" b="0" dirty="0">
                <a:solidFill>
                  <a:srgbClr val="0066FF"/>
                </a:solidFill>
                <a:latin typeface="標楷體" panose="03000509000000000000" pitchFamily="65" charset="-120"/>
                <a:ea typeface="標楷體" panose="03000509000000000000" pitchFamily="65" charset="-120"/>
              </a:rPr>
              <a:t>高風險作業</a:t>
            </a:r>
            <a:r>
              <a:rPr lang="zh-TW" altLang="en-US" sz="2400" b="0" dirty="0" smtClean="0">
                <a:solidFill>
                  <a:srgbClr val="0066FF"/>
                </a:solidFill>
                <a:latin typeface="標楷體" panose="03000509000000000000" pitchFamily="65" charset="-120"/>
                <a:ea typeface="標楷體" panose="03000509000000000000" pitchFamily="65" charset="-120"/>
              </a:rPr>
              <a:t>流程及安全檢查停留點</a:t>
            </a:r>
            <a:endParaRPr lang="zh-TW" altLang="en-US" sz="2400" b="0" dirty="0">
              <a:solidFill>
                <a:srgbClr val="0066FF"/>
              </a:solidFill>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3314" name="Rectangle 2"/>
          <p:cNvSpPr>
            <a:spLocks noGrp="1" noChangeArrowheads="1"/>
          </p:cNvSpPr>
          <p:nvPr>
            <p:ph type="title" idx="4294967295"/>
          </p:nvPr>
        </p:nvSpPr>
        <p:spPr>
          <a:xfrm>
            <a:off x="5463144" y="862274"/>
            <a:ext cx="4319729" cy="685800"/>
          </a:xfrm>
        </p:spPr>
        <p:txBody>
          <a:bodyPr/>
          <a:lstStyle/>
          <a:p>
            <a:r>
              <a:rPr lang="en-US" altLang="zh-TW" sz="2800" u="sng" dirty="0" smtClean="0">
                <a:solidFill>
                  <a:srgbClr val="CC3300"/>
                </a:solidFill>
                <a:latin typeface="標楷體" panose="03000509000000000000" pitchFamily="65" charset="-120"/>
                <a:ea typeface="標楷體" panose="03000509000000000000" pitchFamily="65" charset="-120"/>
              </a:rPr>
              <a:t>6-1.</a:t>
            </a:r>
            <a:r>
              <a:rPr lang="zh-TW" altLang="en-US" sz="2800" u="sng" dirty="0">
                <a:solidFill>
                  <a:srgbClr val="CC3300"/>
                </a:solidFill>
                <a:latin typeface="標楷體" panose="03000509000000000000" pitchFamily="65" charset="-120"/>
                <a:ea typeface="標楷體" panose="03000509000000000000" pitchFamily="65" charset="-120"/>
              </a:rPr>
              <a:t>監造</a:t>
            </a:r>
            <a:r>
              <a:rPr lang="zh-TW" altLang="en-US" sz="2800" u="sng" dirty="0" smtClean="0">
                <a:solidFill>
                  <a:srgbClr val="CC3300"/>
                </a:solidFill>
                <a:latin typeface="標楷體" panose="03000509000000000000" pitchFamily="65" charset="-120"/>
                <a:ea typeface="標楷體" panose="03000509000000000000" pitchFamily="65" charset="-120"/>
              </a:rPr>
              <a:t>組織人力架構</a:t>
            </a:r>
            <a:endParaRPr lang="zh-TW" altLang="en-US" sz="2800" u="sng" dirty="0">
              <a:solidFill>
                <a:srgbClr val="CC3300"/>
              </a:solidFill>
              <a:latin typeface="標楷體" panose="03000509000000000000" pitchFamily="65" charset="-120"/>
              <a:ea typeface="標楷體" panose="03000509000000000000" pitchFamily="65" charset="-120"/>
            </a:endParaRPr>
          </a:p>
        </p:txBody>
      </p:sp>
      <p:sp>
        <p:nvSpPr>
          <p:cNvPr id="30" name="Line 3"/>
          <p:cNvSpPr>
            <a:spLocks noChangeShapeType="1"/>
          </p:cNvSpPr>
          <p:nvPr/>
        </p:nvSpPr>
        <p:spPr bwMode="auto">
          <a:xfrm>
            <a:off x="3947614" y="2153781"/>
            <a:ext cx="0" cy="1130668"/>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31" name="Line 4"/>
          <p:cNvSpPr>
            <a:spLocks noChangeShapeType="1"/>
          </p:cNvSpPr>
          <p:nvPr/>
        </p:nvSpPr>
        <p:spPr bwMode="auto">
          <a:xfrm flipV="1">
            <a:off x="1746232" y="2945269"/>
            <a:ext cx="6680592" cy="0"/>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32" name="AutoShape 6"/>
          <p:cNvSpPr>
            <a:spLocks noChangeArrowheads="1"/>
          </p:cNvSpPr>
          <p:nvPr/>
        </p:nvSpPr>
        <p:spPr bwMode="auto">
          <a:xfrm>
            <a:off x="2630123" y="720697"/>
            <a:ext cx="2557658" cy="1433083"/>
          </a:xfrm>
          <a:prstGeom prst="roundRect">
            <a:avLst>
              <a:gd name="adj" fmla="val 16667"/>
            </a:avLst>
          </a:prstGeom>
          <a:gradFill>
            <a:gsLst>
              <a:gs pos="0">
                <a:srgbClr val="92D050"/>
              </a:gs>
              <a:gs pos="57000">
                <a:schemeClr val="bg1"/>
              </a:gs>
            </a:gsLst>
            <a:lin ang="5400000" scaled="0"/>
          </a:gradFill>
          <a:ln w="2857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a:extLst/>
        </p:spPr>
        <p:txBody>
          <a:bodyPr wrap="square" lIns="89984" tIns="107980" rIns="91423" bIns="107980" anchor="ctr">
            <a:spAutoFit/>
          </a:bodyPr>
          <a:lstStyle/>
          <a:p>
            <a:pPr algn="ctr">
              <a:spcBef>
                <a:spcPct val="50000"/>
              </a:spcBef>
            </a:pPr>
            <a:r>
              <a:rPr lang="zh-TW" altLang="en-US" sz="1800" b="0" dirty="0">
                <a:solidFill>
                  <a:prstClr val="black"/>
                </a:solidFill>
                <a:latin typeface="標楷體" panose="03000509000000000000" pitchFamily="65" charset="-120"/>
                <a:ea typeface="標楷體" panose="03000509000000000000" pitchFamily="65" charset="-120"/>
              </a:rPr>
              <a:t>工務段段長</a:t>
            </a:r>
          </a:p>
          <a:p>
            <a:pPr algn="ctr"/>
            <a:r>
              <a:rPr lang="zh-TW" altLang="en-US" b="0" dirty="0">
                <a:solidFill>
                  <a:prstClr val="black"/>
                </a:solidFill>
                <a:latin typeface="標楷體" panose="03000509000000000000" pitchFamily="65" charset="-120"/>
                <a:ea typeface="標楷體" panose="03000509000000000000" pitchFamily="65" charset="-120"/>
              </a:rPr>
              <a:t>羅國峯</a:t>
            </a:r>
            <a:endParaRPr lang="en-US" altLang="zh-TW" b="0" dirty="0">
              <a:solidFill>
                <a:prstClr val="black"/>
              </a:solidFill>
              <a:latin typeface="標楷體" panose="03000509000000000000" pitchFamily="65" charset="-120"/>
              <a:ea typeface="標楷體" panose="03000509000000000000" pitchFamily="65" charset="-120"/>
            </a:endParaRPr>
          </a:p>
          <a:p>
            <a:pPr algn="ctr"/>
            <a:r>
              <a:rPr lang="en-US" altLang="zh-TW" sz="1600" b="0" dirty="0">
                <a:solidFill>
                  <a:prstClr val="black"/>
                </a:solidFill>
                <a:latin typeface="標楷體" panose="03000509000000000000" pitchFamily="65" charset="-120"/>
                <a:ea typeface="標楷體" panose="03000509000000000000" pitchFamily="65" charset="-120"/>
              </a:rPr>
              <a:t>(</a:t>
            </a:r>
            <a:r>
              <a:rPr lang="zh-TW" altLang="en-US" sz="1600" b="0" dirty="0">
                <a:solidFill>
                  <a:prstClr val="black"/>
                </a:solidFill>
                <a:latin typeface="標楷體" panose="03000509000000000000" pitchFamily="65" charset="-120"/>
                <a:ea typeface="標楷體" panose="03000509000000000000" pitchFamily="65" charset="-120"/>
              </a:rPr>
              <a:t>勞工安全衛生管理員</a:t>
            </a:r>
            <a:endParaRPr lang="en-US" altLang="zh-TW" sz="1600" b="0" dirty="0">
              <a:solidFill>
                <a:prstClr val="black"/>
              </a:solidFill>
              <a:latin typeface="標楷體" panose="03000509000000000000" pitchFamily="65" charset="-120"/>
              <a:ea typeface="標楷體" panose="03000509000000000000" pitchFamily="65" charset="-120"/>
            </a:endParaRPr>
          </a:p>
          <a:p>
            <a:pPr algn="ctr"/>
            <a:r>
              <a:rPr lang="zh-TW" altLang="en-US" sz="1600" b="0" dirty="0">
                <a:solidFill>
                  <a:prstClr val="black"/>
                </a:solidFill>
                <a:latin typeface="標楷體" panose="03000509000000000000" pitchFamily="65" charset="-120"/>
                <a:ea typeface="標楷體" panose="03000509000000000000" pitchFamily="65" charset="-120"/>
              </a:rPr>
              <a:t>中訓證字第</a:t>
            </a:r>
            <a:r>
              <a:rPr lang="en-US" altLang="zh-TW" sz="1600" b="0" dirty="0">
                <a:solidFill>
                  <a:prstClr val="black"/>
                </a:solidFill>
                <a:latin typeface="標楷體" panose="03000509000000000000" pitchFamily="65" charset="-120"/>
                <a:ea typeface="標楷體" panose="03000509000000000000" pitchFamily="65" charset="-120"/>
              </a:rPr>
              <a:t>3928-49</a:t>
            </a:r>
            <a:r>
              <a:rPr lang="zh-TW" altLang="en-US" sz="1600" b="0" dirty="0">
                <a:solidFill>
                  <a:prstClr val="black"/>
                </a:solidFill>
                <a:latin typeface="標楷體" panose="03000509000000000000" pitchFamily="65" charset="-120"/>
                <a:ea typeface="標楷體" panose="03000509000000000000" pitchFamily="65" charset="-120"/>
              </a:rPr>
              <a:t>號</a:t>
            </a:r>
            <a:r>
              <a:rPr lang="en-US" altLang="zh-TW" sz="1600" b="0" dirty="0" smtClean="0">
                <a:solidFill>
                  <a:prstClr val="black"/>
                </a:solidFill>
                <a:latin typeface="標楷體" panose="03000509000000000000" pitchFamily="65" charset="-120"/>
                <a:ea typeface="標楷體" panose="03000509000000000000" pitchFamily="65" charset="-120"/>
              </a:rPr>
              <a:t>)</a:t>
            </a:r>
            <a:endParaRPr lang="zh-TW" altLang="en-US" sz="1600" b="0" dirty="0">
              <a:solidFill>
                <a:prstClr val="black"/>
              </a:solidFill>
              <a:latin typeface="標楷體" panose="03000509000000000000" pitchFamily="65" charset="-120"/>
              <a:ea typeface="標楷體" panose="03000509000000000000" pitchFamily="65" charset="-120"/>
            </a:endParaRPr>
          </a:p>
        </p:txBody>
      </p:sp>
      <p:sp>
        <p:nvSpPr>
          <p:cNvPr id="33" name="Line 11"/>
          <p:cNvSpPr>
            <a:spLocks noChangeShapeType="1"/>
          </p:cNvSpPr>
          <p:nvPr/>
        </p:nvSpPr>
        <p:spPr bwMode="auto">
          <a:xfrm>
            <a:off x="3947614" y="2438414"/>
            <a:ext cx="1638657" cy="0"/>
          </a:xfrm>
          <a:prstGeom prst="line">
            <a:avLst/>
          </a:prstGeom>
          <a:noFill/>
          <a:ln w="25400">
            <a:solidFill>
              <a:srgbClr val="99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34" name="AutoShape 13"/>
          <p:cNvSpPr>
            <a:spLocks noChangeArrowheads="1"/>
          </p:cNvSpPr>
          <p:nvPr/>
        </p:nvSpPr>
        <p:spPr bwMode="auto">
          <a:xfrm>
            <a:off x="5003763" y="3281254"/>
            <a:ext cx="2168789" cy="2512096"/>
          </a:xfrm>
          <a:prstGeom prst="roundRect">
            <a:avLst>
              <a:gd name="adj" fmla="val 16667"/>
            </a:avLst>
          </a:prstGeom>
          <a:gradFill>
            <a:gsLst>
              <a:gs pos="0">
                <a:srgbClr val="92D050"/>
              </a:gs>
              <a:gs pos="57000">
                <a:schemeClr val="bg1"/>
              </a:gs>
            </a:gsLst>
            <a:lin ang="5400000" scaled="0"/>
          </a:gradFill>
          <a:ln w="2857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a:extLst/>
        </p:spPr>
        <p:txBody>
          <a:bodyPr wrap="square" lIns="89984" tIns="107980" rIns="91423" bIns="107980" anchor="ctr">
            <a:spAutoFit/>
          </a:bodyPr>
          <a:lstStyle/>
          <a:p>
            <a:pPr algn="ctr"/>
            <a:r>
              <a:rPr lang="zh-TW" altLang="en-US" sz="1600" b="0" dirty="0">
                <a:solidFill>
                  <a:prstClr val="black"/>
                </a:solidFill>
                <a:latin typeface="標楷體" panose="03000509000000000000" pitchFamily="65" charset="-120"/>
                <a:ea typeface="標楷體" panose="03000509000000000000" pitchFamily="65" charset="-120"/>
              </a:rPr>
              <a:t>協辦工程司</a:t>
            </a:r>
          </a:p>
          <a:p>
            <a:pPr algn="ctr"/>
            <a:r>
              <a:rPr lang="zh-TW" altLang="en-US" sz="1600" b="0" dirty="0">
                <a:solidFill>
                  <a:prstClr val="black"/>
                </a:solidFill>
                <a:latin typeface="標楷體" panose="03000509000000000000" pitchFamily="65" charset="-120"/>
                <a:ea typeface="標楷體" panose="03000509000000000000" pitchFamily="65" charset="-120"/>
              </a:rPr>
              <a:t>兼品管工程司</a:t>
            </a:r>
          </a:p>
          <a:p>
            <a:pPr algn="ctr"/>
            <a:r>
              <a:rPr lang="zh-TW" altLang="en-US" b="0" dirty="0">
                <a:solidFill>
                  <a:prstClr val="black"/>
                </a:solidFill>
                <a:latin typeface="標楷體" panose="03000509000000000000" pitchFamily="65" charset="-120"/>
                <a:ea typeface="標楷體" panose="03000509000000000000" pitchFamily="65" charset="-120"/>
              </a:rPr>
              <a:t>蕭國文</a:t>
            </a:r>
            <a:endParaRPr lang="en-US" altLang="zh-TW" b="0" dirty="0">
              <a:solidFill>
                <a:prstClr val="black"/>
              </a:solidFill>
              <a:latin typeface="標楷體" panose="03000509000000000000" pitchFamily="65" charset="-120"/>
              <a:ea typeface="標楷體" panose="03000509000000000000" pitchFamily="65" charset="-120"/>
            </a:endParaRPr>
          </a:p>
          <a:p>
            <a:pPr algn="ctr"/>
            <a:r>
              <a:rPr lang="en-US" altLang="zh-TW" sz="1600" b="0" dirty="0">
                <a:solidFill>
                  <a:prstClr val="black"/>
                </a:solidFill>
                <a:latin typeface="標楷體" panose="03000509000000000000" pitchFamily="65" charset="-120"/>
                <a:ea typeface="標楷體" panose="03000509000000000000" pitchFamily="65" charset="-120"/>
              </a:rPr>
              <a:t>(</a:t>
            </a:r>
            <a:r>
              <a:rPr lang="zh-TW" altLang="en-US" sz="1600" b="0" dirty="0">
                <a:solidFill>
                  <a:prstClr val="black"/>
                </a:solidFill>
                <a:latin typeface="標楷體" panose="03000509000000000000" pitchFamily="65" charset="-120"/>
                <a:ea typeface="標楷體" panose="03000509000000000000" pitchFamily="65" charset="-120"/>
              </a:rPr>
              <a:t>品管工程師</a:t>
            </a:r>
            <a:r>
              <a:rPr lang="en-US" altLang="zh-TW" sz="1600" b="0" dirty="0">
                <a:solidFill>
                  <a:prstClr val="black"/>
                </a:solidFill>
                <a:latin typeface="標楷體" panose="03000509000000000000" pitchFamily="65" charset="-120"/>
                <a:ea typeface="標楷體" panose="03000509000000000000" pitchFamily="65" charset="-120"/>
              </a:rPr>
              <a:t>OE880412)</a:t>
            </a:r>
          </a:p>
          <a:p>
            <a:pPr algn="ctr"/>
            <a:r>
              <a:rPr lang="zh-TW" altLang="en-US" b="0" dirty="0">
                <a:solidFill>
                  <a:prstClr val="black"/>
                </a:solidFill>
                <a:latin typeface="標楷體" panose="03000509000000000000" pitchFamily="65" charset="-120"/>
                <a:ea typeface="標楷體" panose="03000509000000000000" pitchFamily="65" charset="-120"/>
              </a:rPr>
              <a:t>徐克圭</a:t>
            </a:r>
            <a:endParaRPr lang="en-US" altLang="zh-TW" b="0" dirty="0">
              <a:solidFill>
                <a:prstClr val="black"/>
              </a:solidFill>
              <a:latin typeface="標楷體" panose="03000509000000000000" pitchFamily="65" charset="-120"/>
              <a:ea typeface="標楷體" panose="03000509000000000000" pitchFamily="65" charset="-120"/>
            </a:endParaRPr>
          </a:p>
          <a:p>
            <a:pPr algn="ctr"/>
            <a:r>
              <a:rPr lang="en-US" altLang="zh-TW" sz="1600" b="0" dirty="0">
                <a:solidFill>
                  <a:prstClr val="black"/>
                </a:solidFill>
                <a:latin typeface="標楷體" panose="03000509000000000000" pitchFamily="65" charset="-120"/>
                <a:ea typeface="標楷體" panose="03000509000000000000" pitchFamily="65" charset="-120"/>
              </a:rPr>
              <a:t>(</a:t>
            </a:r>
            <a:r>
              <a:rPr lang="zh-TW" altLang="en-US" sz="1600" b="0" dirty="0">
                <a:solidFill>
                  <a:prstClr val="black"/>
                </a:solidFill>
                <a:latin typeface="標楷體" panose="03000509000000000000" pitchFamily="65" charset="-120"/>
                <a:ea typeface="標楷體" panose="03000509000000000000" pitchFamily="65" charset="-120"/>
              </a:rPr>
              <a:t>品管工程師</a:t>
            </a:r>
            <a:r>
              <a:rPr lang="en-US" altLang="zh-TW" sz="1600" b="0" dirty="0">
                <a:solidFill>
                  <a:prstClr val="black"/>
                </a:solidFill>
                <a:latin typeface="標楷體" panose="03000509000000000000" pitchFamily="65" charset="-120"/>
                <a:ea typeface="標楷體" panose="03000509000000000000" pitchFamily="65" charset="-120"/>
              </a:rPr>
              <a:t>8700650</a:t>
            </a:r>
            <a:r>
              <a:rPr lang="en-US" altLang="zh-TW" sz="1600" b="0" dirty="0" smtClean="0">
                <a:solidFill>
                  <a:prstClr val="black"/>
                </a:solidFill>
                <a:latin typeface="標楷體" panose="03000509000000000000" pitchFamily="65" charset="-120"/>
                <a:ea typeface="標楷體" panose="03000509000000000000" pitchFamily="65" charset="-120"/>
              </a:rPr>
              <a:t>)</a:t>
            </a:r>
            <a:endParaRPr lang="zh-TW" altLang="en-US" sz="1600" b="0" dirty="0">
              <a:solidFill>
                <a:prstClr val="black"/>
              </a:solidFill>
              <a:latin typeface="標楷體" panose="03000509000000000000" pitchFamily="65" charset="-120"/>
              <a:ea typeface="標楷體" panose="03000509000000000000" pitchFamily="65" charset="-120"/>
            </a:endParaRPr>
          </a:p>
        </p:txBody>
      </p:sp>
      <p:sp>
        <p:nvSpPr>
          <p:cNvPr id="35" name="Line 15"/>
          <p:cNvSpPr>
            <a:spLocks noChangeShapeType="1"/>
          </p:cNvSpPr>
          <p:nvPr/>
        </p:nvSpPr>
        <p:spPr bwMode="auto">
          <a:xfrm flipH="1">
            <a:off x="8426824" y="2936453"/>
            <a:ext cx="0" cy="359438"/>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36" name="Line 16"/>
          <p:cNvSpPr>
            <a:spLocks noChangeShapeType="1"/>
          </p:cNvSpPr>
          <p:nvPr/>
        </p:nvSpPr>
        <p:spPr bwMode="auto">
          <a:xfrm flipH="1">
            <a:off x="1758252" y="2945271"/>
            <a:ext cx="0" cy="339178"/>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37" name="AutoShape 18"/>
          <p:cNvSpPr>
            <a:spLocks noChangeArrowheads="1"/>
          </p:cNvSpPr>
          <p:nvPr/>
        </p:nvSpPr>
        <p:spPr bwMode="auto">
          <a:xfrm>
            <a:off x="7281960" y="3297868"/>
            <a:ext cx="2417214" cy="3020289"/>
          </a:xfrm>
          <a:prstGeom prst="roundRect">
            <a:avLst>
              <a:gd name="adj" fmla="val 16667"/>
            </a:avLst>
          </a:prstGeom>
          <a:gradFill>
            <a:gsLst>
              <a:gs pos="0">
                <a:srgbClr val="92D050"/>
              </a:gs>
              <a:gs pos="57000">
                <a:schemeClr val="bg1"/>
              </a:gs>
            </a:gsLst>
            <a:lin ang="5400000" scaled="0"/>
          </a:gradFill>
          <a:ln w="2857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a:extLst/>
        </p:spPr>
        <p:txBody>
          <a:bodyPr wrap="square" lIns="89984" tIns="107980" rIns="91423" bIns="107980" anchor="ctr">
            <a:spAutoFit/>
          </a:bodyPr>
          <a:lstStyle/>
          <a:p>
            <a:pPr algn="ctr"/>
            <a:r>
              <a:rPr lang="zh-TW" altLang="en-US" sz="1600" b="0" dirty="0">
                <a:solidFill>
                  <a:prstClr val="black"/>
                </a:solidFill>
                <a:latin typeface="標楷體" panose="03000509000000000000" pitchFamily="65" charset="-120"/>
                <a:ea typeface="標楷體" panose="03000509000000000000" pitchFamily="65" charset="-120"/>
              </a:rPr>
              <a:t>協辦工程司</a:t>
            </a:r>
          </a:p>
          <a:p>
            <a:pPr algn="ctr"/>
            <a:r>
              <a:rPr lang="zh-TW" altLang="en-US" sz="1600" b="0" dirty="0">
                <a:solidFill>
                  <a:prstClr val="black"/>
                </a:solidFill>
                <a:latin typeface="標楷體" panose="03000509000000000000" pitchFamily="65" charset="-120"/>
                <a:ea typeface="標楷體" panose="03000509000000000000" pitchFamily="65" charset="-120"/>
              </a:rPr>
              <a:t>兼職安工程司</a:t>
            </a:r>
          </a:p>
          <a:p>
            <a:pPr algn="ctr"/>
            <a:r>
              <a:rPr lang="zh-TW" altLang="en-US" b="0" dirty="0">
                <a:solidFill>
                  <a:prstClr val="black"/>
                </a:solidFill>
                <a:latin typeface="標楷體" panose="03000509000000000000" pitchFamily="65" charset="-120"/>
                <a:ea typeface="標楷體" panose="03000509000000000000" pitchFamily="65" charset="-120"/>
              </a:rPr>
              <a:t>楊明森</a:t>
            </a:r>
            <a:endParaRPr lang="en-US" altLang="zh-TW" b="0" dirty="0">
              <a:solidFill>
                <a:prstClr val="black"/>
              </a:solidFill>
              <a:latin typeface="標楷體" panose="03000509000000000000" pitchFamily="65" charset="-120"/>
              <a:ea typeface="標楷體" panose="03000509000000000000" pitchFamily="65" charset="-120"/>
            </a:endParaRPr>
          </a:p>
          <a:p>
            <a:pPr algn="ctr"/>
            <a:r>
              <a:rPr lang="en-US" altLang="zh-TW" sz="1600" b="0" dirty="0">
                <a:solidFill>
                  <a:prstClr val="black"/>
                </a:solidFill>
                <a:latin typeface="標楷體" panose="03000509000000000000" pitchFamily="65" charset="-120"/>
                <a:ea typeface="標楷體" panose="03000509000000000000" pitchFamily="65" charset="-120"/>
              </a:rPr>
              <a:t>(</a:t>
            </a:r>
            <a:r>
              <a:rPr lang="zh-TW" altLang="en-US" sz="1600" b="0" dirty="0">
                <a:solidFill>
                  <a:prstClr val="black"/>
                </a:solidFill>
                <a:latin typeface="標楷體" panose="03000509000000000000" pitchFamily="65" charset="-120"/>
                <a:ea typeface="標楷體" panose="03000509000000000000" pitchFamily="65" charset="-120"/>
              </a:rPr>
              <a:t>甲種</a:t>
            </a:r>
            <a:r>
              <a:rPr lang="zh-TW" altLang="en-US" sz="1600" b="0" dirty="0" smtClean="0">
                <a:solidFill>
                  <a:prstClr val="black"/>
                </a:solidFill>
                <a:latin typeface="標楷體" panose="03000509000000000000" pitchFamily="65" charset="-120"/>
                <a:ea typeface="標楷體" panose="03000509000000000000" pitchFamily="65" charset="-120"/>
              </a:rPr>
              <a:t>勞安業務</a:t>
            </a:r>
            <a:r>
              <a:rPr lang="zh-TW" altLang="en-US" sz="1600" b="0" dirty="0">
                <a:solidFill>
                  <a:prstClr val="black"/>
                </a:solidFill>
                <a:latin typeface="標楷體" panose="03000509000000000000" pitchFamily="65" charset="-120"/>
                <a:ea typeface="標楷體" panose="03000509000000000000" pitchFamily="65" charset="-120"/>
              </a:rPr>
              <a:t>主管</a:t>
            </a:r>
            <a:endParaRPr lang="en-US" altLang="zh-TW" sz="1600" b="0" dirty="0">
              <a:solidFill>
                <a:prstClr val="black"/>
              </a:solidFill>
              <a:latin typeface="標楷體" panose="03000509000000000000" pitchFamily="65" charset="-120"/>
              <a:ea typeface="標楷體" panose="03000509000000000000" pitchFamily="65" charset="-120"/>
            </a:endParaRPr>
          </a:p>
          <a:p>
            <a:pPr algn="ctr"/>
            <a:r>
              <a:rPr lang="zh-TW" altLang="en-US" sz="1600" b="0" dirty="0">
                <a:solidFill>
                  <a:prstClr val="black"/>
                </a:solidFill>
                <a:latin typeface="標楷體" panose="03000509000000000000" pitchFamily="65" charset="-120"/>
                <a:ea typeface="標楷體" panose="03000509000000000000" pitchFamily="65" charset="-120"/>
              </a:rPr>
              <a:t>九三北教字</a:t>
            </a:r>
            <a:r>
              <a:rPr lang="zh-TW" altLang="en-US" sz="1600" b="0" dirty="0" smtClean="0">
                <a:solidFill>
                  <a:prstClr val="black"/>
                </a:solidFill>
                <a:latin typeface="標楷體" panose="03000509000000000000" pitchFamily="65" charset="-120"/>
                <a:ea typeface="標楷體" panose="03000509000000000000" pitchFamily="65" charset="-120"/>
              </a:rPr>
              <a:t>第</a:t>
            </a:r>
            <a:endParaRPr lang="en-US" altLang="zh-TW" sz="1600" b="0" dirty="0" smtClean="0">
              <a:solidFill>
                <a:prstClr val="black"/>
              </a:solidFill>
              <a:latin typeface="標楷體" panose="03000509000000000000" pitchFamily="65" charset="-120"/>
              <a:ea typeface="標楷體" panose="03000509000000000000" pitchFamily="65" charset="-120"/>
            </a:endParaRPr>
          </a:p>
          <a:p>
            <a:pPr algn="ctr"/>
            <a:r>
              <a:rPr lang="zh-TW" altLang="en-US" sz="1600" b="0" dirty="0" smtClean="0">
                <a:solidFill>
                  <a:prstClr val="black"/>
                </a:solidFill>
                <a:latin typeface="標楷體" panose="03000509000000000000" pitchFamily="65" charset="-120"/>
                <a:ea typeface="標楷體" panose="03000509000000000000" pitchFamily="65" charset="-120"/>
              </a:rPr>
              <a:t>甲勞</a:t>
            </a:r>
            <a:r>
              <a:rPr lang="en-US" altLang="zh-TW" sz="1600" b="0" dirty="0" smtClean="0">
                <a:solidFill>
                  <a:prstClr val="black"/>
                </a:solidFill>
                <a:latin typeface="標楷體" panose="03000509000000000000" pitchFamily="65" charset="-120"/>
                <a:ea typeface="標楷體" panose="03000509000000000000" pitchFamily="65" charset="-120"/>
              </a:rPr>
              <a:t>036</a:t>
            </a:r>
            <a:r>
              <a:rPr lang="zh-TW" altLang="en-US" sz="1600" b="0" dirty="0" smtClean="0">
                <a:solidFill>
                  <a:prstClr val="black"/>
                </a:solidFill>
                <a:latin typeface="標楷體" panose="03000509000000000000" pitchFamily="65" charset="-120"/>
                <a:ea typeface="標楷體" panose="03000509000000000000" pitchFamily="65" charset="-120"/>
              </a:rPr>
              <a:t>號</a:t>
            </a:r>
            <a:r>
              <a:rPr lang="en-US" altLang="zh-TW" sz="1600" b="0" dirty="0" smtClean="0">
                <a:solidFill>
                  <a:prstClr val="black"/>
                </a:solidFill>
                <a:latin typeface="標楷體" panose="03000509000000000000" pitchFamily="65" charset="-120"/>
                <a:ea typeface="標楷體" panose="03000509000000000000" pitchFamily="65" charset="-120"/>
              </a:rPr>
              <a:t>)</a:t>
            </a:r>
          </a:p>
          <a:p>
            <a:pPr algn="ctr"/>
            <a:r>
              <a:rPr lang="zh-TW" altLang="en-US" b="0" dirty="0" smtClean="0">
                <a:solidFill>
                  <a:prstClr val="black"/>
                </a:solidFill>
                <a:latin typeface="標楷體" panose="03000509000000000000" pitchFamily="65" charset="-120"/>
                <a:ea typeface="標楷體" panose="03000509000000000000" pitchFamily="65" charset="-120"/>
              </a:rPr>
              <a:t>陳耀銘</a:t>
            </a:r>
            <a:endParaRPr lang="en-US" altLang="zh-TW" b="0" dirty="0">
              <a:solidFill>
                <a:prstClr val="black"/>
              </a:solidFill>
              <a:latin typeface="標楷體" panose="03000509000000000000" pitchFamily="65" charset="-120"/>
              <a:ea typeface="標楷體" panose="03000509000000000000" pitchFamily="65" charset="-120"/>
            </a:endParaRPr>
          </a:p>
          <a:p>
            <a:pPr algn="ctr"/>
            <a:r>
              <a:rPr lang="en-US" altLang="zh-TW" sz="1600" b="0" dirty="0">
                <a:solidFill>
                  <a:prstClr val="black"/>
                </a:solidFill>
                <a:latin typeface="標楷體" panose="03000509000000000000" pitchFamily="65" charset="-120"/>
                <a:ea typeface="標楷體" panose="03000509000000000000" pitchFamily="65" charset="-120"/>
              </a:rPr>
              <a:t>(</a:t>
            </a:r>
            <a:r>
              <a:rPr lang="zh-TW" altLang="en-US" sz="1600" b="0" dirty="0">
                <a:solidFill>
                  <a:prstClr val="black"/>
                </a:solidFill>
                <a:latin typeface="標楷體" panose="03000509000000000000" pitchFamily="65" charset="-120"/>
                <a:ea typeface="標楷體" panose="03000509000000000000" pitchFamily="65" charset="-120"/>
              </a:rPr>
              <a:t>甲種</a:t>
            </a:r>
            <a:r>
              <a:rPr lang="zh-TW" altLang="en-US" sz="1600" b="0" dirty="0" smtClean="0">
                <a:solidFill>
                  <a:prstClr val="black"/>
                </a:solidFill>
                <a:latin typeface="標楷體" panose="03000509000000000000" pitchFamily="65" charset="-120"/>
                <a:ea typeface="標楷體" panose="03000509000000000000" pitchFamily="65" charset="-120"/>
              </a:rPr>
              <a:t>勞安業務</a:t>
            </a:r>
            <a:r>
              <a:rPr lang="zh-TW" altLang="en-US" sz="1600" b="0" dirty="0">
                <a:solidFill>
                  <a:prstClr val="black"/>
                </a:solidFill>
                <a:latin typeface="標楷體" panose="03000509000000000000" pitchFamily="65" charset="-120"/>
                <a:ea typeface="標楷體" panose="03000509000000000000" pitchFamily="65" charset="-120"/>
              </a:rPr>
              <a:t>主管</a:t>
            </a:r>
            <a:endParaRPr lang="en-US" altLang="zh-TW" sz="1600" b="0" dirty="0">
              <a:solidFill>
                <a:prstClr val="black"/>
              </a:solidFill>
              <a:latin typeface="標楷體" panose="03000509000000000000" pitchFamily="65" charset="-120"/>
              <a:ea typeface="標楷體" panose="03000509000000000000" pitchFamily="65" charset="-120"/>
            </a:endParaRPr>
          </a:p>
          <a:p>
            <a:pPr algn="ctr"/>
            <a:r>
              <a:rPr lang="zh-TW" altLang="en-US" sz="1600" b="0" dirty="0" smtClean="0">
                <a:solidFill>
                  <a:prstClr val="black"/>
                </a:solidFill>
                <a:latin typeface="標楷體" panose="03000509000000000000" pitchFamily="65" charset="-120"/>
                <a:ea typeface="標楷體" panose="03000509000000000000" pitchFamily="65" charset="-120"/>
              </a:rPr>
              <a:t>勞安一字</a:t>
            </a:r>
            <a:r>
              <a:rPr lang="zh-TW" altLang="en-US" sz="1600" b="0" dirty="0">
                <a:solidFill>
                  <a:prstClr val="black"/>
                </a:solidFill>
                <a:latin typeface="標楷體" panose="03000509000000000000" pitchFamily="65" charset="-120"/>
                <a:ea typeface="標楷體" panose="03000509000000000000" pitchFamily="65" charset="-120"/>
              </a:rPr>
              <a:t>第</a:t>
            </a:r>
            <a:endParaRPr lang="en-US" altLang="zh-TW" sz="1600" b="0" dirty="0">
              <a:solidFill>
                <a:prstClr val="black"/>
              </a:solidFill>
              <a:latin typeface="標楷體" panose="03000509000000000000" pitchFamily="65" charset="-120"/>
              <a:ea typeface="標楷體" panose="03000509000000000000" pitchFamily="65" charset="-120"/>
            </a:endParaRPr>
          </a:p>
          <a:p>
            <a:pPr algn="ctr"/>
            <a:r>
              <a:rPr lang="en-US" altLang="zh-TW" sz="1600" b="0" dirty="0" smtClean="0">
                <a:solidFill>
                  <a:prstClr val="black"/>
                </a:solidFill>
                <a:latin typeface="標楷體" panose="03000509000000000000" pitchFamily="65" charset="-120"/>
                <a:ea typeface="標楷體" panose="03000509000000000000" pitchFamily="65" charset="-120"/>
              </a:rPr>
              <a:t>0920026177</a:t>
            </a:r>
            <a:r>
              <a:rPr lang="zh-TW" altLang="en-US" sz="1600" b="0" dirty="0" smtClean="0">
                <a:solidFill>
                  <a:prstClr val="black"/>
                </a:solidFill>
                <a:latin typeface="標楷體" panose="03000509000000000000" pitchFamily="65" charset="-120"/>
                <a:ea typeface="標楷體" panose="03000509000000000000" pitchFamily="65" charset="-120"/>
              </a:rPr>
              <a:t>號</a:t>
            </a:r>
            <a:r>
              <a:rPr lang="en-US" altLang="zh-TW" sz="1600" b="0" dirty="0" smtClean="0">
                <a:solidFill>
                  <a:prstClr val="black"/>
                </a:solidFill>
                <a:latin typeface="標楷體" panose="03000509000000000000" pitchFamily="65" charset="-120"/>
                <a:ea typeface="標楷體" panose="03000509000000000000" pitchFamily="65" charset="-120"/>
              </a:rPr>
              <a:t>)</a:t>
            </a:r>
            <a:endParaRPr lang="zh-TW" altLang="en-US" sz="1600" b="0" dirty="0">
              <a:solidFill>
                <a:prstClr val="black"/>
              </a:solidFill>
              <a:latin typeface="標楷體" panose="03000509000000000000" pitchFamily="65" charset="-120"/>
              <a:ea typeface="標楷體" panose="03000509000000000000" pitchFamily="65" charset="-120"/>
            </a:endParaRPr>
          </a:p>
        </p:txBody>
      </p:sp>
      <p:sp>
        <p:nvSpPr>
          <p:cNvPr id="38" name="AutoShape 21"/>
          <p:cNvSpPr>
            <a:spLocks noChangeArrowheads="1"/>
          </p:cNvSpPr>
          <p:nvPr/>
        </p:nvSpPr>
        <p:spPr bwMode="auto">
          <a:xfrm>
            <a:off x="2765512" y="3284449"/>
            <a:ext cx="2177827" cy="1399032"/>
          </a:xfrm>
          <a:prstGeom prst="roundRect">
            <a:avLst>
              <a:gd name="adj" fmla="val 16667"/>
            </a:avLst>
          </a:prstGeom>
          <a:gradFill>
            <a:gsLst>
              <a:gs pos="0">
                <a:srgbClr val="92D050"/>
              </a:gs>
              <a:gs pos="57000">
                <a:schemeClr val="bg1"/>
              </a:gs>
            </a:gsLst>
            <a:lin ang="5400000" scaled="0"/>
          </a:gradFill>
          <a:ln w="2857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a:extLst/>
        </p:spPr>
        <p:txBody>
          <a:bodyPr wrap="square" lIns="89984" tIns="107980" rIns="91423" bIns="107980" anchor="ctr">
            <a:spAutoFit/>
          </a:bodyPr>
          <a:lstStyle/>
          <a:p>
            <a:pPr algn="ctr"/>
            <a:r>
              <a:rPr lang="zh-TW" altLang="en-US" sz="1600" b="0" dirty="0">
                <a:solidFill>
                  <a:prstClr val="black"/>
                </a:solidFill>
                <a:latin typeface="標楷體" panose="03000509000000000000" pitchFamily="65" charset="-120"/>
                <a:ea typeface="標楷體" panose="03000509000000000000" pitchFamily="65" charset="-120"/>
              </a:rPr>
              <a:t>主辦工程司</a:t>
            </a:r>
          </a:p>
          <a:p>
            <a:pPr algn="ctr"/>
            <a:r>
              <a:rPr lang="zh-TW" altLang="en-US" b="0" dirty="0">
                <a:solidFill>
                  <a:prstClr val="black"/>
                </a:solidFill>
                <a:latin typeface="標楷體" panose="03000509000000000000" pitchFamily="65" charset="-120"/>
                <a:ea typeface="標楷體" panose="03000509000000000000" pitchFamily="65" charset="-120"/>
              </a:rPr>
              <a:t>黃文權</a:t>
            </a:r>
            <a:endParaRPr lang="en-US" altLang="zh-TW" b="0" dirty="0">
              <a:solidFill>
                <a:prstClr val="black"/>
              </a:solidFill>
              <a:latin typeface="標楷體" panose="03000509000000000000" pitchFamily="65" charset="-120"/>
              <a:ea typeface="標楷體" panose="03000509000000000000" pitchFamily="65" charset="-120"/>
            </a:endParaRPr>
          </a:p>
          <a:p>
            <a:pPr algn="ctr"/>
            <a:r>
              <a:rPr lang="en-US" altLang="zh-TW" sz="1600" b="0" dirty="0">
                <a:solidFill>
                  <a:prstClr val="black"/>
                </a:solidFill>
                <a:latin typeface="標楷體" panose="03000509000000000000" pitchFamily="65" charset="-120"/>
                <a:ea typeface="標楷體" panose="03000509000000000000" pitchFamily="65" charset="-120"/>
              </a:rPr>
              <a:t>(</a:t>
            </a:r>
            <a:r>
              <a:rPr lang="zh-TW" altLang="en-US" sz="1600" b="0" dirty="0">
                <a:solidFill>
                  <a:prstClr val="black"/>
                </a:solidFill>
                <a:latin typeface="標楷體" panose="03000509000000000000" pitchFamily="65" charset="-120"/>
                <a:ea typeface="標楷體" panose="03000509000000000000" pitchFamily="65" charset="-120"/>
              </a:rPr>
              <a:t>品管工程師</a:t>
            </a:r>
            <a:r>
              <a:rPr lang="en-US" altLang="zh-TW" sz="1600" b="0" dirty="0">
                <a:solidFill>
                  <a:prstClr val="black"/>
                </a:solidFill>
                <a:latin typeface="標楷體" panose="03000509000000000000" pitchFamily="65" charset="-120"/>
                <a:ea typeface="標楷體" panose="03000509000000000000" pitchFamily="65" charset="-120"/>
              </a:rPr>
              <a:t>OE890414</a:t>
            </a:r>
            <a:r>
              <a:rPr lang="en-US" altLang="zh-TW" sz="1600" b="0" dirty="0" smtClean="0">
                <a:solidFill>
                  <a:prstClr val="black"/>
                </a:solidFill>
                <a:latin typeface="標楷體" panose="03000509000000000000" pitchFamily="65" charset="-120"/>
                <a:ea typeface="標楷體" panose="03000509000000000000" pitchFamily="65" charset="-120"/>
              </a:rPr>
              <a:t>)</a:t>
            </a:r>
            <a:endParaRPr lang="zh-TW" altLang="en-US" sz="1600" b="0" dirty="0">
              <a:solidFill>
                <a:prstClr val="black"/>
              </a:solidFill>
              <a:latin typeface="標楷體" panose="03000509000000000000" pitchFamily="65" charset="-120"/>
              <a:ea typeface="標楷體" panose="03000509000000000000" pitchFamily="65" charset="-120"/>
            </a:endParaRPr>
          </a:p>
        </p:txBody>
      </p:sp>
      <p:sp>
        <p:nvSpPr>
          <p:cNvPr id="39" name="AutoShape 24"/>
          <p:cNvSpPr>
            <a:spLocks noChangeArrowheads="1"/>
          </p:cNvSpPr>
          <p:nvPr/>
        </p:nvSpPr>
        <p:spPr bwMode="auto">
          <a:xfrm>
            <a:off x="498193" y="3285564"/>
            <a:ext cx="2131930" cy="2821336"/>
          </a:xfrm>
          <a:prstGeom prst="roundRect">
            <a:avLst>
              <a:gd name="adj" fmla="val 16667"/>
            </a:avLst>
          </a:prstGeom>
          <a:gradFill>
            <a:gsLst>
              <a:gs pos="0">
                <a:srgbClr val="92D050"/>
              </a:gs>
              <a:gs pos="57000">
                <a:schemeClr val="bg1"/>
              </a:gs>
            </a:gsLst>
            <a:lin ang="5400000" scaled="0"/>
          </a:gradFill>
          <a:ln w="2857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a:extLst/>
        </p:spPr>
        <p:txBody>
          <a:bodyPr wrap="square" lIns="89984" tIns="107980" rIns="91423" bIns="107980" anchor="ctr">
            <a:spAutoFit/>
          </a:bodyPr>
          <a:lstStyle/>
          <a:p>
            <a:pPr algn="ctr"/>
            <a:r>
              <a:rPr lang="zh-TW" altLang="en-US" sz="1600" b="0" dirty="0">
                <a:solidFill>
                  <a:prstClr val="black"/>
                </a:solidFill>
                <a:latin typeface="標楷體" panose="03000509000000000000" pitchFamily="65" charset="-120"/>
                <a:ea typeface="標楷體" panose="03000509000000000000" pitchFamily="65" charset="-120"/>
              </a:rPr>
              <a:t>協辦工程司</a:t>
            </a:r>
            <a:endParaRPr lang="en-US" altLang="zh-TW" sz="1600" b="0" dirty="0">
              <a:solidFill>
                <a:prstClr val="black"/>
              </a:solidFill>
              <a:latin typeface="標楷體" panose="03000509000000000000" pitchFamily="65" charset="-120"/>
              <a:ea typeface="標楷體" panose="03000509000000000000" pitchFamily="65" charset="-120"/>
            </a:endParaRPr>
          </a:p>
          <a:p>
            <a:pPr algn="ctr"/>
            <a:r>
              <a:rPr lang="zh-TW" altLang="en-US" b="0" dirty="0">
                <a:solidFill>
                  <a:prstClr val="black"/>
                </a:solidFill>
                <a:latin typeface="標楷體" panose="03000509000000000000" pitchFamily="65" charset="-120"/>
                <a:ea typeface="標楷體" panose="03000509000000000000" pitchFamily="65" charset="-120"/>
              </a:rPr>
              <a:t>林資傑</a:t>
            </a:r>
            <a:endParaRPr lang="en-US" altLang="zh-TW" b="0" dirty="0">
              <a:solidFill>
                <a:prstClr val="black"/>
              </a:solidFill>
              <a:latin typeface="標楷體" panose="03000509000000000000" pitchFamily="65" charset="-120"/>
              <a:ea typeface="標楷體" panose="03000509000000000000" pitchFamily="65" charset="-120"/>
            </a:endParaRPr>
          </a:p>
          <a:p>
            <a:pPr algn="ctr"/>
            <a:r>
              <a:rPr lang="en-US" altLang="zh-TW" sz="1600" b="0" dirty="0">
                <a:solidFill>
                  <a:prstClr val="black"/>
                </a:solidFill>
                <a:latin typeface="標楷體" panose="03000509000000000000" pitchFamily="65" charset="-120"/>
                <a:ea typeface="標楷體" panose="03000509000000000000" pitchFamily="65" charset="-120"/>
              </a:rPr>
              <a:t>(</a:t>
            </a:r>
            <a:r>
              <a:rPr lang="zh-TW" altLang="en-US" sz="1600" b="0" dirty="0">
                <a:solidFill>
                  <a:prstClr val="black"/>
                </a:solidFill>
                <a:latin typeface="標楷體" panose="03000509000000000000" pitchFamily="65" charset="-120"/>
                <a:ea typeface="標楷體" panose="03000509000000000000" pitchFamily="65" charset="-120"/>
              </a:rPr>
              <a:t>品管工程師</a:t>
            </a:r>
            <a:r>
              <a:rPr lang="en-US" altLang="zh-TW" sz="1600" b="0" dirty="0">
                <a:solidFill>
                  <a:prstClr val="black"/>
                </a:solidFill>
                <a:latin typeface="標楷體" panose="03000509000000000000" pitchFamily="65" charset="-120"/>
                <a:ea typeface="標楷體" panose="03000509000000000000" pitchFamily="65" charset="-120"/>
              </a:rPr>
              <a:t>OE8901)</a:t>
            </a:r>
          </a:p>
          <a:p>
            <a:pPr algn="ctr"/>
            <a:r>
              <a:rPr lang="zh-TW" altLang="en-US" b="0" dirty="0">
                <a:solidFill>
                  <a:prstClr val="black"/>
                </a:solidFill>
                <a:latin typeface="標楷體" panose="03000509000000000000" pitchFamily="65" charset="-120"/>
                <a:ea typeface="標楷體" panose="03000509000000000000" pitchFamily="65" charset="-120"/>
              </a:rPr>
              <a:t>李俊穎</a:t>
            </a:r>
            <a:endParaRPr lang="en-US" altLang="zh-TW" b="0" dirty="0">
              <a:solidFill>
                <a:prstClr val="black"/>
              </a:solidFill>
              <a:latin typeface="標楷體" panose="03000509000000000000" pitchFamily="65" charset="-120"/>
              <a:ea typeface="標楷體" panose="03000509000000000000" pitchFamily="65" charset="-120"/>
            </a:endParaRPr>
          </a:p>
          <a:p>
            <a:pPr algn="ctr"/>
            <a:r>
              <a:rPr lang="en-US" altLang="zh-TW" sz="1600" b="0" dirty="0">
                <a:solidFill>
                  <a:prstClr val="black"/>
                </a:solidFill>
                <a:latin typeface="標楷體" panose="03000509000000000000" pitchFamily="65" charset="-120"/>
                <a:ea typeface="標楷體" panose="03000509000000000000" pitchFamily="65" charset="-120"/>
              </a:rPr>
              <a:t>(</a:t>
            </a:r>
            <a:r>
              <a:rPr lang="zh-TW" altLang="en-US" sz="1600" b="0" dirty="0">
                <a:solidFill>
                  <a:prstClr val="black"/>
                </a:solidFill>
                <a:latin typeface="標楷體" panose="03000509000000000000" pitchFamily="65" charset="-120"/>
                <a:ea typeface="標楷體" panose="03000509000000000000" pitchFamily="65" charset="-120"/>
              </a:rPr>
              <a:t>品管工程師</a:t>
            </a:r>
            <a:r>
              <a:rPr lang="en-US" altLang="zh-TW" sz="1600" b="0" dirty="0">
                <a:solidFill>
                  <a:prstClr val="black"/>
                </a:solidFill>
                <a:latin typeface="標楷體" panose="03000509000000000000" pitchFamily="65" charset="-120"/>
                <a:ea typeface="標楷體" panose="03000509000000000000" pitchFamily="65" charset="-120"/>
              </a:rPr>
              <a:t>EE88231</a:t>
            </a:r>
            <a:r>
              <a:rPr lang="en-US" altLang="zh-TW" sz="1600" b="0" dirty="0" smtClean="0">
                <a:solidFill>
                  <a:prstClr val="black"/>
                </a:solidFill>
                <a:latin typeface="標楷體" panose="03000509000000000000" pitchFamily="65" charset="-120"/>
                <a:ea typeface="標楷體" panose="03000509000000000000" pitchFamily="65" charset="-120"/>
              </a:rPr>
              <a:t>)</a:t>
            </a:r>
          </a:p>
          <a:p>
            <a:pPr algn="ctr"/>
            <a:r>
              <a:rPr lang="zh-TW" altLang="en-US" b="0" dirty="0" smtClean="0">
                <a:solidFill>
                  <a:prstClr val="black"/>
                </a:solidFill>
                <a:latin typeface="標楷體" panose="03000509000000000000" pitchFamily="65" charset="-120"/>
                <a:ea typeface="標楷體" panose="03000509000000000000" pitchFamily="65" charset="-120"/>
              </a:rPr>
              <a:t>吳泰瑤</a:t>
            </a:r>
            <a:endParaRPr lang="en-US" altLang="zh-TW" b="0" dirty="0" smtClean="0">
              <a:solidFill>
                <a:prstClr val="black"/>
              </a:solidFill>
              <a:latin typeface="標楷體" panose="03000509000000000000" pitchFamily="65" charset="-120"/>
              <a:ea typeface="標楷體" panose="03000509000000000000" pitchFamily="65" charset="-120"/>
            </a:endParaRPr>
          </a:p>
          <a:p>
            <a:pPr algn="ctr"/>
            <a:r>
              <a:rPr lang="en-US" altLang="zh-TW" sz="1600" b="0" dirty="0">
                <a:latin typeface="標楷體" panose="03000509000000000000" pitchFamily="65" charset="-120"/>
                <a:ea typeface="標楷體" panose="03000509000000000000" pitchFamily="65" charset="-120"/>
              </a:rPr>
              <a:t>(</a:t>
            </a:r>
            <a:r>
              <a:rPr lang="zh-TW" altLang="en-US" sz="1600" b="0" dirty="0">
                <a:latin typeface="標楷體" panose="03000509000000000000" pitchFamily="65" charset="-120"/>
                <a:ea typeface="標楷體" panose="03000509000000000000" pitchFamily="65" charset="-120"/>
              </a:rPr>
              <a:t>品管工程師</a:t>
            </a:r>
            <a:r>
              <a:rPr lang="en-US" altLang="zh-TW" sz="1600" b="0" dirty="0">
                <a:latin typeface="標楷體" panose="03000509000000000000" pitchFamily="65" charset="-120"/>
                <a:ea typeface="標楷體" panose="03000509000000000000" pitchFamily="65" charset="-120"/>
              </a:rPr>
              <a:t>EE1040705</a:t>
            </a:r>
            <a:r>
              <a:rPr lang="en-US" altLang="zh-TW" sz="1600" b="0" dirty="0" smtClean="0">
                <a:latin typeface="標楷體" panose="03000509000000000000" pitchFamily="65" charset="-120"/>
                <a:ea typeface="標楷體" panose="03000509000000000000" pitchFamily="65" charset="-120"/>
              </a:rPr>
              <a:t>)</a:t>
            </a:r>
            <a:endParaRPr lang="en-US" altLang="zh-TW" sz="1600" b="0" dirty="0">
              <a:latin typeface="標楷體" panose="03000509000000000000" pitchFamily="65" charset="-120"/>
              <a:ea typeface="標楷體" panose="03000509000000000000" pitchFamily="65" charset="-120"/>
            </a:endParaRPr>
          </a:p>
        </p:txBody>
      </p:sp>
      <p:sp>
        <p:nvSpPr>
          <p:cNvPr id="40" name="Line 26"/>
          <p:cNvSpPr>
            <a:spLocks noChangeShapeType="1"/>
          </p:cNvSpPr>
          <p:nvPr/>
        </p:nvSpPr>
        <p:spPr bwMode="auto">
          <a:xfrm flipH="1">
            <a:off x="6088157" y="2940508"/>
            <a:ext cx="1" cy="343941"/>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41" name="AutoShape 9"/>
          <p:cNvSpPr>
            <a:spLocks noChangeArrowheads="1"/>
          </p:cNvSpPr>
          <p:nvPr/>
        </p:nvSpPr>
        <p:spPr bwMode="auto">
          <a:xfrm>
            <a:off x="5586271" y="1984308"/>
            <a:ext cx="3527300" cy="854202"/>
          </a:xfrm>
          <a:prstGeom prst="roundRect">
            <a:avLst>
              <a:gd name="adj" fmla="val 16667"/>
            </a:avLst>
          </a:prstGeom>
          <a:gradFill>
            <a:gsLst>
              <a:gs pos="0">
                <a:schemeClr val="accent6"/>
              </a:gs>
              <a:gs pos="57000">
                <a:schemeClr val="bg1"/>
              </a:gs>
            </a:gsLst>
            <a:lin ang="5400000" scaled="0"/>
          </a:gradFill>
          <a:ln w="2857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a:extLst/>
        </p:spPr>
        <p:txBody>
          <a:bodyPr wrap="square" lIns="89984" tIns="107980" rIns="91423" bIns="107980" anchor="ctr">
            <a:spAutoFit/>
          </a:bodyPr>
          <a:lstStyle/>
          <a:p>
            <a:pPr algn="ctr"/>
            <a:r>
              <a:rPr lang="zh-TW" altLang="en-US" sz="1800" b="0" dirty="0">
                <a:solidFill>
                  <a:prstClr val="black"/>
                </a:solidFill>
                <a:latin typeface="標楷體" panose="03000509000000000000" pitchFamily="65" charset="-120"/>
                <a:ea typeface="標楷體" panose="03000509000000000000" pitchFamily="65" charset="-120"/>
              </a:rPr>
              <a:t>設計單位</a:t>
            </a:r>
            <a:endParaRPr lang="en-US" altLang="zh-TW" sz="1800" b="0" dirty="0">
              <a:solidFill>
                <a:prstClr val="black"/>
              </a:solidFill>
              <a:latin typeface="標楷體" panose="03000509000000000000" pitchFamily="65" charset="-120"/>
              <a:ea typeface="標楷體" panose="03000509000000000000" pitchFamily="65" charset="-120"/>
            </a:endParaRPr>
          </a:p>
          <a:p>
            <a:pPr algn="ctr"/>
            <a:r>
              <a:rPr lang="zh-TW" altLang="en-US" sz="1800" b="0" dirty="0">
                <a:solidFill>
                  <a:prstClr val="black"/>
                </a:solidFill>
                <a:latin typeface="標楷體" panose="03000509000000000000" pitchFamily="65" charset="-120"/>
                <a:ea typeface="標楷體" panose="03000509000000000000" pitchFamily="65" charset="-120"/>
              </a:rPr>
              <a:t>台灣世曦工程顧問</a:t>
            </a:r>
            <a:r>
              <a:rPr lang="zh-TW" altLang="en-US" sz="1800" b="0" dirty="0" smtClean="0">
                <a:solidFill>
                  <a:prstClr val="black"/>
                </a:solidFill>
                <a:latin typeface="標楷體" panose="03000509000000000000" pitchFamily="65" charset="-120"/>
                <a:ea typeface="標楷體" panose="03000509000000000000" pitchFamily="65" charset="-120"/>
              </a:rPr>
              <a:t>股份有限公司</a:t>
            </a:r>
            <a:endParaRPr lang="zh-TW" altLang="en-US" sz="1800" b="0" dirty="0">
              <a:solidFill>
                <a:prstClr val="black"/>
              </a:solidFill>
              <a:latin typeface="標楷體" panose="03000509000000000000" pitchFamily="65" charset="-120"/>
              <a:ea typeface="標楷體" panose="03000509000000000000" pitchFamily="65" charset="-120"/>
            </a:endParaRPr>
          </a:p>
        </p:txBody>
      </p:sp>
      <p:sp>
        <p:nvSpPr>
          <p:cNvPr id="2" name="矩形 1"/>
          <p:cNvSpPr/>
          <p:nvPr/>
        </p:nvSpPr>
        <p:spPr>
          <a:xfrm>
            <a:off x="1947082" y="115608"/>
            <a:ext cx="57246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zh-TW" altLang="en-US" sz="3600" b="0" dirty="0" smtClean="0">
                <a:solidFill>
                  <a:srgbClr val="8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陸、</a:t>
            </a:r>
            <a:r>
              <a:rPr lang="zh-TW" altLang="en-US" sz="3600" b="0" dirty="0">
                <a:solidFill>
                  <a:srgbClr val="8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安全衛生稽核組織人力</a:t>
            </a:r>
          </a:p>
        </p:txBody>
      </p:sp>
    </p:spTree>
    <p:extLst>
      <p:ext uri="{BB962C8B-B14F-4D97-AF65-F5344CB8AC3E}">
        <p14:creationId xmlns:p14="http://schemas.microsoft.com/office/powerpoint/2010/main" val="290392990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4338" name="Group 2"/>
          <p:cNvGraphicFramePr>
            <a:graphicFrameLocks noGrp="1"/>
          </p:cNvGraphicFramePr>
          <p:nvPr>
            <p:ph idx="4294967295"/>
            <p:extLst>
              <p:ext uri="{D42A27DB-BD31-4B8C-83A1-F6EECF244321}">
                <p14:modId xmlns:p14="http://schemas.microsoft.com/office/powerpoint/2010/main" val="1067098780"/>
              </p:ext>
            </p:extLst>
          </p:nvPr>
        </p:nvGraphicFramePr>
        <p:xfrm>
          <a:off x="189367" y="823686"/>
          <a:ext cx="9542463" cy="5441950"/>
        </p:xfrm>
        <a:graphic>
          <a:graphicData uri="http://schemas.openxmlformats.org/drawingml/2006/table">
            <a:tbl>
              <a:tblPr/>
              <a:tblGrid>
                <a:gridCol w="1239838"/>
                <a:gridCol w="8302625"/>
              </a:tblGrid>
              <a:tr h="41275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職稱</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組別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gradFill rotWithShape="1">
                      <a:gsLst>
                        <a:gs pos="0">
                          <a:schemeClr val="bg1"/>
                        </a:gs>
                        <a:gs pos="100000">
                          <a:srgbClr val="CCCCFF"/>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職 掌 及 工 作 項 目 劃 分</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gradFill rotWithShape="1">
                      <a:gsLst>
                        <a:gs pos="0">
                          <a:schemeClr val="bg1"/>
                        </a:gs>
                        <a:gs pos="100000">
                          <a:srgbClr val="CCCCFF"/>
                        </a:gs>
                      </a:gsLst>
                      <a:lin ang="5400000" scaled="1"/>
                    </a:gradFill>
                  </a:tcPr>
                </a:tc>
              </a:tr>
              <a:tr h="927100">
                <a:tc>
                  <a:txBody>
                    <a:bodyPr/>
                    <a:lstStyle/>
                    <a:p>
                      <a:pPr marL="0" marR="0" lvl="0" indent="0" algn="ctr" defTabSz="914400" rtl="0" eaLnBrk="1" fontAlgn="ctr" latinLnBrk="0" hangingPunct="1">
                        <a:lnSpc>
                          <a:spcPct val="250000"/>
                        </a:lnSpc>
                        <a:spcBef>
                          <a:spcPct val="2000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段長</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gradFill rotWithShape="0">
                      <a:gsLst>
                        <a:gs pos="0">
                          <a:schemeClr val="bg1"/>
                        </a:gs>
                        <a:gs pos="100000">
                          <a:srgbClr val="CCCCFF"/>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為現場之監造計畫負責人，執行「工程司代表」之權責。</a:t>
                      </a:r>
                    </a:p>
                    <a:p>
                      <a:pPr marL="0" marR="0" lvl="0" indent="0"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負責監造服務契約之執行，對工程進度、品質與預算執行追蹤考核。</a:t>
                      </a:r>
                    </a:p>
                    <a:p>
                      <a:pPr marL="0" marR="0" lvl="0" indent="0"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3.</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充分掌握計畫執行情況，定期提出工作進度報告。</a:t>
                      </a:r>
                    </a:p>
                    <a:p>
                      <a:pPr marL="0" marR="0" lvl="0" indent="0"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4.</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定期召開施工檢討會，協助施工廠商推動工進。</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762000">
                <a:tc>
                  <a:txBody>
                    <a:bodyPr/>
                    <a:lstStyle/>
                    <a:p>
                      <a:pPr marL="0" marR="0" lvl="0" indent="0" algn="ctr" defTabSz="914400" rtl="0" eaLnBrk="1" fontAlgn="ctr" latinLnBrk="0" hangingPunct="1">
                        <a:lnSpc>
                          <a:spcPct val="200000"/>
                        </a:lnSpc>
                        <a:spcBef>
                          <a:spcPct val="2000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主辦工程司</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gradFill rotWithShape="0">
                      <a:gsLst>
                        <a:gs pos="0">
                          <a:schemeClr val="bg1"/>
                        </a:gs>
                        <a:gs pos="100000">
                          <a:srgbClr val="CCCCFF"/>
                        </a:gs>
                      </a:gsLst>
                      <a:lin ang="5400000" scaled="1"/>
                    </a:gradFill>
                  </a:tcPr>
                </a:tc>
                <a:tc>
                  <a:txBody>
                    <a:bodyPr/>
                    <a:lstStyle/>
                    <a:p>
                      <a:pPr marL="174625" marR="0" lvl="0" indent="-174625"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負責公文承辦、程序審查承包商之估驗單、施工品質控制、工程進度之追蹤考核等施工監造業務。</a:t>
                      </a:r>
                    </a:p>
                    <a:p>
                      <a:pPr marL="174625" marR="0" lvl="0" indent="-174625"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承包商送審文件之轉送設計單位審查及追蹤。 </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28688">
                <a:tc>
                  <a:txBody>
                    <a:bodyPr/>
                    <a:lstStyle/>
                    <a:p>
                      <a:pPr marL="0" marR="0" lvl="0" indent="0" algn="ctr" defTabSz="914400" rtl="0" eaLnBrk="1" fontAlgn="ctr" latinLnBrk="0" hangingPunct="1">
                        <a:lnSpc>
                          <a:spcPct val="280000"/>
                        </a:lnSpc>
                        <a:spcBef>
                          <a:spcPct val="2000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協辦工程司</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gradFill rotWithShape="0">
                      <a:gsLst>
                        <a:gs pos="0">
                          <a:schemeClr val="bg1"/>
                        </a:gs>
                        <a:gs pos="100000">
                          <a:srgbClr val="CCCCFF"/>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負責本工程橋梁之施工抽查、承包商送審文件之協助審查及追蹤、督促工程進度等。</a:t>
                      </a:r>
                    </a:p>
                    <a:p>
                      <a:pPr marL="0" marR="0" lvl="0" indent="0"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對各施工作業應依工程契約及監造計畫實施抽查，並填具施工品質抽查紀錄表。</a:t>
                      </a:r>
                    </a:p>
                    <a:p>
                      <a:pPr marL="0" marR="0" lvl="0" indent="0"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3.</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發現缺失時，將通知廠商限期改善，並依缺失發生頻率，要求其採取矯正措施。</a:t>
                      </a:r>
                    </a:p>
                    <a:p>
                      <a:pPr marL="0" marR="0" lvl="0" indent="0"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4.</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依規定填報公共工程監造報表。</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27100">
                <a:tc>
                  <a:txBody>
                    <a:bodyPr/>
                    <a:lstStyle/>
                    <a:p>
                      <a:pPr marL="0" marR="0" lvl="0" indent="0" algn="ctr" defTabSz="914400" rtl="0" eaLnBrk="1" fontAlgn="ctr" latinLnBrk="0" hangingPunct="1">
                        <a:lnSpc>
                          <a:spcPct val="280000"/>
                        </a:lnSpc>
                        <a:spcBef>
                          <a:spcPct val="2000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職安工程司</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gradFill rotWithShape="0">
                      <a:gsLst>
                        <a:gs pos="0">
                          <a:schemeClr val="bg1"/>
                        </a:gs>
                        <a:gs pos="100000">
                          <a:srgbClr val="CCCCFF"/>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rgbClr val="000099"/>
                          </a:solidFill>
                          <a:effectLst/>
                          <a:latin typeface="標楷體" panose="03000509000000000000" pitchFamily="65" charset="-120"/>
                          <a:ea typeface="標楷體" panose="03000509000000000000" pitchFamily="65" charset="-120"/>
                        </a:rPr>
                        <a:t>1.</a:t>
                      </a:r>
                      <a:r>
                        <a:rPr kumimoji="1" lang="zh-TW" altLang="en-US" sz="1500" b="0" i="0" u="none" strike="noStrike" cap="none" normalizeH="0" baseline="0" dirty="0" smtClean="0">
                          <a:ln>
                            <a:noFill/>
                          </a:ln>
                          <a:solidFill>
                            <a:srgbClr val="000099"/>
                          </a:solidFill>
                          <a:effectLst/>
                          <a:latin typeface="標楷體" panose="03000509000000000000" pitchFamily="65" charset="-120"/>
                          <a:ea typeface="標楷體" panose="03000509000000000000" pitchFamily="65" charset="-120"/>
                        </a:rPr>
                        <a:t>審查施工廠商施工交通維持、安全衛生及環境保護計畫。</a:t>
                      </a:r>
                    </a:p>
                    <a:p>
                      <a:pPr marL="0" marR="0" lvl="0" indent="0"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rgbClr val="000099"/>
                          </a:solidFill>
                          <a:effectLst/>
                          <a:latin typeface="標楷體" panose="03000509000000000000" pitchFamily="65" charset="-120"/>
                          <a:ea typeface="標楷體" panose="03000509000000000000" pitchFamily="65" charset="-120"/>
                        </a:rPr>
                        <a:t>2.</a:t>
                      </a:r>
                      <a:r>
                        <a:rPr kumimoji="1" lang="zh-TW" altLang="en-US" sz="1500" b="0" i="0" u="none" strike="noStrike" cap="none" normalizeH="0" baseline="0" dirty="0" smtClean="0">
                          <a:ln>
                            <a:noFill/>
                          </a:ln>
                          <a:solidFill>
                            <a:srgbClr val="000099"/>
                          </a:solidFill>
                          <a:effectLst/>
                          <a:latin typeface="標楷體" panose="03000509000000000000" pitchFamily="65" charset="-120"/>
                          <a:ea typeface="標楷體" panose="03000509000000000000" pitchFamily="65" charset="-120"/>
                        </a:rPr>
                        <a:t>督導施工廠商執行交通維持、安全衛生及環境保護作業。</a:t>
                      </a:r>
                    </a:p>
                    <a:p>
                      <a:pPr marL="0" marR="0" lvl="0" indent="0"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rgbClr val="000099"/>
                          </a:solidFill>
                          <a:effectLst/>
                          <a:latin typeface="標楷體" panose="03000509000000000000" pitchFamily="65" charset="-120"/>
                          <a:ea typeface="標楷體" panose="03000509000000000000" pitchFamily="65" charset="-120"/>
                        </a:rPr>
                        <a:t>3.</a:t>
                      </a:r>
                      <a:r>
                        <a:rPr kumimoji="1" lang="zh-TW" altLang="en-US" sz="1500" b="0" i="0" u="none" strike="noStrike" cap="none" normalizeH="0" baseline="0" dirty="0" smtClean="0">
                          <a:ln>
                            <a:noFill/>
                          </a:ln>
                          <a:solidFill>
                            <a:srgbClr val="000099"/>
                          </a:solidFill>
                          <a:effectLst/>
                          <a:latin typeface="標楷體" panose="03000509000000000000" pitchFamily="65" charset="-120"/>
                          <a:ea typeface="標楷體" panose="03000509000000000000" pitchFamily="65" charset="-120"/>
                        </a:rPr>
                        <a:t>督導施工廠商執行汛期工地防災、減災自主檢查。</a:t>
                      </a:r>
                    </a:p>
                    <a:p>
                      <a:pPr marL="0" marR="0" lvl="0" indent="0"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rgbClr val="000099"/>
                          </a:solidFill>
                          <a:effectLst/>
                          <a:latin typeface="標楷體" panose="03000509000000000000" pitchFamily="65" charset="-120"/>
                          <a:ea typeface="標楷體" panose="03000509000000000000" pitchFamily="65" charset="-120"/>
                        </a:rPr>
                        <a:t>4.</a:t>
                      </a:r>
                      <a:r>
                        <a:rPr kumimoji="1" lang="zh-TW" altLang="en-US" sz="1500" b="0" i="0" u="none" strike="noStrike" cap="none" normalizeH="0" baseline="0" dirty="0" smtClean="0">
                          <a:ln>
                            <a:noFill/>
                          </a:ln>
                          <a:solidFill>
                            <a:srgbClr val="000099"/>
                          </a:solidFill>
                          <a:effectLst/>
                          <a:latin typeface="標楷體" panose="03000509000000000000" pitchFamily="65" charset="-120"/>
                          <a:ea typeface="標楷體" panose="03000509000000000000" pitchFamily="65" charset="-120"/>
                        </a:rPr>
                        <a:t>執行工地交通維持、安全衛生及環境保護與高風險作業檢查、協助處理緊急狀況。</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87425">
                <a:tc>
                  <a:txBody>
                    <a:bodyPr/>
                    <a:lstStyle/>
                    <a:p>
                      <a:pPr marL="0" marR="0" lvl="0" indent="0" algn="ctr" defTabSz="914400" rtl="0" eaLnBrk="1" fontAlgn="ctr" latinLnBrk="0" hangingPunct="1">
                        <a:lnSpc>
                          <a:spcPct val="280000"/>
                        </a:lnSpc>
                        <a:spcBef>
                          <a:spcPct val="2000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品管工程司</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gradFill rotWithShape="0">
                      <a:gsLst>
                        <a:gs pos="0">
                          <a:schemeClr val="bg1"/>
                        </a:gs>
                        <a:gs pos="100000">
                          <a:srgbClr val="CCCCFF"/>
                        </a:gs>
                      </a:gsLst>
                      <a:lin ang="5400000" scaled="1"/>
                    </a:gradFill>
                  </a:tcPr>
                </a:tc>
                <a:tc>
                  <a:txBody>
                    <a:bodyPr/>
                    <a:lstStyle/>
                    <a:p>
                      <a:pPr marL="174625" marR="0" lvl="0" indent="-174625"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負責工地材料檢驗、試驗、各類配合比之建立，以及追蹤工地試驗室各項儀器之校驗管制。</a:t>
                      </a:r>
                    </a:p>
                    <a:p>
                      <a:pPr marL="174625" marR="0" lvl="0" indent="-174625"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執行內部及外部品質稽核及品質文件、紀錄之管理。</a:t>
                      </a:r>
                    </a:p>
                    <a:p>
                      <a:pPr marL="174625" marR="0" lvl="0" indent="-174625"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3.</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品質缺失之統計分析、矯正與預防措施之追蹤與改善。</a:t>
                      </a:r>
                    </a:p>
                    <a:p>
                      <a:pPr marL="174625" marR="0" lvl="0" indent="-174625" algn="l" defTabSz="914400" rtl="0" eaLnBrk="1" fontAlgn="base" latinLnBrk="0" hangingPunct="1">
                        <a:lnSpc>
                          <a:spcPct val="100000"/>
                        </a:lnSpc>
                        <a:spcBef>
                          <a:spcPct val="0"/>
                        </a:spcBef>
                        <a:spcAft>
                          <a:spcPct val="0"/>
                        </a:spcAft>
                        <a:buClr>
                          <a:schemeClr val="accent2"/>
                        </a:buClr>
                        <a:buSzPct val="75000"/>
                        <a:buFont typeface="Wingdings" pitchFamily="2" charset="2"/>
                        <a:buNone/>
                        <a:tabLst/>
                      </a:pPr>
                      <a:r>
                        <a:rPr kumimoji="1" lang="en-US" altLang="zh-TW"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4.</a:t>
                      </a:r>
                      <a:r>
                        <a:rPr kumimoji="1" lang="zh-TW" altLang="en-US" sz="1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依工程契約及監造計畫予以比對抽驗廠商提出之材料出廠證明文件，並於檢驗停留點時會同廠商取樣送驗。</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654361" name="Rectangle 25"/>
          <p:cNvSpPr>
            <a:spLocks noChangeArrowheads="1"/>
          </p:cNvSpPr>
          <p:nvPr/>
        </p:nvSpPr>
        <p:spPr bwMode="auto">
          <a:xfrm>
            <a:off x="1765300" y="254000"/>
            <a:ext cx="41862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en-US" altLang="zh-TW" sz="2800" b="0" u="sng" dirty="0">
                <a:solidFill>
                  <a:srgbClr val="CC3300"/>
                </a:solidFill>
                <a:latin typeface="標楷體" panose="03000509000000000000" pitchFamily="65" charset="-120"/>
                <a:ea typeface="標楷體" panose="03000509000000000000" pitchFamily="65" charset="-120"/>
              </a:rPr>
              <a:t>6</a:t>
            </a:r>
            <a:r>
              <a:rPr lang="en-US" altLang="zh-TW" sz="2800" b="0" u="sng" dirty="0" smtClean="0">
                <a:solidFill>
                  <a:srgbClr val="CC3300"/>
                </a:solidFill>
                <a:latin typeface="標楷體" panose="03000509000000000000" pitchFamily="65" charset="-120"/>
                <a:ea typeface="標楷體" panose="03000509000000000000" pitchFamily="65" charset="-120"/>
              </a:rPr>
              <a:t>-2.</a:t>
            </a:r>
            <a:r>
              <a:rPr lang="zh-TW" altLang="en-US" sz="2800" b="0" u="sng" dirty="0">
                <a:solidFill>
                  <a:srgbClr val="CC3300"/>
                </a:solidFill>
                <a:latin typeface="標楷體" panose="03000509000000000000" pitchFamily="65" charset="-120"/>
                <a:ea typeface="標楷體" panose="03000509000000000000" pitchFamily="65" charset="-120"/>
              </a:rPr>
              <a:t>業務職掌</a:t>
            </a:r>
          </a:p>
        </p:txBody>
      </p:sp>
    </p:spTree>
    <p:extLst>
      <p:ext uri="{BB962C8B-B14F-4D97-AF65-F5344CB8AC3E}">
        <p14:creationId xmlns:p14="http://schemas.microsoft.com/office/powerpoint/2010/main" val="25093943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6" name="Rectangle 90"/>
          <p:cNvSpPr>
            <a:spLocks noChangeArrowheads="1"/>
          </p:cNvSpPr>
          <p:nvPr/>
        </p:nvSpPr>
        <p:spPr bwMode="auto">
          <a:xfrm rot="1800000">
            <a:off x="1052513" y="2257425"/>
            <a:ext cx="2160587" cy="1439863"/>
          </a:xfrm>
          <a:prstGeom prst="rect">
            <a:avLst/>
          </a:prstGeom>
          <a:solidFill>
            <a:srgbClr val="000000">
              <a:alpha val="30196"/>
            </a:srgbClr>
          </a:solidFill>
          <a:ln>
            <a:noFill/>
          </a:ln>
          <a:extLst>
            <a:ext uri="{91240B29-F687-4F45-9708-019B960494DF}">
              <a14:hiddenLine xmlns:a14="http://schemas.microsoft.com/office/drawing/2010/main" w="12700" cap="rnd" algn="ctr">
                <a:solidFill>
                  <a:srgbClr val="000000"/>
                </a:solidFill>
                <a:miter lim="800000"/>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37" name="Oval 91"/>
          <p:cNvSpPr>
            <a:spLocks noChangeArrowheads="1"/>
          </p:cNvSpPr>
          <p:nvPr/>
        </p:nvSpPr>
        <p:spPr bwMode="auto">
          <a:xfrm>
            <a:off x="298450" y="1482725"/>
            <a:ext cx="1979613" cy="1979613"/>
          </a:xfrm>
          <a:prstGeom prst="ellipse">
            <a:avLst/>
          </a:prstGeom>
          <a:solidFill>
            <a:srgbClr val="000000">
              <a:alpha val="30196"/>
            </a:srgbClr>
          </a:soli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38" name="AutoShape 92"/>
          <p:cNvSpPr>
            <a:spLocks noChangeArrowheads="1"/>
          </p:cNvSpPr>
          <p:nvPr/>
        </p:nvSpPr>
        <p:spPr bwMode="auto">
          <a:xfrm>
            <a:off x="2843213" y="2636838"/>
            <a:ext cx="6121400" cy="2016125"/>
          </a:xfrm>
          <a:prstGeom prst="rightArrow">
            <a:avLst>
              <a:gd name="adj1" fmla="val 67083"/>
              <a:gd name="adj2" fmla="val 18976"/>
            </a:avLst>
          </a:prstGeom>
          <a:solidFill>
            <a:srgbClr val="000000">
              <a:alpha val="30196"/>
            </a:srgbClr>
          </a:solidFill>
          <a:ln>
            <a:noFill/>
          </a:ln>
          <a:extLst>
            <a:ext uri="{91240B29-F687-4F45-9708-019B960494DF}">
              <a14:hiddenLine xmlns:a14="http://schemas.microsoft.com/office/drawing/2010/main" w="12700" cap="rnd" algn="ctr">
                <a:solidFill>
                  <a:srgbClr val="000000"/>
                </a:solidFill>
                <a:miter lim="800000"/>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39" name="Oval 93"/>
          <p:cNvSpPr>
            <a:spLocks noChangeArrowheads="1"/>
          </p:cNvSpPr>
          <p:nvPr/>
        </p:nvSpPr>
        <p:spPr bwMode="auto">
          <a:xfrm>
            <a:off x="6589713" y="2654300"/>
            <a:ext cx="1979612" cy="1979613"/>
          </a:xfrm>
          <a:prstGeom prst="ellipse">
            <a:avLst/>
          </a:prstGeom>
          <a:solidFill>
            <a:srgbClr val="000000">
              <a:alpha val="30196"/>
            </a:srgbClr>
          </a:soli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40" name="Oval 94"/>
          <p:cNvSpPr>
            <a:spLocks noChangeArrowheads="1"/>
          </p:cNvSpPr>
          <p:nvPr/>
        </p:nvSpPr>
        <p:spPr bwMode="auto">
          <a:xfrm>
            <a:off x="4537075" y="2654300"/>
            <a:ext cx="1979613" cy="1979613"/>
          </a:xfrm>
          <a:prstGeom prst="ellipse">
            <a:avLst/>
          </a:prstGeom>
          <a:solidFill>
            <a:srgbClr val="000000">
              <a:alpha val="30196"/>
            </a:srgbClr>
          </a:soli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41" name="Oval 95"/>
          <p:cNvSpPr>
            <a:spLocks noChangeArrowheads="1"/>
          </p:cNvSpPr>
          <p:nvPr/>
        </p:nvSpPr>
        <p:spPr bwMode="auto">
          <a:xfrm>
            <a:off x="2484438" y="2654300"/>
            <a:ext cx="1979612" cy="1979613"/>
          </a:xfrm>
          <a:prstGeom prst="ellipse">
            <a:avLst/>
          </a:prstGeom>
          <a:solidFill>
            <a:srgbClr val="000000">
              <a:alpha val="30196"/>
            </a:srgbClr>
          </a:soli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42" name="AutoShape 96"/>
          <p:cNvSpPr>
            <a:spLocks noChangeArrowheads="1"/>
          </p:cNvSpPr>
          <p:nvPr/>
        </p:nvSpPr>
        <p:spPr bwMode="auto">
          <a:xfrm>
            <a:off x="2843213" y="2563813"/>
            <a:ext cx="6121400" cy="2016125"/>
          </a:xfrm>
          <a:prstGeom prst="rightArrow">
            <a:avLst>
              <a:gd name="adj1" fmla="val 67083"/>
              <a:gd name="adj2" fmla="val 18976"/>
            </a:avLst>
          </a:prstGeom>
          <a:solidFill>
            <a:srgbClr val="60AE44"/>
          </a:solidFill>
          <a:ln>
            <a:noFill/>
          </a:ln>
          <a:extLst>
            <a:ext uri="{91240B29-F687-4F45-9708-019B960494DF}">
              <a14:hiddenLine xmlns:a14="http://schemas.microsoft.com/office/drawing/2010/main" w="12700" cap="rnd" algn="ctr">
                <a:solidFill>
                  <a:srgbClr val="000000"/>
                </a:solidFill>
                <a:miter lim="800000"/>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43" name="Rectangle 97"/>
          <p:cNvSpPr>
            <a:spLocks noChangeArrowheads="1"/>
          </p:cNvSpPr>
          <p:nvPr/>
        </p:nvSpPr>
        <p:spPr bwMode="auto">
          <a:xfrm rot="1800000">
            <a:off x="658813" y="2087563"/>
            <a:ext cx="2627312" cy="1439862"/>
          </a:xfrm>
          <a:prstGeom prst="rect">
            <a:avLst/>
          </a:prstGeom>
          <a:gradFill rotWithShape="0">
            <a:gsLst>
              <a:gs pos="0">
                <a:schemeClr val="tx1"/>
              </a:gs>
              <a:gs pos="100000">
                <a:schemeClr val="accent1"/>
              </a:gs>
            </a:gsLst>
            <a:lin ang="2700000" scaled="1"/>
          </a:gradFill>
          <a:ln>
            <a:noFill/>
          </a:ln>
          <a:extLst>
            <a:ext uri="{91240B29-F687-4F45-9708-019B960494DF}">
              <a14:hiddenLine xmlns:a14="http://schemas.microsoft.com/office/drawing/2010/main" w="12700" cap="rnd" algn="ctr">
                <a:solidFill>
                  <a:srgbClr val="000000"/>
                </a:solidFill>
                <a:miter lim="800000"/>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44" name="Oval 98"/>
          <p:cNvSpPr>
            <a:spLocks noChangeArrowheads="1"/>
          </p:cNvSpPr>
          <p:nvPr/>
        </p:nvSpPr>
        <p:spPr bwMode="auto">
          <a:xfrm>
            <a:off x="6589713" y="2581275"/>
            <a:ext cx="1979612" cy="1979613"/>
          </a:xfrm>
          <a:prstGeom prst="ellipse">
            <a:avLst/>
          </a:prstGeom>
          <a:solidFill>
            <a:srgbClr val="60AE44"/>
          </a:soli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grpSp>
        <p:nvGrpSpPr>
          <p:cNvPr id="764945" name="Group 99"/>
          <p:cNvGrpSpPr>
            <a:grpSpLocks/>
          </p:cNvGrpSpPr>
          <p:nvPr/>
        </p:nvGrpSpPr>
        <p:grpSpPr bwMode="auto">
          <a:xfrm>
            <a:off x="6859588" y="2851150"/>
            <a:ext cx="1439862" cy="1439863"/>
            <a:chOff x="2200" y="1298"/>
            <a:chExt cx="1230" cy="1232"/>
          </a:xfrm>
        </p:grpSpPr>
        <p:sp>
          <p:nvSpPr>
            <p:cNvPr id="764946" name="Oval 100"/>
            <p:cNvSpPr>
              <a:spLocks noChangeArrowheads="1"/>
            </p:cNvSpPr>
            <p:nvPr/>
          </p:nvSpPr>
          <p:spPr bwMode="gray">
            <a:xfrm>
              <a:off x="2200" y="1298"/>
              <a:ext cx="1230" cy="123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47" name="Oval 101"/>
            <p:cNvSpPr>
              <a:spLocks noChangeArrowheads="1"/>
            </p:cNvSpPr>
            <p:nvPr/>
          </p:nvSpPr>
          <p:spPr bwMode="gray">
            <a:xfrm>
              <a:off x="2215" y="1305"/>
              <a:ext cx="1201" cy="12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48" name="Oval 102"/>
            <p:cNvSpPr>
              <a:spLocks noChangeArrowheads="1"/>
            </p:cNvSpPr>
            <p:nvPr/>
          </p:nvSpPr>
          <p:spPr bwMode="gray">
            <a:xfrm>
              <a:off x="2227" y="1316"/>
              <a:ext cx="1143" cy="112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49" name="Oval 103"/>
            <p:cNvSpPr>
              <a:spLocks noChangeArrowheads="1"/>
            </p:cNvSpPr>
            <p:nvPr/>
          </p:nvSpPr>
          <p:spPr bwMode="gray">
            <a:xfrm>
              <a:off x="2294" y="1348"/>
              <a:ext cx="1017" cy="911"/>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grpSp>
      <p:sp>
        <p:nvSpPr>
          <p:cNvPr id="764950" name="Oval 104"/>
          <p:cNvSpPr>
            <a:spLocks noChangeArrowheads="1"/>
          </p:cNvSpPr>
          <p:nvPr/>
        </p:nvSpPr>
        <p:spPr bwMode="auto">
          <a:xfrm>
            <a:off x="4537075" y="2581275"/>
            <a:ext cx="1979613" cy="1979613"/>
          </a:xfrm>
          <a:prstGeom prst="ellipse">
            <a:avLst/>
          </a:prstGeom>
          <a:solidFill>
            <a:srgbClr val="60AE44"/>
          </a:soli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51" name="Oval 105"/>
          <p:cNvSpPr>
            <a:spLocks noChangeArrowheads="1"/>
          </p:cNvSpPr>
          <p:nvPr/>
        </p:nvSpPr>
        <p:spPr bwMode="auto">
          <a:xfrm>
            <a:off x="2484438" y="2581275"/>
            <a:ext cx="1979612" cy="1979613"/>
          </a:xfrm>
          <a:prstGeom prst="ellipse">
            <a:avLst/>
          </a:prstGeom>
          <a:solidFill>
            <a:srgbClr val="60AE44"/>
          </a:soli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grpSp>
        <p:nvGrpSpPr>
          <p:cNvPr id="764952" name="Group 106"/>
          <p:cNvGrpSpPr>
            <a:grpSpLocks/>
          </p:cNvGrpSpPr>
          <p:nvPr/>
        </p:nvGrpSpPr>
        <p:grpSpPr bwMode="auto">
          <a:xfrm>
            <a:off x="2754313" y="2851150"/>
            <a:ext cx="1439862" cy="1439863"/>
            <a:chOff x="2200" y="1298"/>
            <a:chExt cx="1230" cy="1232"/>
          </a:xfrm>
        </p:grpSpPr>
        <p:sp>
          <p:nvSpPr>
            <p:cNvPr id="764953" name="Oval 107"/>
            <p:cNvSpPr>
              <a:spLocks noChangeArrowheads="1"/>
            </p:cNvSpPr>
            <p:nvPr/>
          </p:nvSpPr>
          <p:spPr bwMode="gray">
            <a:xfrm>
              <a:off x="2200" y="1298"/>
              <a:ext cx="1230" cy="123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54" name="Oval 108"/>
            <p:cNvSpPr>
              <a:spLocks noChangeArrowheads="1"/>
            </p:cNvSpPr>
            <p:nvPr/>
          </p:nvSpPr>
          <p:spPr bwMode="gray">
            <a:xfrm>
              <a:off x="2215" y="1305"/>
              <a:ext cx="1201" cy="12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55" name="Oval 109"/>
            <p:cNvSpPr>
              <a:spLocks noChangeArrowheads="1"/>
            </p:cNvSpPr>
            <p:nvPr/>
          </p:nvSpPr>
          <p:spPr bwMode="gray">
            <a:xfrm>
              <a:off x="2227" y="1316"/>
              <a:ext cx="1143" cy="112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56" name="Oval 110"/>
            <p:cNvSpPr>
              <a:spLocks noChangeArrowheads="1"/>
            </p:cNvSpPr>
            <p:nvPr/>
          </p:nvSpPr>
          <p:spPr bwMode="gray">
            <a:xfrm>
              <a:off x="2294" y="1348"/>
              <a:ext cx="1017" cy="911"/>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grpSp>
      <p:sp>
        <p:nvSpPr>
          <p:cNvPr id="764957" name="Line 111"/>
          <p:cNvSpPr>
            <a:spLocks noChangeShapeType="1"/>
          </p:cNvSpPr>
          <p:nvPr/>
        </p:nvSpPr>
        <p:spPr bwMode="auto">
          <a:xfrm>
            <a:off x="549275" y="4695825"/>
            <a:ext cx="8148638" cy="0"/>
          </a:xfrm>
          <a:prstGeom prst="line">
            <a:avLst/>
          </a:prstGeom>
          <a:noFill/>
          <a:ln w="12700" cap="rnd">
            <a:solidFill>
              <a:srgbClr val="D3FF57"/>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764958" name="Rectangle 112"/>
          <p:cNvSpPr>
            <a:spLocks noChangeArrowheads="1"/>
          </p:cNvSpPr>
          <p:nvPr/>
        </p:nvSpPr>
        <p:spPr bwMode="auto">
          <a:xfrm>
            <a:off x="549275" y="4683125"/>
            <a:ext cx="8148638" cy="1739900"/>
          </a:xfrm>
          <a:prstGeom prst="rect">
            <a:avLst/>
          </a:prstGeom>
          <a:solidFill>
            <a:srgbClr val="969696">
              <a:alpha val="39999"/>
            </a:srgbClr>
          </a:solidFill>
          <a:ln>
            <a:noFill/>
          </a:ln>
          <a:extLst>
            <a:ext uri="{91240B29-F687-4F45-9708-019B960494DF}">
              <a14:hiddenLine xmlns:a14="http://schemas.microsoft.com/office/drawing/2010/main" w="12700" cap="rnd" algn="ctr">
                <a:solidFill>
                  <a:srgbClr val="000000"/>
                </a:solidFill>
                <a:miter lim="800000"/>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59" name="Line 113"/>
          <p:cNvSpPr>
            <a:spLocks noChangeShapeType="1"/>
          </p:cNvSpPr>
          <p:nvPr/>
        </p:nvSpPr>
        <p:spPr bwMode="auto">
          <a:xfrm>
            <a:off x="2051050" y="2781300"/>
            <a:ext cx="720725" cy="412750"/>
          </a:xfrm>
          <a:prstGeom prst="line">
            <a:avLst/>
          </a:prstGeom>
          <a:noFill/>
          <a:ln w="12700">
            <a:solidFill>
              <a:srgbClr val="FFFF00"/>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764960" name="Oval 114"/>
          <p:cNvSpPr>
            <a:spLocks noChangeArrowheads="1"/>
          </p:cNvSpPr>
          <p:nvPr/>
        </p:nvSpPr>
        <p:spPr bwMode="auto">
          <a:xfrm>
            <a:off x="341313" y="1430338"/>
            <a:ext cx="1979612" cy="1979612"/>
          </a:xfrm>
          <a:prstGeom prst="ellipse">
            <a:avLst/>
          </a:prstGeom>
          <a:gradFill rotWithShape="1">
            <a:gsLst>
              <a:gs pos="0">
                <a:schemeClr val="tx1">
                  <a:alpha val="89998"/>
                </a:schemeClr>
              </a:gs>
              <a:gs pos="100000">
                <a:schemeClr val="accent1"/>
              </a:gs>
            </a:gsLst>
            <a:lin ang="2700000" scaled="1"/>
          </a:gradFill>
          <a:ln>
            <a:noFill/>
          </a:ln>
          <a:extLst>
            <a:ext uri="{91240B29-F687-4F45-9708-019B960494DF}">
              <a14:hiddenLine xmlns:a14="http://schemas.microsoft.com/office/drawing/2010/main" w="12700" cap="rnd" algn="ctr">
                <a:solidFill>
                  <a:srgbClr val="000000"/>
                </a:solidFill>
                <a:round/>
                <a:headEnd/>
                <a:tailEnd/>
              </a14:hiddenLine>
            </a:ext>
          </a:extLst>
        </p:spPr>
        <p:txBody>
          <a:bodyPr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grpSp>
        <p:nvGrpSpPr>
          <p:cNvPr id="764961" name="Group 115"/>
          <p:cNvGrpSpPr>
            <a:grpSpLocks/>
          </p:cNvGrpSpPr>
          <p:nvPr/>
        </p:nvGrpSpPr>
        <p:grpSpPr bwMode="auto">
          <a:xfrm>
            <a:off x="611188" y="1700213"/>
            <a:ext cx="1439862" cy="1439862"/>
            <a:chOff x="2200" y="1298"/>
            <a:chExt cx="1230" cy="1232"/>
          </a:xfrm>
        </p:grpSpPr>
        <p:sp>
          <p:nvSpPr>
            <p:cNvPr id="764962" name="Oval 116"/>
            <p:cNvSpPr>
              <a:spLocks noChangeArrowheads="1"/>
            </p:cNvSpPr>
            <p:nvPr/>
          </p:nvSpPr>
          <p:spPr bwMode="gray">
            <a:xfrm>
              <a:off x="2200" y="1298"/>
              <a:ext cx="1230" cy="123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764963" name="Oval 117"/>
            <p:cNvSpPr>
              <a:spLocks noChangeArrowheads="1"/>
            </p:cNvSpPr>
            <p:nvPr/>
          </p:nvSpPr>
          <p:spPr bwMode="gray">
            <a:xfrm>
              <a:off x="2215" y="1305"/>
              <a:ext cx="1201" cy="12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764964" name="Oval 118"/>
            <p:cNvSpPr>
              <a:spLocks noChangeArrowheads="1"/>
            </p:cNvSpPr>
            <p:nvPr/>
          </p:nvSpPr>
          <p:spPr bwMode="gray">
            <a:xfrm>
              <a:off x="2227" y="1316"/>
              <a:ext cx="1143" cy="112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764965" name="Oval 119"/>
            <p:cNvSpPr>
              <a:spLocks noChangeArrowheads="1"/>
            </p:cNvSpPr>
            <p:nvPr/>
          </p:nvSpPr>
          <p:spPr bwMode="gray">
            <a:xfrm>
              <a:off x="2294" y="1348"/>
              <a:ext cx="1017" cy="911"/>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grpSp>
      <p:sp>
        <p:nvSpPr>
          <p:cNvPr id="764966" name="Line 120"/>
          <p:cNvSpPr>
            <a:spLocks noChangeShapeType="1"/>
          </p:cNvSpPr>
          <p:nvPr/>
        </p:nvSpPr>
        <p:spPr bwMode="auto">
          <a:xfrm>
            <a:off x="6373813" y="3571875"/>
            <a:ext cx="360362" cy="0"/>
          </a:xfrm>
          <a:prstGeom prst="line">
            <a:avLst/>
          </a:prstGeom>
          <a:noFill/>
          <a:ln w="12700">
            <a:solidFill>
              <a:srgbClr val="FFFF00"/>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764967" name="Line 122"/>
          <p:cNvSpPr>
            <a:spLocks noChangeShapeType="1"/>
          </p:cNvSpPr>
          <p:nvPr/>
        </p:nvSpPr>
        <p:spPr bwMode="auto">
          <a:xfrm>
            <a:off x="6516688" y="3573463"/>
            <a:ext cx="0" cy="2835275"/>
          </a:xfrm>
          <a:prstGeom prst="line">
            <a:avLst/>
          </a:prstGeom>
          <a:noFill/>
          <a:ln w="9525">
            <a:solidFill>
              <a:srgbClr val="FF3300"/>
            </a:solidFill>
            <a:prstDash val="lgDash"/>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764968" name="Line 123"/>
          <p:cNvSpPr>
            <a:spLocks noChangeShapeType="1"/>
          </p:cNvSpPr>
          <p:nvPr/>
        </p:nvSpPr>
        <p:spPr bwMode="auto">
          <a:xfrm>
            <a:off x="4464050" y="3573463"/>
            <a:ext cx="0" cy="2835275"/>
          </a:xfrm>
          <a:prstGeom prst="line">
            <a:avLst/>
          </a:prstGeom>
          <a:noFill/>
          <a:ln w="9525">
            <a:solidFill>
              <a:srgbClr val="FF3300"/>
            </a:solidFill>
            <a:prstDash val="lgDash"/>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764969" name="Line 124"/>
          <p:cNvSpPr>
            <a:spLocks noChangeShapeType="1"/>
          </p:cNvSpPr>
          <p:nvPr/>
        </p:nvSpPr>
        <p:spPr bwMode="auto">
          <a:xfrm>
            <a:off x="2411413" y="2997200"/>
            <a:ext cx="0" cy="3398838"/>
          </a:xfrm>
          <a:prstGeom prst="line">
            <a:avLst/>
          </a:prstGeom>
          <a:noFill/>
          <a:ln w="9525">
            <a:solidFill>
              <a:srgbClr val="FF3300"/>
            </a:solidFill>
            <a:prstDash val="lgDash"/>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764970" name="Line 125"/>
          <p:cNvSpPr>
            <a:spLocks noChangeShapeType="1"/>
          </p:cNvSpPr>
          <p:nvPr/>
        </p:nvSpPr>
        <p:spPr bwMode="auto">
          <a:xfrm>
            <a:off x="4321175" y="3571875"/>
            <a:ext cx="360363" cy="0"/>
          </a:xfrm>
          <a:prstGeom prst="line">
            <a:avLst/>
          </a:prstGeom>
          <a:noFill/>
          <a:ln w="12700">
            <a:solidFill>
              <a:srgbClr val="FFFF00"/>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zh-TW" altLang="en-US">
              <a:solidFill>
                <a:prstClr val="black"/>
              </a:solidFill>
              <a:latin typeface="Microsoft YaHei" panose="020B0503020204020204" pitchFamily="34" charset="-122"/>
              <a:ea typeface="Microsoft YaHei" panose="020B0503020204020204" pitchFamily="34" charset="-122"/>
            </a:endParaRPr>
          </a:p>
        </p:txBody>
      </p:sp>
      <p:grpSp>
        <p:nvGrpSpPr>
          <p:cNvPr id="764971" name="Group 126"/>
          <p:cNvGrpSpPr>
            <a:grpSpLocks/>
          </p:cNvGrpSpPr>
          <p:nvPr/>
        </p:nvGrpSpPr>
        <p:grpSpPr bwMode="auto">
          <a:xfrm>
            <a:off x="4808538" y="2852738"/>
            <a:ext cx="1439862" cy="1439862"/>
            <a:chOff x="2200" y="1298"/>
            <a:chExt cx="1230" cy="1232"/>
          </a:xfrm>
        </p:grpSpPr>
        <p:sp>
          <p:nvSpPr>
            <p:cNvPr id="764972" name="Oval 127"/>
            <p:cNvSpPr>
              <a:spLocks noChangeArrowheads="1"/>
            </p:cNvSpPr>
            <p:nvPr/>
          </p:nvSpPr>
          <p:spPr bwMode="gray">
            <a:xfrm>
              <a:off x="2200" y="1298"/>
              <a:ext cx="1230" cy="123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73" name="Oval 128"/>
            <p:cNvSpPr>
              <a:spLocks noChangeArrowheads="1"/>
            </p:cNvSpPr>
            <p:nvPr/>
          </p:nvSpPr>
          <p:spPr bwMode="gray">
            <a:xfrm>
              <a:off x="2215" y="1305"/>
              <a:ext cx="1201" cy="12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74" name="Oval 129"/>
            <p:cNvSpPr>
              <a:spLocks noChangeArrowheads="1"/>
            </p:cNvSpPr>
            <p:nvPr/>
          </p:nvSpPr>
          <p:spPr bwMode="gray">
            <a:xfrm>
              <a:off x="2227" y="1316"/>
              <a:ext cx="1143" cy="112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sp>
          <p:nvSpPr>
            <p:cNvPr id="764975" name="Oval 130"/>
            <p:cNvSpPr>
              <a:spLocks noChangeArrowheads="1"/>
            </p:cNvSpPr>
            <p:nvPr/>
          </p:nvSpPr>
          <p:spPr bwMode="gray">
            <a:xfrm>
              <a:off x="2294" y="1348"/>
              <a:ext cx="1017" cy="911"/>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zh-TW" altLang="zh-TW" sz="1800" b="0">
                <a:solidFill>
                  <a:prstClr val="black"/>
                </a:solidFill>
                <a:latin typeface="Microsoft YaHei" panose="020B0503020204020204" pitchFamily="34" charset="-122"/>
                <a:ea typeface="Microsoft YaHei" panose="020B0503020204020204" pitchFamily="34" charset="-122"/>
              </a:endParaRPr>
            </a:p>
          </p:txBody>
        </p:sp>
      </p:grpSp>
      <p:sp>
        <p:nvSpPr>
          <p:cNvPr id="82064" name="Rectangle 144"/>
          <p:cNvSpPr>
            <a:spLocks noChangeArrowheads="1"/>
          </p:cNvSpPr>
          <p:nvPr/>
        </p:nvSpPr>
        <p:spPr bwMode="auto">
          <a:xfrm>
            <a:off x="474663" y="2074863"/>
            <a:ext cx="1641475" cy="757773"/>
          </a:xfrm>
          <a:prstGeom prst="rect">
            <a:avLst/>
          </a:prstGeom>
          <a:noFill/>
          <a:ln w="9525">
            <a:noFill/>
            <a:miter lim="800000"/>
            <a:headEnd/>
            <a:tailEnd/>
          </a:ln>
          <a:effectLst/>
        </p:spPr>
        <p:txBody>
          <a:bodyPr lIns="92075" tIns="46038" rIns="92075" bIns="46038">
            <a:spAutoFit/>
          </a:bodyPr>
          <a:lstStyle/>
          <a:p>
            <a:pPr algn="ctr" eaLnBrk="0" hangingPunct="0">
              <a:lnSpc>
                <a:spcPct val="90000"/>
              </a:lnSpc>
              <a:defRPr/>
            </a:pPr>
            <a:r>
              <a:rPr lang="zh-TW" altLang="en-US" sz="2400" dirty="0">
                <a:solidFill>
                  <a:prstClr val="black"/>
                </a:solidFill>
                <a:latin typeface="標楷體" panose="03000509000000000000" pitchFamily="65" charset="-120"/>
                <a:ea typeface="標楷體" panose="03000509000000000000" pitchFamily="65" charset="-120"/>
              </a:rPr>
              <a:t>公路總局</a:t>
            </a:r>
          </a:p>
          <a:p>
            <a:pPr algn="ctr" eaLnBrk="0" hangingPunct="0">
              <a:lnSpc>
                <a:spcPct val="90000"/>
              </a:lnSpc>
              <a:defRPr/>
            </a:pPr>
            <a:r>
              <a:rPr lang="zh-TW" altLang="en-US" sz="2400" dirty="0">
                <a:solidFill>
                  <a:prstClr val="black"/>
                </a:solidFill>
                <a:latin typeface="標楷體" panose="03000509000000000000" pitchFamily="65" charset="-120"/>
                <a:ea typeface="標楷體" panose="03000509000000000000" pitchFamily="65" charset="-120"/>
              </a:rPr>
              <a:t>勞</a:t>
            </a:r>
            <a:r>
              <a:rPr lang="zh-TW" altLang="en-US" sz="2400" dirty="0" smtClean="0">
                <a:solidFill>
                  <a:prstClr val="black"/>
                </a:solidFill>
                <a:latin typeface="標楷體" panose="03000509000000000000" pitchFamily="65" charset="-120"/>
                <a:ea typeface="標楷體" panose="03000509000000000000" pitchFamily="65" charset="-120"/>
              </a:rPr>
              <a:t>安科</a:t>
            </a:r>
            <a:endParaRPr lang="zh-TW" altLang="en-US" sz="2400" dirty="0">
              <a:solidFill>
                <a:prstClr val="black"/>
              </a:solidFill>
              <a:latin typeface="標楷體" panose="03000509000000000000" pitchFamily="65" charset="-120"/>
              <a:ea typeface="標楷體" panose="03000509000000000000" pitchFamily="65" charset="-120"/>
            </a:endParaRPr>
          </a:p>
        </p:txBody>
      </p:sp>
      <p:sp>
        <p:nvSpPr>
          <p:cNvPr id="82065" name="Rectangle 145"/>
          <p:cNvSpPr>
            <a:spLocks noChangeArrowheads="1"/>
          </p:cNvSpPr>
          <p:nvPr/>
        </p:nvSpPr>
        <p:spPr bwMode="auto">
          <a:xfrm>
            <a:off x="2598738" y="3213100"/>
            <a:ext cx="1730375" cy="757773"/>
          </a:xfrm>
          <a:prstGeom prst="rect">
            <a:avLst/>
          </a:prstGeom>
          <a:noFill/>
          <a:ln w="9525">
            <a:noFill/>
            <a:miter lim="800000"/>
            <a:headEnd/>
            <a:tailEnd/>
          </a:ln>
          <a:effectLst/>
        </p:spPr>
        <p:txBody>
          <a:bodyPr lIns="92075" tIns="46038" rIns="92075" bIns="46038">
            <a:spAutoFit/>
          </a:bodyPr>
          <a:lstStyle/>
          <a:p>
            <a:pPr algn="ctr" eaLnBrk="0" hangingPunct="0">
              <a:lnSpc>
                <a:spcPct val="90000"/>
              </a:lnSpc>
            </a:pPr>
            <a:r>
              <a:rPr lang="zh-TW" altLang="en-US" sz="2400" dirty="0">
                <a:solidFill>
                  <a:srgbClr val="000066"/>
                </a:solidFill>
                <a:latin typeface="標楷體" panose="03000509000000000000" pitchFamily="65" charset="-120"/>
                <a:ea typeface="標楷體" panose="03000509000000000000" pitchFamily="65" charset="-120"/>
              </a:rPr>
              <a:t>西濱南工處勞安課</a:t>
            </a:r>
          </a:p>
        </p:txBody>
      </p:sp>
      <p:sp>
        <p:nvSpPr>
          <p:cNvPr id="82066" name="Rectangle 146"/>
          <p:cNvSpPr>
            <a:spLocks noChangeArrowheads="1"/>
          </p:cNvSpPr>
          <p:nvPr/>
        </p:nvSpPr>
        <p:spPr bwMode="auto">
          <a:xfrm>
            <a:off x="6684963" y="3141663"/>
            <a:ext cx="2030412" cy="1090171"/>
          </a:xfrm>
          <a:prstGeom prst="rect">
            <a:avLst/>
          </a:prstGeom>
          <a:noFill/>
          <a:ln w="9525">
            <a:noFill/>
            <a:miter lim="800000"/>
            <a:headEnd/>
            <a:tailEnd/>
          </a:ln>
          <a:effectLst/>
        </p:spPr>
        <p:txBody>
          <a:bodyPr lIns="92075" tIns="46038" rIns="92075" bIns="46038">
            <a:spAutoFit/>
          </a:bodyPr>
          <a:lstStyle/>
          <a:p>
            <a:pPr algn="ctr" eaLnBrk="0" hangingPunct="0">
              <a:lnSpc>
                <a:spcPct val="90000"/>
              </a:lnSpc>
            </a:pPr>
            <a:r>
              <a:rPr lang="zh-TW" altLang="en-US" sz="2400" dirty="0">
                <a:solidFill>
                  <a:prstClr val="black"/>
                </a:solidFill>
                <a:latin typeface="標楷體" panose="03000509000000000000" pitchFamily="65" charset="-120"/>
                <a:ea typeface="標楷體" panose="03000509000000000000" pitchFamily="65" charset="-120"/>
              </a:rPr>
              <a:t>泛亞工程</a:t>
            </a:r>
          </a:p>
          <a:p>
            <a:pPr algn="ctr" eaLnBrk="0" hangingPunct="0">
              <a:lnSpc>
                <a:spcPct val="90000"/>
              </a:lnSpc>
            </a:pPr>
            <a:r>
              <a:rPr lang="zh-TW" altLang="en-US" sz="2400" dirty="0" smtClean="0">
                <a:solidFill>
                  <a:prstClr val="black"/>
                </a:solidFill>
                <a:latin typeface="標楷體" panose="03000509000000000000" pitchFamily="65" charset="-120"/>
                <a:ea typeface="標楷體" panose="03000509000000000000" pitchFamily="65" charset="-120"/>
              </a:rPr>
              <a:t>職安業務</a:t>
            </a:r>
            <a:r>
              <a:rPr lang="zh-TW" altLang="en-US" sz="2400" dirty="0">
                <a:solidFill>
                  <a:prstClr val="black"/>
                </a:solidFill>
                <a:latin typeface="標楷體" panose="03000509000000000000" pitchFamily="65" charset="-120"/>
                <a:ea typeface="標楷體" panose="03000509000000000000" pitchFamily="65" charset="-120"/>
              </a:rPr>
              <a:t>主管</a:t>
            </a:r>
            <a:r>
              <a:rPr lang="zh-TW" altLang="en-US" sz="2400" dirty="0" smtClean="0">
                <a:solidFill>
                  <a:prstClr val="black"/>
                </a:solidFill>
                <a:latin typeface="標楷體" panose="03000509000000000000" pitchFamily="65" charset="-120"/>
                <a:ea typeface="標楷體" panose="03000509000000000000" pitchFamily="65" charset="-120"/>
              </a:rPr>
              <a:t>及職安</a:t>
            </a:r>
            <a:r>
              <a:rPr lang="zh-TW" altLang="en-US" sz="2400" dirty="0">
                <a:solidFill>
                  <a:prstClr val="black"/>
                </a:solidFill>
                <a:latin typeface="標楷體" panose="03000509000000000000" pitchFamily="65" charset="-120"/>
                <a:ea typeface="標楷體" panose="03000509000000000000" pitchFamily="65" charset="-120"/>
              </a:rPr>
              <a:t>管理員</a:t>
            </a:r>
          </a:p>
        </p:txBody>
      </p:sp>
      <p:sp>
        <p:nvSpPr>
          <p:cNvPr id="764979" name="AutoShape 148"/>
          <p:cNvSpPr>
            <a:spLocks noChangeArrowheads="1"/>
          </p:cNvSpPr>
          <p:nvPr/>
        </p:nvSpPr>
        <p:spPr bwMode="auto">
          <a:xfrm>
            <a:off x="2720975" y="4717519"/>
            <a:ext cx="1484233" cy="837676"/>
          </a:xfrm>
          <a:prstGeom prst="roundRect">
            <a:avLst>
              <a:gd name="adj" fmla="val 1666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latinLnBrk="1">
              <a:lnSpc>
                <a:spcPct val="90000"/>
              </a:lnSpc>
            </a:pPr>
            <a:r>
              <a:rPr kumimoji="0" lang="zh-TW" altLang="en-US" sz="2400" b="0" dirty="0" smtClean="0">
                <a:solidFill>
                  <a:srgbClr val="1F497D"/>
                </a:solidFill>
                <a:latin typeface="標楷體" panose="03000509000000000000" pitchFamily="65" charset="-120"/>
                <a:ea typeface="標楷體" panose="03000509000000000000" pitchFamily="65" charset="-120"/>
              </a:rPr>
              <a:t>職安業務</a:t>
            </a:r>
            <a:endParaRPr kumimoji="0" lang="zh-TW" altLang="en-US" sz="2400" b="0" dirty="0">
              <a:solidFill>
                <a:srgbClr val="1F497D"/>
              </a:solidFill>
              <a:latin typeface="標楷體" panose="03000509000000000000" pitchFamily="65" charset="-120"/>
              <a:ea typeface="標楷體" panose="03000509000000000000" pitchFamily="65" charset="-120"/>
            </a:endParaRPr>
          </a:p>
          <a:p>
            <a:pPr latinLnBrk="1">
              <a:lnSpc>
                <a:spcPct val="90000"/>
              </a:lnSpc>
            </a:pPr>
            <a:r>
              <a:rPr kumimoji="0" lang="zh-TW" altLang="en-US" sz="2400" b="0" dirty="0">
                <a:solidFill>
                  <a:srgbClr val="1F497D"/>
                </a:solidFill>
                <a:latin typeface="標楷體" panose="03000509000000000000" pitchFamily="65" charset="-120"/>
                <a:ea typeface="標楷體" panose="03000509000000000000" pitchFamily="65" charset="-120"/>
              </a:rPr>
              <a:t>督導</a:t>
            </a:r>
            <a:r>
              <a:rPr kumimoji="0" lang="zh-TW" altLang="en-US" sz="2400" b="0" dirty="0" smtClean="0">
                <a:solidFill>
                  <a:srgbClr val="1F497D"/>
                </a:solidFill>
                <a:latin typeface="標楷體" panose="03000509000000000000" pitchFamily="65" charset="-120"/>
                <a:ea typeface="標楷體" panose="03000509000000000000" pitchFamily="65" charset="-120"/>
              </a:rPr>
              <a:t>稽核</a:t>
            </a:r>
            <a:endParaRPr kumimoji="0" lang="zh-TW" altLang="en-US" sz="2400" b="0" dirty="0">
              <a:solidFill>
                <a:srgbClr val="1F497D"/>
              </a:solidFill>
              <a:latin typeface="標楷體" panose="03000509000000000000" pitchFamily="65" charset="-120"/>
              <a:ea typeface="標楷體" panose="03000509000000000000" pitchFamily="65" charset="-120"/>
            </a:endParaRPr>
          </a:p>
        </p:txBody>
      </p:sp>
      <p:sp>
        <p:nvSpPr>
          <p:cNvPr id="764980" name="AutoShape 149"/>
          <p:cNvSpPr>
            <a:spLocks noChangeArrowheads="1"/>
          </p:cNvSpPr>
          <p:nvPr/>
        </p:nvSpPr>
        <p:spPr bwMode="auto">
          <a:xfrm>
            <a:off x="7248525" y="4920449"/>
            <a:ext cx="973138" cy="46991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latinLnBrk="1">
              <a:lnSpc>
                <a:spcPct val="90000"/>
              </a:lnSpc>
            </a:pPr>
            <a:r>
              <a:rPr kumimoji="0" lang="zh-TW" altLang="en-US" sz="2400" b="0">
                <a:solidFill>
                  <a:srgbClr val="1F497D"/>
                </a:solidFill>
                <a:latin typeface="標楷體" panose="03000509000000000000" pitchFamily="65" charset="-120"/>
                <a:ea typeface="標楷體" panose="03000509000000000000" pitchFamily="65" charset="-120"/>
              </a:rPr>
              <a:t>執行</a:t>
            </a:r>
          </a:p>
        </p:txBody>
      </p:sp>
      <p:sp>
        <p:nvSpPr>
          <p:cNvPr id="2" name="Rectangle 146"/>
          <p:cNvSpPr>
            <a:spLocks noChangeArrowheads="1"/>
          </p:cNvSpPr>
          <p:nvPr/>
        </p:nvSpPr>
        <p:spPr bwMode="auto">
          <a:xfrm>
            <a:off x="4478338" y="3140075"/>
            <a:ext cx="2030412" cy="1090171"/>
          </a:xfrm>
          <a:prstGeom prst="rect">
            <a:avLst/>
          </a:prstGeom>
          <a:noFill/>
          <a:ln w="9525">
            <a:noFill/>
            <a:miter lim="800000"/>
            <a:headEnd/>
            <a:tailEnd/>
          </a:ln>
          <a:effectLst/>
        </p:spPr>
        <p:txBody>
          <a:bodyPr lIns="92075" tIns="46038" rIns="92075" bIns="46038">
            <a:spAutoFit/>
          </a:bodyPr>
          <a:lstStyle/>
          <a:p>
            <a:pPr algn="ctr" eaLnBrk="0" hangingPunct="0">
              <a:lnSpc>
                <a:spcPct val="90000"/>
              </a:lnSpc>
            </a:pPr>
            <a:r>
              <a:rPr lang="zh-TW" altLang="en-US" sz="2400" dirty="0">
                <a:solidFill>
                  <a:srgbClr val="800000"/>
                </a:solidFill>
                <a:latin typeface="標楷體" panose="03000509000000000000" pitchFamily="65" charset="-120"/>
                <a:ea typeface="標楷體" panose="03000509000000000000" pitchFamily="65" charset="-120"/>
              </a:rPr>
              <a:t>西濱南工處</a:t>
            </a:r>
          </a:p>
          <a:p>
            <a:pPr algn="ctr" eaLnBrk="0" hangingPunct="0">
              <a:lnSpc>
                <a:spcPct val="90000"/>
              </a:lnSpc>
            </a:pPr>
            <a:r>
              <a:rPr lang="zh-TW" altLang="en-US" sz="2400" dirty="0" smtClean="0">
                <a:solidFill>
                  <a:srgbClr val="800000"/>
                </a:solidFill>
                <a:latin typeface="標楷體" panose="03000509000000000000" pitchFamily="65" charset="-120"/>
                <a:ea typeface="標楷體" panose="03000509000000000000" pitchFamily="65" charset="-120"/>
              </a:rPr>
              <a:t>第三工務段</a:t>
            </a:r>
            <a:endParaRPr lang="zh-TW" altLang="en-US" sz="2400" dirty="0">
              <a:solidFill>
                <a:srgbClr val="800000"/>
              </a:solidFill>
              <a:latin typeface="標楷體" panose="03000509000000000000" pitchFamily="65" charset="-120"/>
              <a:ea typeface="標楷體" panose="03000509000000000000" pitchFamily="65" charset="-120"/>
            </a:endParaRPr>
          </a:p>
          <a:p>
            <a:pPr algn="ctr" eaLnBrk="0" hangingPunct="0">
              <a:lnSpc>
                <a:spcPct val="90000"/>
              </a:lnSpc>
            </a:pPr>
            <a:r>
              <a:rPr lang="zh-TW" altLang="en-US" sz="2400" dirty="0" smtClean="0">
                <a:solidFill>
                  <a:srgbClr val="800000"/>
                </a:solidFill>
                <a:latin typeface="標楷體" panose="03000509000000000000" pitchFamily="65" charset="-120"/>
                <a:ea typeface="標楷體" panose="03000509000000000000" pitchFamily="65" charset="-120"/>
              </a:rPr>
              <a:t>職安工程</a:t>
            </a:r>
            <a:r>
              <a:rPr lang="zh-TW" altLang="en-US" sz="2400" dirty="0">
                <a:solidFill>
                  <a:srgbClr val="800000"/>
                </a:solidFill>
                <a:latin typeface="標楷體" panose="03000509000000000000" pitchFamily="65" charset="-120"/>
                <a:ea typeface="標楷體" panose="03000509000000000000" pitchFamily="65" charset="-120"/>
              </a:rPr>
              <a:t>司</a:t>
            </a:r>
          </a:p>
        </p:txBody>
      </p:sp>
      <p:sp>
        <p:nvSpPr>
          <p:cNvPr id="764982" name="AutoShape 149"/>
          <p:cNvSpPr>
            <a:spLocks noChangeArrowheads="1"/>
          </p:cNvSpPr>
          <p:nvPr/>
        </p:nvSpPr>
        <p:spPr bwMode="auto">
          <a:xfrm>
            <a:off x="4433888" y="4730219"/>
            <a:ext cx="2359025" cy="83767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latinLnBrk="1">
              <a:lnSpc>
                <a:spcPct val="90000"/>
              </a:lnSpc>
            </a:pPr>
            <a:r>
              <a:rPr kumimoji="0" lang="zh-TW" altLang="en-US" sz="2400" b="0" dirty="0" smtClean="0">
                <a:solidFill>
                  <a:srgbClr val="1F497D"/>
                </a:solidFill>
                <a:latin typeface="標楷體" panose="03000509000000000000" pitchFamily="65" charset="-120"/>
                <a:ea typeface="標楷體" panose="03000509000000000000" pitchFamily="65" charset="-120"/>
              </a:rPr>
              <a:t>職安業務</a:t>
            </a:r>
            <a:r>
              <a:rPr kumimoji="0" lang="zh-TW" altLang="en-US" sz="2400" b="0" dirty="0">
                <a:solidFill>
                  <a:srgbClr val="1F497D"/>
                </a:solidFill>
                <a:latin typeface="標楷體" panose="03000509000000000000" pitchFamily="65" charset="-120"/>
                <a:ea typeface="標楷體" panose="03000509000000000000" pitchFamily="65" charset="-120"/>
              </a:rPr>
              <a:t>督導與不定期</a:t>
            </a:r>
            <a:r>
              <a:rPr kumimoji="0" lang="zh-TW" altLang="en-US" sz="2400" b="0" dirty="0" smtClean="0">
                <a:solidFill>
                  <a:srgbClr val="1F497D"/>
                </a:solidFill>
                <a:latin typeface="標楷體" panose="03000509000000000000" pitchFamily="65" charset="-120"/>
                <a:ea typeface="標楷體" panose="03000509000000000000" pitchFamily="65" charset="-120"/>
              </a:rPr>
              <a:t>稽核</a:t>
            </a:r>
            <a:endParaRPr kumimoji="0" lang="zh-TW" altLang="en-US" sz="2400" b="0" dirty="0">
              <a:solidFill>
                <a:srgbClr val="1F497D"/>
              </a:solidFill>
              <a:latin typeface="標楷體" panose="03000509000000000000" pitchFamily="65" charset="-120"/>
              <a:ea typeface="標楷體" panose="03000509000000000000" pitchFamily="65" charset="-120"/>
            </a:endParaRPr>
          </a:p>
        </p:txBody>
      </p:sp>
      <p:sp>
        <p:nvSpPr>
          <p:cNvPr id="764983" name="AutoShape 148"/>
          <p:cNvSpPr>
            <a:spLocks noChangeArrowheads="1"/>
          </p:cNvSpPr>
          <p:nvPr/>
        </p:nvSpPr>
        <p:spPr bwMode="auto">
          <a:xfrm>
            <a:off x="660400" y="4731806"/>
            <a:ext cx="1484233" cy="83767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latinLnBrk="1">
              <a:lnSpc>
                <a:spcPct val="90000"/>
              </a:lnSpc>
            </a:pPr>
            <a:r>
              <a:rPr kumimoji="0" lang="zh-TW" altLang="en-US" sz="2400" b="0" dirty="0" smtClean="0">
                <a:solidFill>
                  <a:srgbClr val="1F497D"/>
                </a:solidFill>
                <a:latin typeface="標楷體" panose="03000509000000000000" pitchFamily="65" charset="-120"/>
                <a:ea typeface="標楷體" panose="03000509000000000000" pitchFamily="65" charset="-120"/>
              </a:rPr>
              <a:t>職安業務</a:t>
            </a:r>
            <a:endParaRPr kumimoji="0" lang="zh-TW" altLang="en-US" sz="2400" b="0" dirty="0">
              <a:solidFill>
                <a:srgbClr val="1F497D"/>
              </a:solidFill>
              <a:latin typeface="標楷體" panose="03000509000000000000" pitchFamily="65" charset="-120"/>
              <a:ea typeface="標楷體" panose="03000509000000000000" pitchFamily="65" charset="-120"/>
            </a:endParaRPr>
          </a:p>
          <a:p>
            <a:pPr latinLnBrk="1">
              <a:lnSpc>
                <a:spcPct val="90000"/>
              </a:lnSpc>
            </a:pPr>
            <a:r>
              <a:rPr kumimoji="0" lang="zh-TW" altLang="en-US" sz="2400" b="0" dirty="0">
                <a:solidFill>
                  <a:srgbClr val="1F497D"/>
                </a:solidFill>
                <a:latin typeface="標楷體" panose="03000509000000000000" pitchFamily="65" charset="-120"/>
                <a:ea typeface="標楷體" panose="03000509000000000000" pitchFamily="65" charset="-120"/>
              </a:rPr>
              <a:t>督導稽核</a:t>
            </a:r>
          </a:p>
        </p:txBody>
      </p:sp>
      <p:sp>
        <p:nvSpPr>
          <p:cNvPr id="764985" name="Text Box 57"/>
          <p:cNvSpPr txBox="1">
            <a:spLocks noChangeArrowheads="1"/>
          </p:cNvSpPr>
          <p:nvPr/>
        </p:nvSpPr>
        <p:spPr bwMode="auto">
          <a:xfrm>
            <a:off x="4205208" y="778709"/>
            <a:ext cx="5643642" cy="1508105"/>
          </a:xfrm>
          <a:prstGeom prst="rect">
            <a:avLst/>
          </a:prstGeom>
          <a:solidFill>
            <a:srgbClr val="CCFF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7800" indent="-177800" defTabSz="757238">
              <a:defRPr kumimoji="1" sz="2400">
                <a:solidFill>
                  <a:schemeClr val="tx1"/>
                </a:solidFill>
                <a:latin typeface="Times New Roman" pitchFamily="18" charset="0"/>
                <a:ea typeface="新細明體" pitchFamily="18" charset="-120"/>
              </a:defRPr>
            </a:lvl1pPr>
            <a:lvl2pPr defTabSz="757238">
              <a:defRPr kumimoji="1" sz="2400">
                <a:solidFill>
                  <a:schemeClr val="tx1"/>
                </a:solidFill>
                <a:latin typeface="Times New Roman" pitchFamily="18" charset="0"/>
                <a:ea typeface="新細明體" pitchFamily="18" charset="-120"/>
              </a:defRPr>
            </a:lvl2pPr>
            <a:lvl3pPr defTabSz="757238">
              <a:defRPr kumimoji="1" sz="2400">
                <a:solidFill>
                  <a:schemeClr val="tx1"/>
                </a:solidFill>
                <a:latin typeface="Times New Roman" pitchFamily="18" charset="0"/>
                <a:ea typeface="新細明體" pitchFamily="18" charset="-120"/>
              </a:defRPr>
            </a:lvl3pPr>
            <a:lvl4pPr defTabSz="757238">
              <a:defRPr kumimoji="1" sz="2400">
                <a:solidFill>
                  <a:schemeClr val="tx1"/>
                </a:solidFill>
                <a:latin typeface="Times New Roman" pitchFamily="18" charset="0"/>
                <a:ea typeface="新細明體" pitchFamily="18" charset="-120"/>
              </a:defRPr>
            </a:lvl4pPr>
            <a:lvl5pPr defTabSz="757238">
              <a:defRPr kumimoji="1" sz="2400">
                <a:solidFill>
                  <a:schemeClr val="tx1"/>
                </a:solidFill>
                <a:latin typeface="Times New Roman" pitchFamily="18" charset="0"/>
                <a:ea typeface="新細明體" pitchFamily="18" charset="-120"/>
              </a:defRPr>
            </a:lvl5pPr>
            <a:lvl6pPr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2000" b="0" dirty="0">
                <a:solidFill>
                  <a:srgbClr val="0066FF"/>
                </a:solidFill>
                <a:latin typeface="標楷體" panose="03000509000000000000" pitchFamily="65" charset="-120"/>
                <a:ea typeface="標楷體" panose="03000509000000000000" pitchFamily="65" charset="-120"/>
              </a:rPr>
              <a:t>執行依據：</a:t>
            </a:r>
          </a:p>
          <a:p>
            <a:r>
              <a:rPr lang="en-US" altLang="zh-TW" sz="1800" b="0" dirty="0">
                <a:solidFill>
                  <a:srgbClr val="0066FF"/>
                </a:solidFill>
                <a:latin typeface="標楷體" panose="03000509000000000000" pitchFamily="65" charset="-120"/>
                <a:ea typeface="標楷體" panose="03000509000000000000" pitchFamily="65" charset="-120"/>
              </a:rPr>
              <a:t>1.</a:t>
            </a:r>
            <a:r>
              <a:rPr lang="zh-TW" altLang="en-US" sz="1800" b="0" dirty="0">
                <a:solidFill>
                  <a:srgbClr val="0066FF"/>
                </a:solidFill>
                <a:latin typeface="標楷體" panose="03000509000000000000" pitchFamily="65" charset="-120"/>
                <a:ea typeface="標楷體" panose="03000509000000000000" pitchFamily="65" charset="-120"/>
              </a:rPr>
              <a:t>工程標準作業程序「</a:t>
            </a:r>
            <a:r>
              <a:rPr lang="en-US" altLang="zh-TW" sz="1800" b="0" dirty="0">
                <a:solidFill>
                  <a:srgbClr val="0066FF"/>
                </a:solidFill>
                <a:latin typeface="標楷體" panose="03000509000000000000" pitchFamily="65" charset="-120"/>
                <a:ea typeface="標楷體" panose="03000509000000000000" pitchFamily="65" charset="-120"/>
              </a:rPr>
              <a:t>13020</a:t>
            </a:r>
            <a:r>
              <a:rPr lang="zh-TW" altLang="en-US" sz="1800" b="0" dirty="0">
                <a:solidFill>
                  <a:srgbClr val="0066FF"/>
                </a:solidFill>
                <a:latin typeface="標楷體" panose="03000509000000000000" pitchFamily="65" charset="-120"/>
                <a:ea typeface="標楷體" panose="03000509000000000000" pitchFamily="65" charset="-120"/>
              </a:rPr>
              <a:t>安全衛生</a:t>
            </a:r>
            <a:r>
              <a:rPr lang="zh-TW" altLang="en-US" sz="1800" b="0" dirty="0" smtClean="0">
                <a:solidFill>
                  <a:srgbClr val="0066FF"/>
                </a:solidFill>
                <a:latin typeface="標楷體" panose="03000509000000000000" pitchFamily="65" charset="-120"/>
                <a:ea typeface="標楷體" panose="03000509000000000000" pitchFamily="65" charset="-120"/>
              </a:rPr>
              <a:t>稽核」</a:t>
            </a:r>
            <a:r>
              <a:rPr lang="zh-TW" altLang="en-US" sz="1800" b="0" dirty="0">
                <a:solidFill>
                  <a:srgbClr val="0066FF"/>
                </a:solidFill>
                <a:latin typeface="標楷體" panose="03000509000000000000" pitchFamily="65" charset="-120"/>
                <a:ea typeface="標楷體" panose="03000509000000000000" pitchFamily="65" charset="-120"/>
              </a:rPr>
              <a:t>、「</a:t>
            </a:r>
            <a:r>
              <a:rPr lang="en-US" altLang="zh-TW" sz="1800" b="0" dirty="0">
                <a:solidFill>
                  <a:srgbClr val="0066FF"/>
                </a:solidFill>
                <a:latin typeface="標楷體" panose="03000509000000000000" pitchFamily="65" charset="-120"/>
                <a:ea typeface="標楷體" panose="03000509000000000000" pitchFamily="65" charset="-120"/>
              </a:rPr>
              <a:t>14030</a:t>
            </a:r>
            <a:r>
              <a:rPr lang="zh-TW" altLang="en-US" sz="1800" b="0" dirty="0">
                <a:solidFill>
                  <a:srgbClr val="0066FF"/>
                </a:solidFill>
                <a:latin typeface="標楷體" panose="03000509000000000000" pitchFamily="65" charset="-120"/>
                <a:ea typeface="標楷體" panose="03000509000000000000" pitchFamily="65" charset="-120"/>
              </a:rPr>
              <a:t>環境保護</a:t>
            </a:r>
            <a:r>
              <a:rPr lang="zh-TW" altLang="en-US" sz="1800" b="0" dirty="0" smtClean="0">
                <a:solidFill>
                  <a:srgbClr val="0066FF"/>
                </a:solidFill>
                <a:latin typeface="標楷體" panose="03000509000000000000" pitchFamily="65" charset="-120"/>
                <a:ea typeface="標楷體" panose="03000509000000000000" pitchFamily="65" charset="-120"/>
              </a:rPr>
              <a:t>稽核」</a:t>
            </a:r>
            <a:r>
              <a:rPr lang="zh-TW" altLang="en-US" sz="1800" b="0" dirty="0">
                <a:solidFill>
                  <a:srgbClr val="0066FF"/>
                </a:solidFill>
                <a:latin typeface="標楷體" panose="03000509000000000000" pitchFamily="65" charset="-120"/>
                <a:ea typeface="標楷體" panose="03000509000000000000" pitchFamily="65" charset="-120"/>
              </a:rPr>
              <a:t>及「交通維持</a:t>
            </a:r>
            <a:r>
              <a:rPr lang="zh-TW" altLang="en-US" sz="1800" b="0" dirty="0" smtClean="0">
                <a:solidFill>
                  <a:srgbClr val="0066FF"/>
                </a:solidFill>
                <a:latin typeface="標楷體" panose="03000509000000000000" pitchFamily="65" charset="-120"/>
                <a:ea typeface="標楷體" panose="03000509000000000000" pitchFamily="65" charset="-120"/>
              </a:rPr>
              <a:t>稽核」</a:t>
            </a:r>
            <a:r>
              <a:rPr lang="zh-TW" altLang="en-US" sz="1800" b="0" dirty="0">
                <a:solidFill>
                  <a:srgbClr val="0066FF"/>
                </a:solidFill>
                <a:latin typeface="標楷體" panose="03000509000000000000" pitchFamily="65" charset="-120"/>
                <a:ea typeface="標楷體" panose="03000509000000000000" pitchFamily="65" charset="-120"/>
              </a:rPr>
              <a:t>。</a:t>
            </a:r>
          </a:p>
          <a:p>
            <a:r>
              <a:rPr lang="en-US" altLang="zh-TW" sz="1800" b="0" dirty="0">
                <a:solidFill>
                  <a:srgbClr val="0066FF"/>
                </a:solidFill>
                <a:latin typeface="標楷體" panose="03000509000000000000" pitchFamily="65" charset="-120"/>
                <a:ea typeface="標楷體" panose="03000509000000000000" pitchFamily="65" charset="-120"/>
              </a:rPr>
              <a:t>2.</a:t>
            </a:r>
            <a:r>
              <a:rPr lang="zh-TW" altLang="en-US" sz="1800" b="0" dirty="0">
                <a:solidFill>
                  <a:srgbClr val="0066FF"/>
                </a:solidFill>
                <a:latin typeface="標楷體" panose="03000509000000000000" pitchFamily="65" charset="-120"/>
                <a:ea typeface="標楷體" panose="03000509000000000000" pitchFamily="65" charset="-120"/>
              </a:rPr>
              <a:t>「</a:t>
            </a:r>
            <a:r>
              <a:rPr lang="zh-TW" altLang="en-US" sz="1800" b="0" dirty="0" smtClean="0">
                <a:solidFill>
                  <a:srgbClr val="0066FF"/>
                </a:solidFill>
                <a:latin typeface="標楷體" panose="03000509000000000000" pitchFamily="65" charset="-120"/>
                <a:ea typeface="標楷體" panose="03000509000000000000" pitchFamily="65" charset="-120"/>
              </a:rPr>
              <a:t>勞工職業安全</a:t>
            </a:r>
            <a:r>
              <a:rPr lang="zh-TW" altLang="en-US" sz="1800" b="0" dirty="0">
                <a:solidFill>
                  <a:srgbClr val="0066FF"/>
                </a:solidFill>
                <a:latin typeface="標楷體" panose="03000509000000000000" pitchFamily="65" charset="-120"/>
                <a:ea typeface="標楷體" panose="03000509000000000000" pitchFamily="65" charset="-120"/>
              </a:rPr>
              <a:t>衛生法」及</a:t>
            </a:r>
            <a:r>
              <a:rPr lang="zh-TW" altLang="zh-TW" sz="1800" b="0" dirty="0">
                <a:solidFill>
                  <a:srgbClr val="0066FF"/>
                </a:solidFill>
                <a:latin typeface="標楷體" panose="03000509000000000000" pitchFamily="65" charset="-120"/>
                <a:ea typeface="標楷體" panose="03000509000000000000" pitchFamily="65" charset="-120"/>
              </a:rPr>
              <a:t>「</a:t>
            </a:r>
            <a:r>
              <a:rPr lang="zh-TW" altLang="en-US" sz="1800" b="0" dirty="0">
                <a:solidFill>
                  <a:srgbClr val="0066FF"/>
                </a:solidFill>
                <a:latin typeface="標楷體" panose="03000509000000000000" pitchFamily="65" charset="-120"/>
                <a:ea typeface="標楷體" panose="03000509000000000000" pitchFamily="65" charset="-120"/>
              </a:rPr>
              <a:t>環境影響評估法」有關規定</a:t>
            </a:r>
            <a:r>
              <a:rPr lang="zh-TW" altLang="en-US" sz="1800" b="0" dirty="0" smtClean="0">
                <a:solidFill>
                  <a:srgbClr val="0066FF"/>
                </a:solidFill>
                <a:latin typeface="標楷體" panose="03000509000000000000" pitchFamily="65" charset="-120"/>
                <a:ea typeface="標楷體" panose="03000509000000000000" pitchFamily="65" charset="-120"/>
              </a:rPr>
              <a:t>。</a:t>
            </a:r>
            <a:endParaRPr lang="en-US" altLang="zh-TW" sz="1800" b="0" dirty="0" smtClean="0">
              <a:solidFill>
                <a:srgbClr val="0066FF"/>
              </a:solidFill>
              <a:latin typeface="標楷體" panose="03000509000000000000" pitchFamily="65" charset="-120"/>
              <a:ea typeface="標楷體" panose="03000509000000000000" pitchFamily="65" charset="-120"/>
            </a:endParaRPr>
          </a:p>
        </p:txBody>
      </p:sp>
      <p:sp>
        <p:nvSpPr>
          <p:cNvPr id="764986" name="Text Box 58"/>
          <p:cNvSpPr txBox="1">
            <a:spLocks noChangeArrowheads="1"/>
          </p:cNvSpPr>
          <p:nvPr/>
        </p:nvSpPr>
        <p:spPr bwMode="auto">
          <a:xfrm>
            <a:off x="2540000" y="5461000"/>
            <a:ext cx="1816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57238">
              <a:defRPr kumimoji="1" sz="2400">
                <a:solidFill>
                  <a:schemeClr val="tx1"/>
                </a:solidFill>
                <a:latin typeface="Times New Roman" pitchFamily="18" charset="0"/>
                <a:ea typeface="新細明體" pitchFamily="18" charset="-120"/>
              </a:defRPr>
            </a:lvl1pPr>
            <a:lvl2pPr defTabSz="757238">
              <a:defRPr kumimoji="1" sz="2400">
                <a:solidFill>
                  <a:schemeClr val="tx1"/>
                </a:solidFill>
                <a:latin typeface="Times New Roman" pitchFamily="18" charset="0"/>
                <a:ea typeface="新細明體" pitchFamily="18" charset="-120"/>
              </a:defRPr>
            </a:lvl2pPr>
            <a:lvl3pPr defTabSz="757238">
              <a:defRPr kumimoji="1" sz="2400">
                <a:solidFill>
                  <a:schemeClr val="tx1"/>
                </a:solidFill>
                <a:latin typeface="Times New Roman" pitchFamily="18" charset="0"/>
                <a:ea typeface="新細明體" pitchFamily="18" charset="-120"/>
              </a:defRPr>
            </a:lvl3pPr>
            <a:lvl4pPr defTabSz="757238">
              <a:defRPr kumimoji="1" sz="2400">
                <a:solidFill>
                  <a:schemeClr val="tx1"/>
                </a:solidFill>
                <a:latin typeface="Times New Roman" pitchFamily="18" charset="0"/>
                <a:ea typeface="新細明體" pitchFamily="18" charset="-120"/>
              </a:defRPr>
            </a:lvl4pPr>
            <a:lvl5pPr defTabSz="757238">
              <a:defRPr kumimoji="1" sz="2400">
                <a:solidFill>
                  <a:schemeClr val="tx1"/>
                </a:solidFill>
                <a:latin typeface="Times New Roman" pitchFamily="18" charset="0"/>
                <a:ea typeface="新細明體" pitchFamily="18" charset="-120"/>
              </a:defRPr>
            </a:lvl5pPr>
            <a:lvl6pPr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ctr">
              <a:spcBef>
                <a:spcPct val="50000"/>
              </a:spcBef>
            </a:pPr>
            <a:r>
              <a:rPr lang="zh-TW" altLang="en-US" sz="2000">
                <a:solidFill>
                  <a:srgbClr val="CC3300"/>
                </a:solidFill>
                <a:latin typeface="標楷體" panose="03000509000000000000" pitchFamily="65" charset="-120"/>
                <a:ea typeface="標楷體" panose="03000509000000000000" pitchFamily="65" charset="-120"/>
              </a:rPr>
              <a:t>至少</a:t>
            </a:r>
            <a:r>
              <a:rPr lang="en-US" altLang="zh-TW" sz="2000">
                <a:solidFill>
                  <a:srgbClr val="CC3300"/>
                </a:solidFill>
                <a:latin typeface="標楷體" panose="03000509000000000000" pitchFamily="65" charset="-120"/>
                <a:ea typeface="標楷體" panose="03000509000000000000" pitchFamily="65" charset="-120"/>
              </a:rPr>
              <a:t>2</a:t>
            </a:r>
            <a:r>
              <a:rPr lang="zh-TW" altLang="en-US" sz="2000">
                <a:solidFill>
                  <a:srgbClr val="CC3300"/>
                </a:solidFill>
                <a:latin typeface="標楷體" panose="03000509000000000000" pitchFamily="65" charset="-120"/>
                <a:ea typeface="標楷體" panose="03000509000000000000" pitchFamily="65" charset="-120"/>
              </a:rPr>
              <a:t>次</a:t>
            </a:r>
            <a:r>
              <a:rPr lang="en-US" altLang="zh-TW" sz="2000">
                <a:solidFill>
                  <a:srgbClr val="CC3300"/>
                </a:solidFill>
                <a:latin typeface="標楷體" panose="03000509000000000000" pitchFamily="65" charset="-120"/>
                <a:ea typeface="標楷體" panose="03000509000000000000" pitchFamily="65" charset="-120"/>
              </a:rPr>
              <a:t>/</a:t>
            </a:r>
            <a:r>
              <a:rPr lang="zh-TW" altLang="en-US" sz="2000">
                <a:solidFill>
                  <a:srgbClr val="CC3300"/>
                </a:solidFill>
                <a:latin typeface="標楷體" panose="03000509000000000000" pitchFamily="65" charset="-120"/>
                <a:ea typeface="標楷體" panose="03000509000000000000" pitchFamily="65" charset="-120"/>
              </a:rPr>
              <a:t>月</a:t>
            </a:r>
          </a:p>
        </p:txBody>
      </p:sp>
      <p:sp>
        <p:nvSpPr>
          <p:cNvPr id="764988" name="Text Box 60"/>
          <p:cNvSpPr txBox="1">
            <a:spLocks noChangeArrowheads="1"/>
          </p:cNvSpPr>
          <p:nvPr/>
        </p:nvSpPr>
        <p:spPr bwMode="auto">
          <a:xfrm>
            <a:off x="4597400" y="5461000"/>
            <a:ext cx="19177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57238">
              <a:defRPr kumimoji="1" sz="2400">
                <a:solidFill>
                  <a:schemeClr val="tx1"/>
                </a:solidFill>
                <a:latin typeface="Times New Roman" pitchFamily="18" charset="0"/>
                <a:ea typeface="新細明體" pitchFamily="18" charset="-120"/>
              </a:defRPr>
            </a:lvl1pPr>
            <a:lvl2pPr defTabSz="757238">
              <a:defRPr kumimoji="1" sz="2400">
                <a:solidFill>
                  <a:schemeClr val="tx1"/>
                </a:solidFill>
                <a:latin typeface="Times New Roman" pitchFamily="18" charset="0"/>
                <a:ea typeface="新細明體" pitchFamily="18" charset="-120"/>
              </a:defRPr>
            </a:lvl2pPr>
            <a:lvl3pPr defTabSz="757238">
              <a:defRPr kumimoji="1" sz="2400">
                <a:solidFill>
                  <a:schemeClr val="tx1"/>
                </a:solidFill>
                <a:latin typeface="Times New Roman" pitchFamily="18" charset="0"/>
                <a:ea typeface="新細明體" pitchFamily="18" charset="-120"/>
              </a:defRPr>
            </a:lvl3pPr>
            <a:lvl4pPr defTabSz="757238">
              <a:defRPr kumimoji="1" sz="2400">
                <a:solidFill>
                  <a:schemeClr val="tx1"/>
                </a:solidFill>
                <a:latin typeface="Times New Roman" pitchFamily="18" charset="0"/>
                <a:ea typeface="新細明體" pitchFamily="18" charset="-120"/>
              </a:defRPr>
            </a:lvl4pPr>
            <a:lvl5pPr defTabSz="757238">
              <a:defRPr kumimoji="1" sz="2400">
                <a:solidFill>
                  <a:schemeClr val="tx1"/>
                </a:solidFill>
                <a:latin typeface="Times New Roman" pitchFamily="18" charset="0"/>
                <a:ea typeface="新細明體" pitchFamily="18" charset="-120"/>
              </a:defRPr>
            </a:lvl5pPr>
            <a:lvl6pPr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1000"/>
              </a:spcBef>
            </a:pPr>
            <a:r>
              <a:rPr lang="en-US" altLang="zh-TW" sz="2000" dirty="0">
                <a:solidFill>
                  <a:srgbClr val="CC3300"/>
                </a:solidFill>
                <a:latin typeface="標楷體" panose="03000509000000000000" pitchFamily="65" charset="-120"/>
                <a:ea typeface="標楷體" panose="03000509000000000000" pitchFamily="65" charset="-120"/>
              </a:rPr>
              <a:t>1.</a:t>
            </a:r>
            <a:r>
              <a:rPr lang="zh-TW" altLang="en-US" sz="2000" dirty="0" smtClean="0">
                <a:solidFill>
                  <a:srgbClr val="CC3300"/>
                </a:solidFill>
                <a:latin typeface="標楷體" panose="03000509000000000000" pitchFamily="65" charset="-120"/>
                <a:ea typeface="標楷體" panose="03000509000000000000" pitchFamily="65" charset="-120"/>
              </a:rPr>
              <a:t>至少</a:t>
            </a:r>
            <a:r>
              <a:rPr lang="en-US" altLang="zh-TW" sz="2000" dirty="0">
                <a:solidFill>
                  <a:srgbClr val="CC3300"/>
                </a:solidFill>
                <a:latin typeface="標楷體" panose="03000509000000000000" pitchFamily="65" charset="-120"/>
                <a:ea typeface="標楷體" panose="03000509000000000000" pitchFamily="65" charset="-120"/>
              </a:rPr>
              <a:t>1</a:t>
            </a:r>
            <a:r>
              <a:rPr lang="zh-TW" altLang="en-US" sz="2000" dirty="0" smtClean="0">
                <a:solidFill>
                  <a:srgbClr val="CC3300"/>
                </a:solidFill>
                <a:latin typeface="標楷體" panose="03000509000000000000" pitchFamily="65" charset="-120"/>
                <a:ea typeface="標楷體" panose="03000509000000000000" pitchFamily="65" charset="-120"/>
              </a:rPr>
              <a:t>次</a:t>
            </a:r>
            <a:r>
              <a:rPr lang="en-US" altLang="zh-TW" sz="2000" dirty="0">
                <a:solidFill>
                  <a:srgbClr val="CC3300"/>
                </a:solidFill>
                <a:latin typeface="標楷體" panose="03000509000000000000" pitchFamily="65" charset="-120"/>
                <a:ea typeface="標楷體" panose="03000509000000000000" pitchFamily="65" charset="-120"/>
              </a:rPr>
              <a:t>/</a:t>
            </a:r>
            <a:r>
              <a:rPr lang="zh-TW" altLang="en-US" sz="2000" dirty="0">
                <a:solidFill>
                  <a:srgbClr val="CC3300"/>
                </a:solidFill>
                <a:latin typeface="標楷體" panose="03000509000000000000" pitchFamily="65" charset="-120"/>
                <a:ea typeface="標楷體" panose="03000509000000000000" pitchFamily="65" charset="-120"/>
              </a:rPr>
              <a:t>週</a:t>
            </a:r>
          </a:p>
          <a:p>
            <a:pPr>
              <a:spcBef>
                <a:spcPct val="1000"/>
              </a:spcBef>
            </a:pPr>
            <a:r>
              <a:rPr lang="en-US" altLang="zh-TW" sz="2000" dirty="0">
                <a:solidFill>
                  <a:srgbClr val="CC3300"/>
                </a:solidFill>
                <a:latin typeface="標楷體" panose="03000509000000000000" pitchFamily="65" charset="-120"/>
                <a:ea typeface="標楷體" panose="03000509000000000000" pitchFamily="65" charset="-120"/>
              </a:rPr>
              <a:t>2.</a:t>
            </a:r>
            <a:r>
              <a:rPr lang="zh-TW" altLang="en-US" sz="2000" dirty="0">
                <a:solidFill>
                  <a:srgbClr val="CC3300"/>
                </a:solidFill>
                <a:latin typeface="標楷體" panose="03000509000000000000" pitchFamily="65" charset="-120"/>
                <a:ea typeface="標楷體" panose="03000509000000000000" pitchFamily="65" charset="-120"/>
              </a:rPr>
              <a:t>橋梁作業時</a:t>
            </a:r>
          </a:p>
          <a:p>
            <a:pPr>
              <a:spcBef>
                <a:spcPct val="1000"/>
              </a:spcBef>
            </a:pPr>
            <a:r>
              <a:rPr lang="zh-TW" altLang="en-US" sz="2000" dirty="0">
                <a:solidFill>
                  <a:srgbClr val="CC3300"/>
                </a:solidFill>
                <a:latin typeface="標楷體" panose="03000509000000000000" pitchFamily="65" charset="-120"/>
                <a:ea typeface="標楷體" panose="03000509000000000000" pitchFamily="65" charset="-120"/>
              </a:rPr>
              <a:t>  至少</a:t>
            </a:r>
            <a:r>
              <a:rPr lang="en-US" altLang="zh-TW" sz="2000" dirty="0">
                <a:solidFill>
                  <a:srgbClr val="CC3300"/>
                </a:solidFill>
                <a:latin typeface="標楷體" panose="03000509000000000000" pitchFamily="65" charset="-120"/>
                <a:ea typeface="標楷體" panose="03000509000000000000" pitchFamily="65" charset="-120"/>
              </a:rPr>
              <a:t>10</a:t>
            </a:r>
            <a:r>
              <a:rPr lang="zh-TW" altLang="en-US" sz="2000" dirty="0">
                <a:solidFill>
                  <a:srgbClr val="CC3300"/>
                </a:solidFill>
                <a:latin typeface="標楷體" panose="03000509000000000000" pitchFamily="65" charset="-120"/>
                <a:ea typeface="標楷體" panose="03000509000000000000" pitchFamily="65" charset="-120"/>
              </a:rPr>
              <a:t>次</a:t>
            </a:r>
            <a:r>
              <a:rPr lang="en-US" altLang="zh-TW" sz="2000" dirty="0">
                <a:solidFill>
                  <a:srgbClr val="CC3300"/>
                </a:solidFill>
                <a:latin typeface="標楷體" panose="03000509000000000000" pitchFamily="65" charset="-120"/>
                <a:ea typeface="標楷體" panose="03000509000000000000" pitchFamily="65" charset="-120"/>
              </a:rPr>
              <a:t>/</a:t>
            </a:r>
            <a:r>
              <a:rPr lang="zh-TW" altLang="en-US" sz="2000" dirty="0">
                <a:solidFill>
                  <a:srgbClr val="CC3300"/>
                </a:solidFill>
                <a:latin typeface="標楷體" panose="03000509000000000000" pitchFamily="65" charset="-120"/>
                <a:ea typeface="標楷體" panose="03000509000000000000" pitchFamily="65" charset="-120"/>
              </a:rPr>
              <a:t>月</a:t>
            </a:r>
          </a:p>
        </p:txBody>
      </p:sp>
      <p:sp>
        <p:nvSpPr>
          <p:cNvPr id="764989" name="Line 111"/>
          <p:cNvSpPr>
            <a:spLocks noChangeShapeType="1"/>
          </p:cNvSpPr>
          <p:nvPr/>
        </p:nvSpPr>
        <p:spPr bwMode="auto">
          <a:xfrm>
            <a:off x="549275" y="5495925"/>
            <a:ext cx="8148638" cy="0"/>
          </a:xfrm>
          <a:prstGeom prst="line">
            <a:avLst/>
          </a:prstGeom>
          <a:noFill/>
          <a:ln w="12700" cap="rnd">
            <a:solidFill>
              <a:srgbClr val="D3FF57"/>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latin typeface="Microsoft YaHei" panose="020B0503020204020204" pitchFamily="34" charset="-122"/>
              <a:ea typeface="Microsoft YaHei" panose="020B0503020204020204" pitchFamily="34" charset="-122"/>
            </a:endParaRPr>
          </a:p>
        </p:txBody>
      </p:sp>
      <p:sp>
        <p:nvSpPr>
          <p:cNvPr id="59" name="Rectangle 25"/>
          <p:cNvSpPr>
            <a:spLocks noChangeArrowheads="1"/>
          </p:cNvSpPr>
          <p:nvPr/>
        </p:nvSpPr>
        <p:spPr bwMode="auto">
          <a:xfrm>
            <a:off x="1765300" y="254000"/>
            <a:ext cx="446581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en-US" altLang="zh-TW" sz="2800" b="0" u="sng" dirty="0">
                <a:solidFill>
                  <a:srgbClr val="CC3300"/>
                </a:solidFill>
                <a:latin typeface="標楷體" panose="03000509000000000000" pitchFamily="65" charset="-120"/>
                <a:ea typeface="標楷體" panose="03000509000000000000" pitchFamily="65" charset="-120"/>
              </a:rPr>
              <a:t>6</a:t>
            </a:r>
            <a:r>
              <a:rPr lang="en-US" altLang="zh-TW" sz="2800" b="0" u="sng" dirty="0" smtClean="0">
                <a:solidFill>
                  <a:srgbClr val="CC3300"/>
                </a:solidFill>
                <a:latin typeface="標楷體" panose="03000509000000000000" pitchFamily="65" charset="-120"/>
                <a:ea typeface="標楷體" panose="03000509000000000000" pitchFamily="65" charset="-120"/>
              </a:rPr>
              <a:t>-3.</a:t>
            </a:r>
            <a:r>
              <a:rPr lang="zh-TW" altLang="en-US" sz="2800" b="0" u="sng" dirty="0" smtClean="0">
                <a:solidFill>
                  <a:srgbClr val="CC3300"/>
                </a:solidFill>
                <a:latin typeface="標楷體" panose="03000509000000000000" pitchFamily="65" charset="-120"/>
                <a:ea typeface="標楷體" panose="03000509000000000000" pitchFamily="65" charset="-120"/>
              </a:rPr>
              <a:t>安衛環保管理組織架構</a:t>
            </a:r>
          </a:p>
          <a:p>
            <a:endParaRPr lang="zh-TW" altLang="en-US" sz="2800" b="0" u="sng" dirty="0">
              <a:solidFill>
                <a:srgbClr val="CC33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286795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964" name="Rectangle 76"/>
          <p:cNvSpPr>
            <a:spLocks noChangeArrowheads="1"/>
          </p:cNvSpPr>
          <p:nvPr/>
        </p:nvSpPr>
        <p:spPr bwMode="auto">
          <a:xfrm>
            <a:off x="1917700" y="234950"/>
            <a:ext cx="7846786"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pPr marL="711200" indent="-711200"/>
            <a:r>
              <a:rPr lang="en-US" altLang="zh-TW" sz="2800" b="0" u="sng" dirty="0">
                <a:solidFill>
                  <a:srgbClr val="CC3300"/>
                </a:solidFill>
                <a:latin typeface="標楷體" panose="03000509000000000000" pitchFamily="65" charset="-120"/>
                <a:ea typeface="標楷體" panose="03000509000000000000" pitchFamily="65" charset="-120"/>
              </a:rPr>
              <a:t>6</a:t>
            </a:r>
            <a:r>
              <a:rPr lang="en-US" altLang="zh-TW" sz="2800" b="0" u="sng" dirty="0" smtClean="0">
                <a:solidFill>
                  <a:srgbClr val="CC3300"/>
                </a:solidFill>
                <a:latin typeface="標楷體" panose="03000509000000000000" pitchFamily="65" charset="-120"/>
                <a:ea typeface="標楷體" panose="03000509000000000000" pitchFamily="65" charset="-120"/>
              </a:rPr>
              <a:t>-4.</a:t>
            </a:r>
            <a:r>
              <a:rPr lang="zh-TW" altLang="en-US" sz="2800" b="0" u="sng" dirty="0">
                <a:solidFill>
                  <a:srgbClr val="CC3300"/>
                </a:solidFill>
                <a:latin typeface="標楷體" panose="03000509000000000000" pitchFamily="65" charset="-120"/>
                <a:ea typeface="標楷體" panose="03000509000000000000" pitchFamily="65" charset="-120"/>
              </a:rPr>
              <a:t>交通維持、環境保護、安全</a:t>
            </a:r>
            <a:r>
              <a:rPr lang="zh-TW" altLang="en-US" sz="2800" b="0" u="sng" dirty="0" smtClean="0">
                <a:solidFill>
                  <a:srgbClr val="CC3300"/>
                </a:solidFill>
                <a:latin typeface="標楷體" panose="03000509000000000000" pitchFamily="65" charset="-120"/>
                <a:ea typeface="標楷體" panose="03000509000000000000" pitchFamily="65" charset="-120"/>
              </a:rPr>
              <a:t>衛生執行</a:t>
            </a:r>
            <a:r>
              <a:rPr lang="zh-TW" altLang="en-US" sz="2800" b="0" u="sng" dirty="0">
                <a:solidFill>
                  <a:srgbClr val="CC3300"/>
                </a:solidFill>
                <a:latin typeface="標楷體" panose="03000509000000000000" pitchFamily="65" charset="-120"/>
                <a:ea typeface="標楷體" panose="03000509000000000000" pitchFamily="65" charset="-120"/>
              </a:rPr>
              <a:t>及檢查成果</a:t>
            </a:r>
            <a:r>
              <a:rPr lang="zh-TW" altLang="en-US" sz="2800" b="0" u="sng" dirty="0" smtClean="0">
                <a:solidFill>
                  <a:srgbClr val="CC3300"/>
                </a:solidFill>
                <a:latin typeface="標楷體" panose="03000509000000000000" pitchFamily="65" charset="-120"/>
                <a:ea typeface="標楷體" panose="03000509000000000000" pitchFamily="65" charset="-120"/>
              </a:rPr>
              <a:t>統計分析（</a:t>
            </a:r>
            <a:r>
              <a:rPr lang="en-US" altLang="zh-TW" sz="2800" b="0" u="sng" dirty="0" smtClean="0">
                <a:solidFill>
                  <a:srgbClr val="CC3300"/>
                </a:solidFill>
                <a:latin typeface="標楷體" panose="03000509000000000000" pitchFamily="65" charset="-120"/>
                <a:ea typeface="標楷體" panose="03000509000000000000" pitchFamily="65" charset="-120"/>
              </a:rPr>
              <a:t>1/2</a:t>
            </a:r>
            <a:r>
              <a:rPr lang="zh-TW" altLang="en-US" sz="2800" b="0" u="sng" dirty="0" smtClean="0">
                <a:solidFill>
                  <a:srgbClr val="CC3300"/>
                </a:solidFill>
                <a:latin typeface="標楷體" panose="03000509000000000000" pitchFamily="65" charset="-120"/>
                <a:ea typeface="標楷體" panose="03000509000000000000" pitchFamily="65" charset="-120"/>
              </a:rPr>
              <a:t>）</a:t>
            </a:r>
            <a:endParaRPr lang="zh-TW" altLang="en-US" sz="2800" b="0" u="sng" dirty="0">
              <a:solidFill>
                <a:srgbClr val="CC3300"/>
              </a:solidFill>
              <a:latin typeface="標楷體" panose="03000509000000000000" pitchFamily="65" charset="-120"/>
              <a:ea typeface="標楷體" panose="03000509000000000000" pitchFamily="65"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3575626332"/>
              </p:ext>
            </p:extLst>
          </p:nvPr>
        </p:nvGraphicFramePr>
        <p:xfrm>
          <a:off x="364118" y="1181101"/>
          <a:ext cx="9205685" cy="2106629"/>
        </p:xfrm>
        <a:graphic>
          <a:graphicData uri="http://schemas.openxmlformats.org/drawingml/2006/table">
            <a:tbl>
              <a:tblPr firstRow="1" bandRow="1">
                <a:tableStyleId>{5C22544A-7EE6-4342-B048-85BDC9FD1C3A}</a:tableStyleId>
              </a:tblPr>
              <a:tblGrid>
                <a:gridCol w="620607"/>
                <a:gridCol w="887618"/>
                <a:gridCol w="641455"/>
                <a:gridCol w="641455"/>
                <a:gridCol w="641455"/>
                <a:gridCol w="641455"/>
                <a:gridCol w="641455"/>
                <a:gridCol w="641455"/>
                <a:gridCol w="641455"/>
                <a:gridCol w="641455"/>
                <a:gridCol w="641455"/>
                <a:gridCol w="641455"/>
                <a:gridCol w="641455"/>
                <a:gridCol w="641455"/>
              </a:tblGrid>
              <a:tr h="300947">
                <a:tc gridSpan="2">
                  <a:txBody>
                    <a:bodyPr/>
                    <a:lstStyle/>
                    <a:p>
                      <a:pPr algn="ctr" fontAlgn="ctr"/>
                      <a:r>
                        <a:rPr lang="zh-TW" altLang="en-US" sz="1600" b="0" i="0" u="none" strike="noStrike" dirty="0" smtClean="0">
                          <a:solidFill>
                            <a:schemeClr val="bg1"/>
                          </a:solidFill>
                          <a:effectLst/>
                          <a:latin typeface="標楷體" panose="03000509000000000000" pitchFamily="65" charset="-120"/>
                          <a:ea typeface="標楷體" panose="03000509000000000000" pitchFamily="65" charset="-120"/>
                        </a:rPr>
                        <a:t>稽核項目</a:t>
                      </a:r>
                      <a:endParaRPr lang="zh-TW" altLang="en-US"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c hMerge="1">
                  <a:txBody>
                    <a:bodyPr/>
                    <a:lstStyle/>
                    <a:p>
                      <a:endParaRPr lang="zh-TW" altLang="en-US"/>
                    </a:p>
                  </a:txBody>
                  <a:tcPr/>
                </a:tc>
                <a:tc>
                  <a:txBody>
                    <a:bodyPr/>
                    <a:lstStyle/>
                    <a:p>
                      <a:pPr algn="ctr" fontAlgn="ctr"/>
                      <a:r>
                        <a:rPr lang="en-US" altLang="zh-TW" sz="1600" b="0" i="0" u="none" strike="noStrike" dirty="0">
                          <a:solidFill>
                            <a:schemeClr val="bg1"/>
                          </a:solidFill>
                          <a:effectLst/>
                          <a:latin typeface="標楷體" panose="03000509000000000000" pitchFamily="65" charset="-120"/>
                          <a:ea typeface="標楷體" panose="03000509000000000000" pitchFamily="65" charset="-120"/>
                        </a:rPr>
                        <a:t>102/10</a:t>
                      </a:r>
                    </a:p>
                  </a:txBody>
                  <a:tcPr marL="9525" marR="9525" marT="9525" marB="0" anchor="ctr"/>
                </a:tc>
                <a:tc>
                  <a:txBody>
                    <a:bodyPr/>
                    <a:lstStyle/>
                    <a:p>
                      <a:pPr algn="ctr" fontAlgn="ctr"/>
                      <a:r>
                        <a:rPr lang="en-US" altLang="zh-TW" sz="1600" b="0" i="0" u="none" strike="noStrike" dirty="0">
                          <a:solidFill>
                            <a:schemeClr val="bg1"/>
                          </a:solidFill>
                          <a:effectLst/>
                          <a:latin typeface="標楷體" panose="03000509000000000000" pitchFamily="65" charset="-120"/>
                          <a:ea typeface="標楷體" panose="03000509000000000000" pitchFamily="65" charset="-120"/>
                        </a:rPr>
                        <a:t>102/11</a:t>
                      </a:r>
                    </a:p>
                  </a:txBody>
                  <a:tcPr marL="9525" marR="9525" marT="9525" marB="0" anchor="ctr"/>
                </a:tc>
                <a:tc>
                  <a:txBody>
                    <a:bodyPr/>
                    <a:lstStyle/>
                    <a:p>
                      <a:pPr algn="ctr" fontAlgn="ctr"/>
                      <a:r>
                        <a:rPr lang="en-US" altLang="zh-TW" sz="1600" b="0" i="0" u="none" strike="noStrike" dirty="0">
                          <a:solidFill>
                            <a:schemeClr val="bg1"/>
                          </a:solidFill>
                          <a:effectLst/>
                          <a:latin typeface="標楷體" panose="03000509000000000000" pitchFamily="65" charset="-120"/>
                          <a:ea typeface="標楷體" panose="03000509000000000000" pitchFamily="65" charset="-120"/>
                        </a:rPr>
                        <a:t>102/12</a:t>
                      </a:r>
                    </a:p>
                  </a:txBody>
                  <a:tcPr marL="9525" marR="9525" marT="9525" marB="0" anchor="ctr"/>
                </a:tc>
                <a:tc>
                  <a:txBody>
                    <a:bodyPr/>
                    <a:lstStyle/>
                    <a:p>
                      <a:pPr algn="ctr" fontAlgn="ctr"/>
                      <a:r>
                        <a:rPr lang="en-US" altLang="zh-TW" sz="1600" b="0" i="0" u="none" strike="noStrike" dirty="0">
                          <a:solidFill>
                            <a:schemeClr val="bg1"/>
                          </a:solidFill>
                          <a:effectLst/>
                          <a:latin typeface="標楷體" panose="03000509000000000000" pitchFamily="65" charset="-120"/>
                          <a:ea typeface="標楷體" panose="03000509000000000000" pitchFamily="65" charset="-120"/>
                        </a:rPr>
                        <a:t>103/01</a:t>
                      </a:r>
                    </a:p>
                  </a:txBody>
                  <a:tcPr marL="9525" marR="9525" marT="9525" marB="0" anchor="ctr"/>
                </a:tc>
                <a:tc>
                  <a:txBody>
                    <a:bodyPr/>
                    <a:lstStyle/>
                    <a:p>
                      <a:pPr algn="ctr" fontAlgn="ctr"/>
                      <a:r>
                        <a:rPr lang="en-US" altLang="zh-TW" sz="1600" b="0" i="0" u="none" strike="noStrike" dirty="0">
                          <a:solidFill>
                            <a:schemeClr val="bg1"/>
                          </a:solidFill>
                          <a:effectLst/>
                          <a:latin typeface="標楷體" panose="03000509000000000000" pitchFamily="65" charset="-120"/>
                          <a:ea typeface="標楷體" panose="03000509000000000000" pitchFamily="65" charset="-120"/>
                        </a:rPr>
                        <a:t>103/02</a:t>
                      </a:r>
                    </a:p>
                  </a:txBody>
                  <a:tcPr marL="9525" marR="9525" marT="9525" marB="0" anchor="ctr"/>
                </a:tc>
                <a:tc>
                  <a:txBody>
                    <a:bodyPr/>
                    <a:lstStyle/>
                    <a:p>
                      <a:pPr algn="ctr" fontAlgn="ctr"/>
                      <a:r>
                        <a:rPr lang="en-US" altLang="zh-TW" sz="1600" b="0" i="0" u="none" strike="noStrike" dirty="0">
                          <a:solidFill>
                            <a:schemeClr val="bg1"/>
                          </a:solidFill>
                          <a:effectLst/>
                          <a:latin typeface="標楷體" panose="03000509000000000000" pitchFamily="65" charset="-120"/>
                          <a:ea typeface="標楷體" panose="03000509000000000000" pitchFamily="65" charset="-120"/>
                        </a:rPr>
                        <a:t>103/03</a:t>
                      </a:r>
                    </a:p>
                  </a:txBody>
                  <a:tcPr marL="9525" marR="9525" marT="9525" marB="0" anchor="ctr"/>
                </a:tc>
                <a:tc>
                  <a:txBody>
                    <a:bodyPr/>
                    <a:lstStyle/>
                    <a:p>
                      <a:pPr algn="ctr" fontAlgn="ctr"/>
                      <a:r>
                        <a:rPr lang="en-US" altLang="zh-TW" sz="1600" b="0" i="0" u="none" strike="noStrike" dirty="0">
                          <a:solidFill>
                            <a:schemeClr val="bg1"/>
                          </a:solidFill>
                          <a:effectLst/>
                          <a:latin typeface="標楷體" panose="03000509000000000000" pitchFamily="65" charset="-120"/>
                          <a:ea typeface="標楷體" panose="03000509000000000000" pitchFamily="65" charset="-120"/>
                        </a:rPr>
                        <a:t>103/04</a:t>
                      </a:r>
                    </a:p>
                  </a:txBody>
                  <a:tcPr marL="9525" marR="9525" marT="9525" marB="0" anchor="ctr"/>
                </a:tc>
                <a:tc>
                  <a:txBody>
                    <a:bodyPr/>
                    <a:lstStyle/>
                    <a:p>
                      <a:pPr algn="ctr" fontAlgn="ctr"/>
                      <a:r>
                        <a:rPr lang="en-US" altLang="zh-TW" sz="1600" b="0" i="0" u="none" strike="noStrike" dirty="0">
                          <a:solidFill>
                            <a:schemeClr val="bg1"/>
                          </a:solidFill>
                          <a:effectLst/>
                          <a:latin typeface="標楷體" panose="03000509000000000000" pitchFamily="65" charset="-120"/>
                          <a:ea typeface="標楷體" panose="03000509000000000000" pitchFamily="65" charset="-120"/>
                        </a:rPr>
                        <a:t>103/05</a:t>
                      </a:r>
                    </a:p>
                  </a:txBody>
                  <a:tcPr marL="9525" marR="9525" marT="9525" marB="0" anchor="ctr"/>
                </a:tc>
                <a:tc>
                  <a:txBody>
                    <a:bodyPr/>
                    <a:lstStyle/>
                    <a:p>
                      <a:pPr algn="ctr" fontAlgn="ctr"/>
                      <a:r>
                        <a:rPr lang="en-US" altLang="zh-TW" sz="1600" b="0" i="0" u="none" strike="noStrike" dirty="0">
                          <a:solidFill>
                            <a:schemeClr val="bg1"/>
                          </a:solidFill>
                          <a:effectLst/>
                          <a:latin typeface="標楷體" panose="03000509000000000000" pitchFamily="65" charset="-120"/>
                          <a:ea typeface="標楷體" panose="03000509000000000000" pitchFamily="65" charset="-120"/>
                        </a:rPr>
                        <a:t>103/06</a:t>
                      </a:r>
                    </a:p>
                  </a:txBody>
                  <a:tcPr marL="9525" marR="9525" marT="9525" marB="0" anchor="ctr"/>
                </a:tc>
                <a:tc>
                  <a:txBody>
                    <a:bodyPr/>
                    <a:lstStyle/>
                    <a:p>
                      <a:pPr algn="ctr" fontAlgn="ctr"/>
                      <a:r>
                        <a:rPr lang="en-US" altLang="zh-TW" sz="1600" b="0" i="0" u="none" strike="noStrike" dirty="0">
                          <a:solidFill>
                            <a:schemeClr val="bg1"/>
                          </a:solidFill>
                          <a:effectLst/>
                          <a:latin typeface="標楷體" panose="03000509000000000000" pitchFamily="65" charset="-120"/>
                          <a:ea typeface="標楷體" panose="03000509000000000000" pitchFamily="65" charset="-120"/>
                        </a:rPr>
                        <a:t>103/07</a:t>
                      </a:r>
                    </a:p>
                  </a:txBody>
                  <a:tcPr marL="9525" marR="9525" marT="9525" marB="0" anchor="ctr"/>
                </a:tc>
                <a:tc>
                  <a:txBody>
                    <a:bodyPr/>
                    <a:lstStyle/>
                    <a:p>
                      <a:pPr algn="ctr" fontAlgn="ctr"/>
                      <a:r>
                        <a:rPr lang="en-US" altLang="zh-TW" sz="1600" b="0" i="0" u="none" strike="noStrike" dirty="0">
                          <a:solidFill>
                            <a:schemeClr val="bg1"/>
                          </a:solidFill>
                          <a:effectLst/>
                          <a:latin typeface="標楷體" panose="03000509000000000000" pitchFamily="65" charset="-120"/>
                          <a:ea typeface="標楷體" panose="03000509000000000000" pitchFamily="65" charset="-120"/>
                        </a:rPr>
                        <a:t>103/08</a:t>
                      </a:r>
                    </a:p>
                  </a:txBody>
                  <a:tcPr marL="9525" marR="9525" marT="9525" marB="0" anchor="ctr"/>
                </a:tc>
                <a:tc>
                  <a:txBody>
                    <a:bodyPr/>
                    <a:lstStyle/>
                    <a:p>
                      <a:pPr algn="ctr" fontAlgn="ctr"/>
                      <a:r>
                        <a:rPr lang="en-US" altLang="zh-TW" sz="1600" b="0" i="0" u="none" strike="noStrike" dirty="0" smtClean="0">
                          <a:solidFill>
                            <a:schemeClr val="bg1"/>
                          </a:solidFill>
                          <a:effectLst/>
                          <a:latin typeface="標楷體" panose="03000509000000000000" pitchFamily="65" charset="-120"/>
                          <a:ea typeface="標楷體" panose="03000509000000000000" pitchFamily="65" charset="-120"/>
                        </a:rPr>
                        <a:t>103/09</a:t>
                      </a:r>
                      <a:endParaRPr lang="en-US" altLang="zh-TW"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r>
              <a:tr h="300947">
                <a:tc rowSpan="2">
                  <a:txBody>
                    <a:bodyPr/>
                    <a:lstStyle/>
                    <a:p>
                      <a:pPr algn="ctr" fontAlgn="ctr"/>
                      <a:r>
                        <a:rPr lang="zh-TW" altLang="en-US" sz="1600" b="0" i="0" u="none" strike="noStrike" dirty="0">
                          <a:solidFill>
                            <a:srgbClr val="000000"/>
                          </a:solidFill>
                          <a:effectLst/>
                          <a:latin typeface="標楷體" panose="03000509000000000000" pitchFamily="65" charset="-120"/>
                          <a:ea typeface="標楷體" panose="03000509000000000000" pitchFamily="65" charset="-120"/>
                        </a:rPr>
                        <a:t>交通</a:t>
                      </a:r>
                    </a:p>
                  </a:txBody>
                  <a:tcPr marL="9525" marR="9525" marT="9525" marB="0" anchor="ctr"/>
                </a:tc>
                <a:tc>
                  <a:txBody>
                    <a:bodyPr/>
                    <a:lstStyle/>
                    <a:p>
                      <a:pPr algn="l" fontAlgn="ctr"/>
                      <a:r>
                        <a:rPr lang="zh-TW" altLang="en-US" sz="1600" b="0" i="0" u="none" strike="noStrike" dirty="0" smtClean="0">
                          <a:solidFill>
                            <a:srgbClr val="000000"/>
                          </a:solidFill>
                          <a:effectLst/>
                          <a:latin typeface="標楷體" panose="03000509000000000000" pitchFamily="65" charset="-120"/>
                          <a:ea typeface="標楷體" panose="03000509000000000000" pitchFamily="65" charset="-120"/>
                        </a:rPr>
                        <a:t>缺失項次</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1</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1</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1</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1</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0</a:t>
                      </a:r>
                    </a:p>
                  </a:txBody>
                  <a:tcPr marL="9525" marR="9525" marT="9525" marB="0" anchor="ctr"/>
                </a:tc>
              </a:tr>
              <a:tr h="300947">
                <a:tc vMerge="1">
                  <a:txBody>
                    <a:bodyPr/>
                    <a:lstStyle/>
                    <a:p>
                      <a:endParaRPr lang="zh-TW" altLang="en-US"/>
                    </a:p>
                  </a:txBody>
                  <a:tcPr/>
                </a:tc>
                <a:tc>
                  <a:txBody>
                    <a:bodyPr/>
                    <a:lstStyle/>
                    <a:p>
                      <a:pPr algn="l" fontAlgn="ctr"/>
                      <a:r>
                        <a:rPr lang="zh-TW" altLang="en-US" sz="1600" b="0" i="0" u="none" strike="noStrike" dirty="0" smtClean="0">
                          <a:solidFill>
                            <a:srgbClr val="000000"/>
                          </a:solidFill>
                          <a:effectLst/>
                          <a:latin typeface="標楷體" panose="03000509000000000000" pitchFamily="65" charset="-120"/>
                          <a:ea typeface="標楷體" panose="03000509000000000000" pitchFamily="65" charset="-120"/>
                        </a:rPr>
                        <a:t>稽核次數</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6</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10</a:t>
                      </a:r>
                    </a:p>
                  </a:txBody>
                  <a:tcPr marL="9525" marR="9525" marT="9525" marB="0" anchor="ctr"/>
                </a:tc>
              </a:tr>
              <a:tr h="300947">
                <a:tc rowSpan="2">
                  <a:txBody>
                    <a:bodyPr/>
                    <a:lstStyle/>
                    <a:p>
                      <a:pPr algn="ctr" fontAlgn="ctr"/>
                      <a:r>
                        <a:rPr lang="zh-TW" altLang="en-US" sz="1600" b="0" i="0" u="none" strike="noStrike">
                          <a:solidFill>
                            <a:srgbClr val="000000"/>
                          </a:solidFill>
                          <a:effectLst/>
                          <a:latin typeface="標楷體" panose="03000509000000000000" pitchFamily="65" charset="-120"/>
                          <a:ea typeface="標楷體" panose="03000509000000000000" pitchFamily="65" charset="-120"/>
                        </a:rPr>
                        <a:t>環保</a:t>
                      </a: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1600" b="0" i="0" u="none" strike="noStrike" dirty="0" smtClean="0">
                          <a:solidFill>
                            <a:srgbClr val="000000"/>
                          </a:solidFill>
                          <a:effectLst/>
                          <a:latin typeface="標楷體" panose="03000509000000000000" pitchFamily="65" charset="-120"/>
                          <a:ea typeface="標楷體" panose="03000509000000000000" pitchFamily="65" charset="-120"/>
                        </a:rPr>
                        <a:t>缺失項次</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4</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1</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0</a:t>
                      </a:r>
                    </a:p>
                  </a:txBody>
                  <a:tcPr marL="9525" marR="9525" marT="9525" marB="0" anchor="ctr"/>
                </a:tc>
              </a:tr>
              <a:tr h="300947">
                <a:tc vMerge="1">
                  <a:txBody>
                    <a:bodyPr/>
                    <a:lstStyle/>
                    <a:p>
                      <a:endParaRPr lang="zh-TW" altLang="en-US"/>
                    </a:p>
                  </a:txBody>
                  <a:tcPr/>
                </a:tc>
                <a:tc>
                  <a:txBody>
                    <a:bodyPr/>
                    <a:lstStyle/>
                    <a:p>
                      <a:pPr algn="l" fontAlgn="ctr"/>
                      <a:r>
                        <a:rPr lang="zh-TW" altLang="en-US" sz="1600" b="0" i="0" u="none" strike="noStrike" dirty="0" smtClean="0">
                          <a:solidFill>
                            <a:srgbClr val="000000"/>
                          </a:solidFill>
                          <a:effectLst/>
                          <a:latin typeface="標楷體" panose="03000509000000000000" pitchFamily="65" charset="-120"/>
                          <a:ea typeface="標楷體" panose="03000509000000000000" pitchFamily="65" charset="-120"/>
                        </a:rPr>
                        <a:t>稽核次數</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6</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10</a:t>
                      </a:r>
                    </a:p>
                  </a:txBody>
                  <a:tcPr marL="9525" marR="9525" marT="9525" marB="0" anchor="ctr"/>
                </a:tc>
              </a:tr>
              <a:tr h="300947">
                <a:tc rowSpan="2">
                  <a:txBody>
                    <a:bodyPr/>
                    <a:lstStyle/>
                    <a:p>
                      <a:pPr algn="ctr" fontAlgn="ctr"/>
                      <a:r>
                        <a:rPr lang="zh-TW" altLang="en-US" sz="1600" b="0" i="0" u="none" strike="noStrike">
                          <a:solidFill>
                            <a:srgbClr val="000000"/>
                          </a:solidFill>
                          <a:effectLst/>
                          <a:latin typeface="標楷體" panose="03000509000000000000" pitchFamily="65" charset="-120"/>
                          <a:ea typeface="標楷體" panose="03000509000000000000" pitchFamily="65" charset="-120"/>
                        </a:rPr>
                        <a:t>安衛</a:t>
                      </a: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1600" b="0" i="0" u="none" strike="noStrike" dirty="0" smtClean="0">
                          <a:solidFill>
                            <a:srgbClr val="000000"/>
                          </a:solidFill>
                          <a:effectLst/>
                          <a:latin typeface="標楷體" panose="03000509000000000000" pitchFamily="65" charset="-120"/>
                          <a:ea typeface="標楷體" panose="03000509000000000000" pitchFamily="65" charset="-120"/>
                        </a:rPr>
                        <a:t>缺失項次</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10</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0</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2</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1</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2</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1</a:t>
                      </a:r>
                    </a:p>
                  </a:txBody>
                  <a:tcPr marL="9525" marR="9525" marT="9525" marB="0" anchor="ctr"/>
                </a:tc>
              </a:tr>
              <a:tr h="300947">
                <a:tc vMerge="1">
                  <a:txBody>
                    <a:bodyPr/>
                    <a:lstStyle/>
                    <a:p>
                      <a:endParaRPr lang="zh-TW" altLang="en-US"/>
                    </a:p>
                  </a:txBody>
                  <a:tcPr/>
                </a:tc>
                <a:tc>
                  <a:txBody>
                    <a:bodyPr/>
                    <a:lstStyle/>
                    <a:p>
                      <a:pPr algn="l" fontAlgn="ctr"/>
                      <a:r>
                        <a:rPr lang="zh-TW" altLang="en-US" sz="1600" b="0" i="0" u="none" strike="noStrike" dirty="0" smtClean="0">
                          <a:solidFill>
                            <a:srgbClr val="000000"/>
                          </a:solidFill>
                          <a:effectLst/>
                          <a:latin typeface="標楷體" panose="03000509000000000000" pitchFamily="65" charset="-120"/>
                          <a:ea typeface="標楷體" panose="03000509000000000000" pitchFamily="65" charset="-120"/>
                        </a:rPr>
                        <a:t>稽核次數</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6</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algn="ctr" fontAlgn="ctr"/>
                      <a:r>
                        <a:rPr lang="en-US" altLang="zh-TW" sz="1600" b="0" i="0" u="none" strike="noStrike" dirty="0">
                          <a:solidFill>
                            <a:srgbClr val="000000"/>
                          </a:solidFill>
                          <a:effectLst/>
                          <a:latin typeface="標楷體" panose="03000509000000000000" pitchFamily="65" charset="-120"/>
                          <a:ea typeface="標楷體" panose="03000509000000000000" pitchFamily="65" charset="-120"/>
                        </a:rPr>
                        <a:t>5</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10</a:t>
                      </a:r>
                    </a:p>
                  </a:txBody>
                  <a:tcPr marL="9525" marR="9525" marT="9525" marB="0" anchor="ctr"/>
                </a:tc>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2909905569"/>
              </p:ext>
            </p:extLst>
          </p:nvPr>
        </p:nvGraphicFramePr>
        <p:xfrm>
          <a:off x="364118" y="3819526"/>
          <a:ext cx="9205692" cy="2106629"/>
        </p:xfrm>
        <a:graphic>
          <a:graphicData uri="http://schemas.openxmlformats.org/drawingml/2006/table">
            <a:tbl>
              <a:tblPr firstRow="1" bandRow="1">
                <a:tableStyleId>{5C22544A-7EE6-4342-B048-85BDC9FD1C3A}</a:tableStyleId>
              </a:tblPr>
              <a:tblGrid>
                <a:gridCol w="620607"/>
                <a:gridCol w="854961"/>
                <a:gridCol w="644177"/>
                <a:gridCol w="644177"/>
                <a:gridCol w="644177"/>
                <a:gridCol w="644177"/>
                <a:gridCol w="644177"/>
                <a:gridCol w="644177"/>
                <a:gridCol w="644177"/>
                <a:gridCol w="644177"/>
                <a:gridCol w="644177"/>
                <a:gridCol w="644177"/>
                <a:gridCol w="644177"/>
                <a:gridCol w="644177"/>
              </a:tblGrid>
              <a:tr h="300947">
                <a:tc gridSpan="2">
                  <a:txBody>
                    <a:bodyPr/>
                    <a:lstStyle/>
                    <a:p>
                      <a:pPr algn="ctr" fontAlgn="ctr"/>
                      <a:r>
                        <a:rPr lang="zh-TW" altLang="en-US" sz="1600" b="0" i="0" u="none" strike="noStrike" dirty="0" smtClean="0">
                          <a:solidFill>
                            <a:schemeClr val="bg1"/>
                          </a:solidFill>
                          <a:effectLst/>
                          <a:latin typeface="標楷體" panose="03000509000000000000" pitchFamily="65" charset="-120"/>
                          <a:ea typeface="標楷體" panose="03000509000000000000" pitchFamily="65" charset="-120"/>
                        </a:rPr>
                        <a:t>稽核項目</a:t>
                      </a:r>
                      <a:endParaRPr lang="zh-TW" altLang="en-US"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c hMerge="1">
                  <a:txBody>
                    <a:bodyPr/>
                    <a:lstStyle/>
                    <a:p>
                      <a:endParaRPr lang="zh-TW" altLang="en-US"/>
                    </a:p>
                  </a:txBody>
                  <a:tcPr/>
                </a:tc>
                <a:tc>
                  <a:txBody>
                    <a:bodyPr/>
                    <a:lstStyle/>
                    <a:p>
                      <a:pPr algn="ctr" fontAlgn="ctr"/>
                      <a:r>
                        <a:rPr lang="en-US" altLang="zh-TW" sz="1600" b="0" i="0" u="none" strike="noStrike" dirty="0" smtClean="0">
                          <a:solidFill>
                            <a:schemeClr val="bg1"/>
                          </a:solidFill>
                          <a:effectLst/>
                          <a:latin typeface="標楷體" panose="03000509000000000000" pitchFamily="65" charset="-120"/>
                          <a:ea typeface="標楷體" panose="03000509000000000000" pitchFamily="65" charset="-120"/>
                        </a:rPr>
                        <a:t>103/10</a:t>
                      </a:r>
                      <a:endParaRPr lang="en-US" altLang="zh-TW"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bg1"/>
                          </a:solidFill>
                          <a:effectLst/>
                          <a:latin typeface="標楷體" panose="03000509000000000000" pitchFamily="65" charset="-120"/>
                          <a:ea typeface="標楷體" panose="03000509000000000000" pitchFamily="65" charset="-120"/>
                        </a:rPr>
                        <a:t>103/11</a:t>
                      </a:r>
                      <a:endParaRPr lang="en-US" altLang="zh-TW"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bg1"/>
                          </a:solidFill>
                          <a:effectLst/>
                          <a:latin typeface="標楷體" panose="03000509000000000000" pitchFamily="65" charset="-120"/>
                          <a:ea typeface="標楷體" panose="03000509000000000000" pitchFamily="65" charset="-120"/>
                        </a:rPr>
                        <a:t>103/12</a:t>
                      </a:r>
                      <a:endParaRPr lang="en-US" altLang="zh-TW"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bg1"/>
                          </a:solidFill>
                          <a:effectLst/>
                          <a:latin typeface="標楷體" panose="03000509000000000000" pitchFamily="65" charset="-120"/>
                          <a:ea typeface="標楷體" panose="03000509000000000000" pitchFamily="65" charset="-120"/>
                        </a:rPr>
                        <a:t>104/01</a:t>
                      </a:r>
                      <a:endParaRPr lang="en-US" altLang="zh-TW"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bg1"/>
                          </a:solidFill>
                          <a:effectLst/>
                          <a:latin typeface="標楷體" panose="03000509000000000000" pitchFamily="65" charset="-120"/>
                          <a:ea typeface="標楷體" panose="03000509000000000000" pitchFamily="65" charset="-120"/>
                        </a:rPr>
                        <a:t>104/02</a:t>
                      </a:r>
                      <a:endParaRPr lang="en-US" altLang="zh-TW"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bg1"/>
                          </a:solidFill>
                          <a:effectLst/>
                          <a:latin typeface="標楷體" panose="03000509000000000000" pitchFamily="65" charset="-120"/>
                          <a:ea typeface="標楷體" panose="03000509000000000000" pitchFamily="65" charset="-120"/>
                        </a:rPr>
                        <a:t>104/03</a:t>
                      </a:r>
                      <a:endParaRPr lang="en-US" altLang="zh-TW"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bg1"/>
                          </a:solidFill>
                          <a:effectLst/>
                          <a:latin typeface="標楷體" panose="03000509000000000000" pitchFamily="65" charset="-120"/>
                          <a:ea typeface="標楷體" panose="03000509000000000000" pitchFamily="65" charset="-120"/>
                        </a:rPr>
                        <a:t>104/04</a:t>
                      </a:r>
                      <a:endParaRPr lang="en-US" altLang="zh-TW"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bg1"/>
                          </a:solidFill>
                          <a:effectLst/>
                          <a:latin typeface="標楷體" panose="03000509000000000000" pitchFamily="65" charset="-120"/>
                          <a:ea typeface="標楷體" panose="03000509000000000000" pitchFamily="65" charset="-120"/>
                        </a:rPr>
                        <a:t>104/05</a:t>
                      </a:r>
                      <a:endParaRPr lang="en-US" altLang="zh-TW"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bg1"/>
                          </a:solidFill>
                          <a:effectLst/>
                          <a:latin typeface="標楷體" panose="03000509000000000000" pitchFamily="65" charset="-120"/>
                          <a:ea typeface="標楷體" panose="03000509000000000000" pitchFamily="65" charset="-120"/>
                        </a:rPr>
                        <a:t>104/06</a:t>
                      </a:r>
                      <a:endParaRPr lang="en-US" altLang="zh-TW"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bg1"/>
                          </a:solidFill>
                          <a:effectLst/>
                          <a:latin typeface="標楷體" panose="03000509000000000000" pitchFamily="65" charset="-120"/>
                          <a:ea typeface="標楷體" panose="03000509000000000000" pitchFamily="65" charset="-120"/>
                        </a:rPr>
                        <a:t>103/07</a:t>
                      </a:r>
                      <a:endParaRPr lang="en-US" altLang="zh-TW" sz="16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a:solidFill>
                            <a:schemeClr val="bg1"/>
                          </a:solidFill>
                          <a:effectLst/>
                          <a:latin typeface="標楷體" panose="03000509000000000000" pitchFamily="65" charset="-120"/>
                          <a:ea typeface="標楷體" panose="03000509000000000000" pitchFamily="65" charset="-120"/>
                        </a:rPr>
                        <a:t>103/08</a:t>
                      </a:r>
                    </a:p>
                  </a:txBody>
                  <a:tcPr marL="9525" marR="9525" marT="9525" marB="0" anchor="ctr"/>
                </a:tc>
                <a:tc>
                  <a:txBody>
                    <a:bodyPr/>
                    <a:lstStyle/>
                    <a:p>
                      <a:pPr algn="ctr" fontAlgn="ctr"/>
                      <a:r>
                        <a:rPr lang="zh-TW" altLang="en-US" sz="1600" b="0" i="0" u="none" strike="noStrike" dirty="0">
                          <a:solidFill>
                            <a:schemeClr val="bg1"/>
                          </a:solidFill>
                          <a:effectLst/>
                          <a:latin typeface="標楷體" panose="03000509000000000000" pitchFamily="65" charset="-120"/>
                          <a:ea typeface="標楷體" panose="03000509000000000000" pitchFamily="65" charset="-120"/>
                        </a:rPr>
                        <a:t>總計</a:t>
                      </a:r>
                    </a:p>
                  </a:txBody>
                  <a:tcPr marL="9525" marR="9525" marT="9525" marB="0" anchor="ctr"/>
                </a:tc>
              </a:tr>
              <a:tr h="300947">
                <a:tc rowSpan="2">
                  <a:txBody>
                    <a:bodyPr/>
                    <a:lstStyle/>
                    <a:p>
                      <a:pPr algn="ctr" fontAlgn="ctr"/>
                      <a:r>
                        <a:rPr lang="zh-TW" altLang="en-US" sz="1600" b="0" i="0" u="none" strike="noStrike" dirty="0">
                          <a:solidFill>
                            <a:srgbClr val="000000"/>
                          </a:solidFill>
                          <a:effectLst/>
                          <a:latin typeface="標楷體" panose="03000509000000000000" pitchFamily="65" charset="-120"/>
                          <a:ea typeface="標楷體" panose="03000509000000000000" pitchFamily="65" charset="-120"/>
                        </a:rPr>
                        <a:t>交通</a:t>
                      </a: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1600" b="0" i="0" u="none" strike="noStrike" dirty="0" smtClean="0">
                          <a:solidFill>
                            <a:srgbClr val="000000"/>
                          </a:solidFill>
                          <a:effectLst/>
                          <a:latin typeface="標楷體" panose="03000509000000000000" pitchFamily="65" charset="-120"/>
                          <a:ea typeface="標楷體" panose="03000509000000000000" pitchFamily="65" charset="-120"/>
                        </a:rPr>
                        <a:t>缺失項次</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0</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0</a:t>
                      </a: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tx1"/>
                          </a:solidFill>
                          <a:effectLst/>
                          <a:latin typeface="標楷體" panose="03000509000000000000" pitchFamily="65" charset="-120"/>
                          <a:ea typeface="標楷體" panose="03000509000000000000" pitchFamily="65" charset="-120"/>
                        </a:rPr>
                        <a:t>0</a:t>
                      </a:r>
                      <a:endParaRPr lang="en-US" altLang="zh-TW" sz="16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tx1"/>
                          </a:solidFill>
                          <a:effectLst/>
                          <a:latin typeface="標楷體" panose="03000509000000000000" pitchFamily="65" charset="-120"/>
                          <a:ea typeface="標楷體" panose="03000509000000000000" pitchFamily="65" charset="-120"/>
                        </a:rPr>
                        <a:t>0</a:t>
                      </a:r>
                      <a:endParaRPr lang="en-US" altLang="zh-TW" sz="16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a:solidFill>
                            <a:srgbClr val="FF0000"/>
                          </a:solidFill>
                          <a:effectLst/>
                          <a:latin typeface="標楷體" panose="03000509000000000000" pitchFamily="65" charset="-120"/>
                          <a:ea typeface="標楷體" panose="03000509000000000000" pitchFamily="65" charset="-120"/>
                        </a:rPr>
                        <a:t>4</a:t>
                      </a:r>
                    </a:p>
                  </a:txBody>
                  <a:tcPr marL="9525" marR="9525" marT="9525" marB="0" anchor="ctr"/>
                </a:tc>
              </a:tr>
              <a:tr h="300947">
                <a:tc vMerge="1">
                  <a:txBody>
                    <a:bodyPr/>
                    <a:lstStyle/>
                    <a:p>
                      <a:endParaRPr lang="zh-TW" altLang="en-US"/>
                    </a:p>
                  </a:txBody>
                  <a:tcPr/>
                </a:tc>
                <a:tc>
                  <a:txBody>
                    <a:bodyPr/>
                    <a:lstStyle/>
                    <a:p>
                      <a:pPr algn="l" fontAlgn="ctr"/>
                      <a:r>
                        <a:rPr lang="zh-TW" altLang="en-US" sz="1600" b="0" i="0" u="none" strike="noStrike" dirty="0" smtClean="0">
                          <a:solidFill>
                            <a:srgbClr val="000000"/>
                          </a:solidFill>
                          <a:effectLst/>
                          <a:latin typeface="標楷體" panose="03000509000000000000" pitchFamily="65" charset="-120"/>
                          <a:ea typeface="標楷體" panose="03000509000000000000" pitchFamily="65" charset="-120"/>
                        </a:rPr>
                        <a:t>稽核次數</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10</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10</a:t>
                      </a: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tx1"/>
                          </a:solidFill>
                          <a:effectLst/>
                          <a:latin typeface="標楷體" panose="03000509000000000000" pitchFamily="65" charset="-120"/>
                          <a:ea typeface="標楷體" panose="03000509000000000000" pitchFamily="65" charset="-120"/>
                        </a:rPr>
                        <a:t>10</a:t>
                      </a:r>
                      <a:endParaRPr lang="en-US" altLang="zh-TW" sz="16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tx1"/>
                          </a:solidFill>
                          <a:effectLst/>
                          <a:latin typeface="標楷體" panose="03000509000000000000" pitchFamily="65" charset="-120"/>
                          <a:ea typeface="標楷體" panose="03000509000000000000" pitchFamily="65" charset="-120"/>
                        </a:rPr>
                        <a:t>10</a:t>
                      </a:r>
                      <a:endParaRPr lang="en-US" altLang="zh-TW" sz="16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FF0000"/>
                          </a:solidFill>
                          <a:effectLst/>
                          <a:latin typeface="標楷體" panose="03000509000000000000" pitchFamily="65" charset="-120"/>
                          <a:ea typeface="標楷體" panose="03000509000000000000" pitchFamily="65" charset="-120"/>
                        </a:rPr>
                        <a:t>176</a:t>
                      </a:r>
                      <a:endParaRPr lang="en-US" altLang="zh-TW" sz="1600" b="0" i="0" u="none" strike="noStrike" dirty="0">
                        <a:solidFill>
                          <a:srgbClr val="FF0000"/>
                        </a:solidFill>
                        <a:effectLst/>
                        <a:latin typeface="標楷體" panose="03000509000000000000" pitchFamily="65" charset="-120"/>
                        <a:ea typeface="標楷體" panose="03000509000000000000" pitchFamily="65" charset="-120"/>
                      </a:endParaRPr>
                    </a:p>
                  </a:txBody>
                  <a:tcPr marL="9525" marR="9525" marT="9525" marB="0" anchor="ctr"/>
                </a:tc>
              </a:tr>
              <a:tr h="300947">
                <a:tc rowSpan="2">
                  <a:txBody>
                    <a:bodyPr/>
                    <a:lstStyle/>
                    <a:p>
                      <a:pPr algn="ctr" fontAlgn="ctr"/>
                      <a:r>
                        <a:rPr lang="zh-TW" altLang="en-US" sz="1600" b="0" i="0" u="none" strike="noStrike">
                          <a:solidFill>
                            <a:srgbClr val="000000"/>
                          </a:solidFill>
                          <a:effectLst/>
                          <a:latin typeface="標楷體" panose="03000509000000000000" pitchFamily="65" charset="-120"/>
                          <a:ea typeface="標楷體" panose="03000509000000000000" pitchFamily="65" charset="-120"/>
                        </a:rPr>
                        <a:t>環保</a:t>
                      </a: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1600" b="0" i="0" u="none" strike="noStrike" dirty="0" smtClean="0">
                          <a:solidFill>
                            <a:srgbClr val="000000"/>
                          </a:solidFill>
                          <a:effectLst/>
                          <a:latin typeface="標楷體" panose="03000509000000000000" pitchFamily="65" charset="-120"/>
                          <a:ea typeface="標楷體" panose="03000509000000000000" pitchFamily="65" charset="-120"/>
                        </a:rPr>
                        <a:t>缺失項次</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0</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0</a:t>
                      </a: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tx1"/>
                          </a:solidFill>
                          <a:effectLst/>
                          <a:latin typeface="標楷體" panose="03000509000000000000" pitchFamily="65" charset="-120"/>
                          <a:ea typeface="標楷體" panose="03000509000000000000" pitchFamily="65" charset="-120"/>
                        </a:rPr>
                        <a:t>1</a:t>
                      </a:r>
                      <a:endParaRPr lang="en-US" altLang="zh-TW" sz="16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tx1"/>
                          </a:solidFill>
                          <a:effectLst/>
                          <a:latin typeface="標楷體" panose="03000509000000000000" pitchFamily="65" charset="-120"/>
                          <a:ea typeface="標楷體" panose="03000509000000000000" pitchFamily="65" charset="-120"/>
                        </a:rPr>
                        <a:t>0</a:t>
                      </a:r>
                      <a:endParaRPr lang="en-US" altLang="zh-TW" sz="16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a:solidFill>
                            <a:srgbClr val="FF0000"/>
                          </a:solidFill>
                          <a:effectLst/>
                          <a:latin typeface="標楷體" panose="03000509000000000000" pitchFamily="65" charset="-120"/>
                          <a:ea typeface="標楷體" panose="03000509000000000000" pitchFamily="65" charset="-120"/>
                        </a:rPr>
                        <a:t>8</a:t>
                      </a:r>
                    </a:p>
                  </a:txBody>
                  <a:tcPr marL="9525" marR="9525" marT="9525" marB="0" anchor="ctr"/>
                </a:tc>
              </a:tr>
              <a:tr h="300947">
                <a:tc vMerge="1">
                  <a:txBody>
                    <a:bodyPr/>
                    <a:lstStyle/>
                    <a:p>
                      <a:endParaRPr lang="zh-TW" altLang="en-US"/>
                    </a:p>
                  </a:txBody>
                  <a:tcPr/>
                </a:tc>
                <a:tc>
                  <a:txBody>
                    <a:bodyPr/>
                    <a:lstStyle/>
                    <a:p>
                      <a:pPr algn="l" fontAlgn="ctr"/>
                      <a:r>
                        <a:rPr lang="zh-TW" altLang="en-US" sz="1600" b="0" i="0" u="none" strike="noStrike" dirty="0" smtClean="0">
                          <a:solidFill>
                            <a:srgbClr val="000000"/>
                          </a:solidFill>
                          <a:effectLst/>
                          <a:latin typeface="標楷體" panose="03000509000000000000" pitchFamily="65" charset="-120"/>
                          <a:ea typeface="標楷體" panose="03000509000000000000" pitchFamily="65" charset="-120"/>
                        </a:rPr>
                        <a:t>稽核次數</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marL="0" algn="ctr" defTabSz="914400" rtl="0" eaLnBrk="1" fontAlgn="ctr" latinLnBrk="0" hangingPunct="1"/>
                      <a:r>
                        <a:rPr lang="en-US" altLang="zh-TW" sz="1600" b="0" i="0" u="none" strike="noStrike" kern="1200">
                          <a:solidFill>
                            <a:srgbClr val="000000"/>
                          </a:solidFill>
                          <a:effectLst/>
                          <a:latin typeface="標楷體" panose="03000509000000000000" pitchFamily="65" charset="-120"/>
                          <a:ea typeface="標楷體" panose="03000509000000000000" pitchFamily="65" charset="-120"/>
                          <a:cs typeface="+mn-cs"/>
                        </a:rPr>
                        <a:t>10</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10</a:t>
                      </a: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tx1"/>
                          </a:solidFill>
                          <a:effectLst/>
                          <a:latin typeface="標楷體" panose="03000509000000000000" pitchFamily="65" charset="-120"/>
                          <a:ea typeface="標楷體" panose="03000509000000000000" pitchFamily="65" charset="-120"/>
                        </a:rPr>
                        <a:t>10</a:t>
                      </a:r>
                      <a:endParaRPr lang="en-US" altLang="zh-TW" sz="16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tx1"/>
                          </a:solidFill>
                          <a:effectLst/>
                          <a:latin typeface="標楷體" panose="03000509000000000000" pitchFamily="65" charset="-120"/>
                          <a:ea typeface="標楷體" panose="03000509000000000000" pitchFamily="65" charset="-120"/>
                        </a:rPr>
                        <a:t>10</a:t>
                      </a:r>
                      <a:endParaRPr lang="en-US" altLang="zh-TW" sz="16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FF0000"/>
                          </a:solidFill>
                          <a:effectLst/>
                          <a:latin typeface="標楷體" panose="03000509000000000000" pitchFamily="65" charset="-120"/>
                          <a:ea typeface="標楷體" panose="03000509000000000000" pitchFamily="65" charset="-120"/>
                        </a:rPr>
                        <a:t>176</a:t>
                      </a:r>
                      <a:endParaRPr lang="en-US" altLang="zh-TW" sz="1600" b="0" i="0" u="none" strike="noStrike" dirty="0">
                        <a:solidFill>
                          <a:srgbClr val="FF0000"/>
                        </a:solidFill>
                        <a:effectLst/>
                        <a:latin typeface="標楷體" panose="03000509000000000000" pitchFamily="65" charset="-120"/>
                        <a:ea typeface="標楷體" panose="03000509000000000000" pitchFamily="65" charset="-120"/>
                      </a:endParaRPr>
                    </a:p>
                  </a:txBody>
                  <a:tcPr marL="9525" marR="9525" marT="9525" marB="0" anchor="ctr"/>
                </a:tc>
              </a:tr>
              <a:tr h="300947">
                <a:tc rowSpan="2">
                  <a:txBody>
                    <a:bodyPr/>
                    <a:lstStyle/>
                    <a:p>
                      <a:pPr algn="ctr" fontAlgn="ctr"/>
                      <a:r>
                        <a:rPr lang="zh-TW" altLang="en-US" sz="1600" b="0" i="0" u="none" strike="noStrike">
                          <a:solidFill>
                            <a:srgbClr val="000000"/>
                          </a:solidFill>
                          <a:effectLst/>
                          <a:latin typeface="標楷體" panose="03000509000000000000" pitchFamily="65" charset="-120"/>
                          <a:ea typeface="標楷體" panose="03000509000000000000" pitchFamily="65" charset="-120"/>
                        </a:rPr>
                        <a:t>安衛</a:t>
                      </a: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1600" b="0" i="0" u="none" strike="noStrike" dirty="0" smtClean="0">
                          <a:solidFill>
                            <a:srgbClr val="000000"/>
                          </a:solidFill>
                          <a:effectLst/>
                          <a:latin typeface="標楷體" panose="03000509000000000000" pitchFamily="65" charset="-120"/>
                          <a:ea typeface="標楷體" panose="03000509000000000000" pitchFamily="65" charset="-120"/>
                        </a:rPr>
                        <a:t>缺失項次</a:t>
                      </a:r>
                    </a:p>
                  </a:txBody>
                  <a:tcPr marL="9525" marR="9525" marT="9525" marB="0" anchor="ctr"/>
                </a:tc>
                <a:tc>
                  <a:txBody>
                    <a:bodyPr/>
                    <a:lstStyle/>
                    <a:p>
                      <a:pPr marL="0" algn="ctr" defTabSz="914400" rtl="0" eaLnBrk="1" fontAlgn="ctr" latinLnBrk="0" hangingPunct="1"/>
                      <a:r>
                        <a:rPr lang="en-US" altLang="zh-TW" sz="1600" b="0" i="0" u="none" strike="noStrike" kern="1200">
                          <a:solidFill>
                            <a:srgbClr val="000000"/>
                          </a:solidFill>
                          <a:effectLst/>
                          <a:latin typeface="標楷體" panose="03000509000000000000" pitchFamily="65" charset="-120"/>
                          <a:ea typeface="標楷體" panose="03000509000000000000" pitchFamily="65" charset="-120"/>
                          <a:cs typeface="+mn-cs"/>
                        </a:rPr>
                        <a:t>0</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0</a:t>
                      </a: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3</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tx1"/>
                          </a:solidFill>
                          <a:effectLst/>
                          <a:latin typeface="標楷體" panose="03000509000000000000" pitchFamily="65" charset="-120"/>
                          <a:ea typeface="標楷體" panose="03000509000000000000" pitchFamily="65" charset="-120"/>
                        </a:rPr>
                        <a:t>0</a:t>
                      </a:r>
                      <a:endParaRPr lang="en-US" altLang="zh-TW" sz="16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2</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tx1"/>
                          </a:solidFill>
                          <a:effectLst/>
                          <a:latin typeface="標楷體" panose="03000509000000000000" pitchFamily="65" charset="-120"/>
                          <a:ea typeface="標楷體" panose="03000509000000000000" pitchFamily="65" charset="-120"/>
                        </a:rPr>
                        <a:t>3</a:t>
                      </a:r>
                      <a:endParaRPr lang="en-US" altLang="zh-TW" sz="16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2</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3</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3</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2</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FF0000"/>
                          </a:solidFill>
                          <a:effectLst/>
                          <a:latin typeface="標楷體" panose="03000509000000000000" pitchFamily="65" charset="-120"/>
                          <a:ea typeface="標楷體" panose="03000509000000000000" pitchFamily="65" charset="-120"/>
                        </a:rPr>
                        <a:t>35</a:t>
                      </a:r>
                      <a:endParaRPr lang="en-US" altLang="zh-TW" sz="1600" b="0" i="0" u="none" strike="noStrike" dirty="0">
                        <a:solidFill>
                          <a:srgbClr val="FF0000"/>
                        </a:solidFill>
                        <a:effectLst/>
                        <a:latin typeface="標楷體" panose="03000509000000000000" pitchFamily="65" charset="-120"/>
                        <a:ea typeface="標楷體" panose="03000509000000000000" pitchFamily="65" charset="-120"/>
                      </a:endParaRPr>
                    </a:p>
                  </a:txBody>
                  <a:tcPr marL="9525" marR="9525" marT="9525" marB="0" anchor="ctr"/>
                </a:tc>
              </a:tr>
              <a:tr h="300947">
                <a:tc vMerge="1">
                  <a:txBody>
                    <a:bodyPr/>
                    <a:lstStyle/>
                    <a:p>
                      <a:endParaRPr lang="zh-TW" altLang="en-US"/>
                    </a:p>
                  </a:txBody>
                  <a:tcPr/>
                </a:tc>
                <a:tc>
                  <a:txBody>
                    <a:bodyPr/>
                    <a:lstStyle/>
                    <a:p>
                      <a:pPr algn="l" fontAlgn="ctr"/>
                      <a:r>
                        <a:rPr lang="zh-TW" altLang="en-US" sz="1600" b="0" i="0" u="none" strike="noStrike" dirty="0" smtClean="0">
                          <a:solidFill>
                            <a:srgbClr val="000000"/>
                          </a:solidFill>
                          <a:effectLst/>
                          <a:latin typeface="標楷體" panose="03000509000000000000" pitchFamily="65" charset="-120"/>
                          <a:ea typeface="標楷體" panose="03000509000000000000" pitchFamily="65" charset="-120"/>
                        </a:rPr>
                        <a:t>稽核次數</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marL="0" algn="ctr" defTabSz="914400" rtl="0" eaLnBrk="1" fontAlgn="ctr" latinLnBrk="0" hangingPunct="1"/>
                      <a:r>
                        <a:rPr lang="en-US" altLang="zh-TW" sz="1600" b="0" i="0" u="none" strike="noStrike" kern="1200">
                          <a:solidFill>
                            <a:srgbClr val="000000"/>
                          </a:solidFill>
                          <a:effectLst/>
                          <a:latin typeface="標楷體" panose="03000509000000000000" pitchFamily="65" charset="-120"/>
                          <a:ea typeface="標楷體" panose="03000509000000000000" pitchFamily="65" charset="-120"/>
                          <a:cs typeface="+mn-cs"/>
                        </a:rPr>
                        <a:t>10</a:t>
                      </a:r>
                    </a:p>
                  </a:txBody>
                  <a:tcPr marL="9525" marR="9525" marT="9525" marB="0" anchor="ctr"/>
                </a:tc>
                <a:tc>
                  <a:txBody>
                    <a:bodyPr/>
                    <a:lstStyle/>
                    <a:p>
                      <a:pPr marL="0" algn="ctr" defTabSz="914400" rtl="0" eaLnBrk="1" fontAlgn="ctr" latinLnBrk="0" hangingPunct="1"/>
                      <a:r>
                        <a:rPr lang="en-US" altLang="zh-TW" sz="1600" b="0" i="0" u="none" strike="noStrike" kern="1200" dirty="0">
                          <a:solidFill>
                            <a:srgbClr val="000000"/>
                          </a:solidFill>
                          <a:effectLst/>
                          <a:latin typeface="標楷體" panose="03000509000000000000" pitchFamily="65" charset="-120"/>
                          <a:ea typeface="標楷體" panose="03000509000000000000" pitchFamily="65" charset="-120"/>
                          <a:cs typeface="+mn-cs"/>
                        </a:rPr>
                        <a:t>10</a:t>
                      </a: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tx1"/>
                          </a:solidFill>
                          <a:effectLst/>
                          <a:latin typeface="標楷體" panose="03000509000000000000" pitchFamily="65" charset="-120"/>
                          <a:ea typeface="標楷體" panose="03000509000000000000" pitchFamily="65" charset="-120"/>
                        </a:rPr>
                        <a:t>10</a:t>
                      </a:r>
                      <a:endParaRPr lang="en-US" altLang="zh-TW" sz="16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chemeClr val="tx1"/>
                          </a:solidFill>
                          <a:effectLst/>
                          <a:latin typeface="標楷體" panose="03000509000000000000" pitchFamily="65" charset="-120"/>
                          <a:ea typeface="標楷體" panose="03000509000000000000" pitchFamily="65" charset="-120"/>
                        </a:rPr>
                        <a:t>10</a:t>
                      </a:r>
                      <a:endParaRPr lang="en-US" altLang="zh-TW" sz="16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000000"/>
                          </a:solidFill>
                          <a:effectLst/>
                          <a:latin typeface="標楷體" panose="03000509000000000000" pitchFamily="65" charset="-120"/>
                          <a:ea typeface="標楷體" panose="03000509000000000000" pitchFamily="65" charset="-120"/>
                        </a:rPr>
                        <a:t>10</a:t>
                      </a: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600" b="0" i="0" u="none" strike="noStrike" dirty="0" smtClean="0">
                          <a:solidFill>
                            <a:srgbClr val="FF0000"/>
                          </a:solidFill>
                          <a:effectLst/>
                          <a:latin typeface="標楷體" panose="03000509000000000000" pitchFamily="65" charset="-120"/>
                          <a:ea typeface="標楷體" panose="03000509000000000000" pitchFamily="65" charset="-120"/>
                        </a:rPr>
                        <a:t>176</a:t>
                      </a:r>
                      <a:endParaRPr lang="en-US" altLang="zh-TW" sz="1600" b="0" i="0" u="none" strike="noStrike" dirty="0">
                        <a:solidFill>
                          <a:srgbClr val="FF0000"/>
                        </a:solidFill>
                        <a:effectLst/>
                        <a:latin typeface="標楷體" panose="03000509000000000000" pitchFamily="65" charset="-120"/>
                        <a:ea typeface="標楷體" panose="03000509000000000000" pitchFamily="65" charset="-120"/>
                      </a:endParaRPr>
                    </a:p>
                  </a:txBody>
                  <a:tcPr marL="9525" marR="9525" marT="9525" marB="0" anchor="ctr"/>
                </a:tc>
              </a:tr>
            </a:tbl>
          </a:graphicData>
        </a:graphic>
      </p:graphicFrame>
    </p:spTree>
    <p:extLst>
      <p:ext uri="{BB962C8B-B14F-4D97-AF65-F5344CB8AC3E}">
        <p14:creationId xmlns:p14="http://schemas.microsoft.com/office/powerpoint/2010/main" val="3684137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321127" y="705022"/>
            <a:ext cx="9216573" cy="5700159"/>
            <a:chOff x="587827" y="1238770"/>
            <a:chExt cx="7974513" cy="4931984"/>
          </a:xfrm>
        </p:grpSpPr>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l="11673" t="22929" r="22929" b="11673"/>
            <a:stretch/>
          </p:blipFill>
          <p:spPr>
            <a:xfrm>
              <a:off x="787400" y="1238770"/>
              <a:ext cx="7774940" cy="4931984"/>
            </a:xfrm>
            <a:prstGeom prst="rect">
              <a:avLst/>
            </a:prstGeom>
          </p:spPr>
        </p:pic>
        <p:sp>
          <p:nvSpPr>
            <p:cNvPr id="16" name="手繪多邊形 15"/>
            <p:cNvSpPr/>
            <p:nvPr/>
          </p:nvSpPr>
          <p:spPr bwMode="auto">
            <a:xfrm>
              <a:off x="3460882" y="3900194"/>
              <a:ext cx="74482" cy="613778"/>
            </a:xfrm>
            <a:custGeom>
              <a:avLst/>
              <a:gdLst>
                <a:gd name="connsiteX0" fmla="*/ 53340 w 53340"/>
                <a:gd name="connsiteY0" fmla="*/ 0 h 1013460"/>
                <a:gd name="connsiteX1" fmla="*/ 15240 w 53340"/>
                <a:gd name="connsiteY1" fmla="*/ 510540 h 1013460"/>
                <a:gd name="connsiteX2" fmla="*/ 0 w 53340"/>
                <a:gd name="connsiteY2" fmla="*/ 861060 h 1013460"/>
                <a:gd name="connsiteX3" fmla="*/ 15240 w 53340"/>
                <a:gd name="connsiteY3" fmla="*/ 1013460 h 1013460"/>
                <a:gd name="connsiteX0" fmla="*/ 57304 w 91437"/>
                <a:gd name="connsiteY0" fmla="*/ 0 h 1004006"/>
                <a:gd name="connsiteX1" fmla="*/ 19204 w 91437"/>
                <a:gd name="connsiteY1" fmla="*/ 510540 h 1004006"/>
                <a:gd name="connsiteX2" fmla="*/ 3964 w 91437"/>
                <a:gd name="connsiteY2" fmla="*/ 861060 h 1004006"/>
                <a:gd name="connsiteX3" fmla="*/ 91437 w 91437"/>
                <a:gd name="connsiteY3" fmla="*/ 1004006 h 1004006"/>
                <a:gd name="connsiteX0" fmla="*/ 38780 w 72913"/>
                <a:gd name="connsiteY0" fmla="*/ 0 h 1004006"/>
                <a:gd name="connsiteX1" fmla="*/ 680 w 72913"/>
                <a:gd name="connsiteY1" fmla="*/ 510540 h 1004006"/>
                <a:gd name="connsiteX2" fmla="*/ 18779 w 72913"/>
                <a:gd name="connsiteY2" fmla="*/ 865786 h 1004006"/>
                <a:gd name="connsiteX3" fmla="*/ 72913 w 72913"/>
                <a:gd name="connsiteY3" fmla="*/ 1004006 h 1004006"/>
                <a:gd name="connsiteX0" fmla="*/ 38579 w 39374"/>
                <a:gd name="connsiteY0" fmla="*/ 0 h 1008733"/>
                <a:gd name="connsiteX1" fmla="*/ 479 w 39374"/>
                <a:gd name="connsiteY1" fmla="*/ 510540 h 1008733"/>
                <a:gd name="connsiteX2" fmla="*/ 18578 w 39374"/>
                <a:gd name="connsiteY2" fmla="*/ 865786 h 1008733"/>
                <a:gd name="connsiteX3" fmla="*/ 39374 w 39374"/>
                <a:gd name="connsiteY3" fmla="*/ 1008733 h 1008733"/>
                <a:gd name="connsiteX0" fmla="*/ 45626 w 46421"/>
                <a:gd name="connsiteY0" fmla="*/ 0 h 1008733"/>
                <a:gd name="connsiteX1" fmla="*/ 7526 w 46421"/>
                <a:gd name="connsiteY1" fmla="*/ 510540 h 1008733"/>
                <a:gd name="connsiteX2" fmla="*/ 3400 w 46421"/>
                <a:gd name="connsiteY2" fmla="*/ 865786 h 1008733"/>
                <a:gd name="connsiteX3" fmla="*/ 46421 w 46421"/>
                <a:gd name="connsiteY3" fmla="*/ 1008733 h 1008733"/>
                <a:gd name="connsiteX0" fmla="*/ 46855 w 64319"/>
                <a:gd name="connsiteY0" fmla="*/ 0 h 1008733"/>
                <a:gd name="connsiteX1" fmla="*/ 8755 w 64319"/>
                <a:gd name="connsiteY1" fmla="*/ 510540 h 1008733"/>
                <a:gd name="connsiteX2" fmla="*/ 4629 w 64319"/>
                <a:gd name="connsiteY2" fmla="*/ 865786 h 1008733"/>
                <a:gd name="connsiteX3" fmla="*/ 64320 w 64319"/>
                <a:gd name="connsiteY3" fmla="*/ 1008733 h 1008733"/>
                <a:gd name="connsiteX0" fmla="*/ 8755 w 64320"/>
                <a:gd name="connsiteY0" fmla="*/ 0 h 498193"/>
                <a:gd name="connsiteX1" fmla="*/ 4629 w 64320"/>
                <a:gd name="connsiteY1" fmla="*/ 355246 h 498193"/>
                <a:gd name="connsiteX2" fmla="*/ 64320 w 64320"/>
                <a:gd name="connsiteY2" fmla="*/ 498193 h 498193"/>
                <a:gd name="connsiteX0" fmla="*/ 8755 w 64320"/>
                <a:gd name="connsiteY0" fmla="*/ 0 h 450923"/>
                <a:gd name="connsiteX1" fmla="*/ 4629 w 64320"/>
                <a:gd name="connsiteY1" fmla="*/ 307976 h 450923"/>
                <a:gd name="connsiteX2" fmla="*/ 64320 w 64320"/>
                <a:gd name="connsiteY2" fmla="*/ 450923 h 450923"/>
              </a:gdLst>
              <a:ahLst/>
              <a:cxnLst>
                <a:cxn ang="0">
                  <a:pos x="connsiteX0" y="connsiteY0"/>
                </a:cxn>
                <a:cxn ang="0">
                  <a:pos x="connsiteX1" y="connsiteY1"/>
                </a:cxn>
                <a:cxn ang="0">
                  <a:pos x="connsiteX2" y="connsiteY2"/>
                </a:cxn>
              </a:cxnLst>
              <a:rect l="l" t="t" r="r" b="b"/>
              <a:pathLst>
                <a:path w="64320" h="450923">
                  <a:moveTo>
                    <a:pt x="8755" y="0"/>
                  </a:moveTo>
                  <a:cubicBezTo>
                    <a:pt x="1717" y="144298"/>
                    <a:pt x="-4632" y="232822"/>
                    <a:pt x="4629" y="307976"/>
                  </a:cubicBezTo>
                  <a:cubicBezTo>
                    <a:pt x="13890" y="383130"/>
                    <a:pt x="56700" y="416633"/>
                    <a:pt x="64320" y="450923"/>
                  </a:cubicBezTo>
                </a:path>
              </a:pathLst>
            </a:custGeom>
            <a:noFill/>
            <a:ln w="76200" cap="flat" cmpd="sng" algn="ctr">
              <a:solidFill>
                <a:schemeClr val="accent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Tahoma" pitchFamily="34" charset="0"/>
                <a:ea typeface="新細明體" pitchFamily="18" charset="-120"/>
              </a:endParaRPr>
            </a:p>
          </p:txBody>
        </p:sp>
        <p:sp>
          <p:nvSpPr>
            <p:cNvPr id="20" name="手繪多邊形 19"/>
            <p:cNvSpPr/>
            <p:nvPr/>
          </p:nvSpPr>
          <p:spPr bwMode="auto">
            <a:xfrm>
              <a:off x="3485544" y="3138327"/>
              <a:ext cx="32170" cy="575870"/>
            </a:xfrm>
            <a:custGeom>
              <a:avLst/>
              <a:gdLst>
                <a:gd name="connsiteX0" fmla="*/ 9525 w 9525"/>
                <a:gd name="connsiteY0" fmla="*/ 0 h 419100"/>
                <a:gd name="connsiteX1" fmla="*/ 0 w 9525"/>
                <a:gd name="connsiteY1" fmla="*/ 419100 h 419100"/>
                <a:gd name="connsiteX0" fmla="*/ 24999 w 24999"/>
                <a:gd name="connsiteY0" fmla="*/ 0 h 10227"/>
                <a:gd name="connsiteX1" fmla="*/ 0 w 24999"/>
                <a:gd name="connsiteY1" fmla="*/ 10227 h 10227"/>
                <a:gd name="connsiteX0" fmla="*/ 24999 w 24999"/>
                <a:gd name="connsiteY0" fmla="*/ 0 h 9943"/>
                <a:gd name="connsiteX1" fmla="*/ 0 w 24999"/>
                <a:gd name="connsiteY1" fmla="*/ 9943 h 9943"/>
                <a:gd name="connsiteX0" fmla="*/ 10000 w 10000"/>
                <a:gd name="connsiteY0" fmla="*/ 0 h 10229"/>
                <a:gd name="connsiteX1" fmla="*/ 0 w 10000"/>
                <a:gd name="connsiteY1" fmla="*/ 10229 h 10229"/>
              </a:gdLst>
              <a:ahLst/>
              <a:cxnLst>
                <a:cxn ang="0">
                  <a:pos x="connsiteX0" y="connsiteY0"/>
                </a:cxn>
                <a:cxn ang="0">
                  <a:pos x="connsiteX1" y="connsiteY1"/>
                </a:cxn>
              </a:cxnLst>
              <a:rect l="l" t="t" r="r" b="b"/>
              <a:pathLst>
                <a:path w="10000" h="10229">
                  <a:moveTo>
                    <a:pt x="10000" y="0"/>
                  </a:moveTo>
                  <a:lnTo>
                    <a:pt x="0" y="10229"/>
                  </a:lnTo>
                </a:path>
              </a:pathLst>
            </a:custGeom>
            <a:noFill/>
            <a:ln w="76200" cap="flat" cmpd="sng" algn="ctr">
              <a:solidFill>
                <a:schemeClr val="accent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defTabSz="757238"/>
              <a:endParaRPr lang="zh-TW" altLang="en-US"/>
            </a:p>
          </p:txBody>
        </p:sp>
        <p:sp>
          <p:nvSpPr>
            <p:cNvPr id="2" name="圓角矩形圖說文字 1"/>
            <p:cNvSpPr/>
            <p:nvPr/>
          </p:nvSpPr>
          <p:spPr bwMode="auto">
            <a:xfrm>
              <a:off x="587827" y="1584455"/>
              <a:ext cx="1676400" cy="745322"/>
            </a:xfrm>
            <a:prstGeom prst="wedgeRoundRectCallout">
              <a:avLst>
                <a:gd name="adj1" fmla="val 123972"/>
                <a:gd name="adj2" fmla="val 157367"/>
                <a:gd name="adj3" fmla="val 16667"/>
              </a:avLst>
            </a:prstGeom>
            <a:solidFill>
              <a:srgbClr val="99FF99"/>
            </a:solidFill>
            <a:ln w="9525" cap="flat" cmpd="sng" algn="ctr">
              <a:solidFill>
                <a:schemeClr val="tx1"/>
              </a:solidFill>
              <a:prstDash val="solid"/>
              <a:miter lim="800000"/>
              <a:headEnd type="none" w="med" len="med"/>
              <a:tailEnd type="none" w="med" len="med"/>
            </a:ln>
            <a:effectLst>
              <a:outerShdw blurRad="317500" dist="88900" dir="2700000" sx="105000" sy="105000" algn="ctr" rotWithShape="0">
                <a:schemeClr val="accent5">
                  <a:lumMod val="10000"/>
                </a:schemeClr>
              </a:outerShdw>
            </a:effectLst>
            <a:extLst/>
          </p:spPr>
          <p:txBody>
            <a:bodyPr vert="horz" wrap="none" lIns="91440" tIns="45720" rIns="91440" bIns="45720" numCol="1" rtlCol="0" anchor="t" anchorCtr="0" compatLnSpc="1">
              <a:prstTxWarp prst="textNoShape">
                <a:avLst/>
              </a:prstTxWarp>
            </a:bodyPr>
            <a:lstStyle/>
            <a:p>
              <a:pPr algn="ctr" defTabSz="757238"/>
              <a:r>
                <a:rPr lang="zh-TW" altLang="en-US" dirty="0">
                  <a:latin typeface="Microsoft YaHei" panose="020B0503020204020204" pitchFamily="34" charset="-122"/>
                  <a:ea typeface="Microsoft YaHei" panose="020B0503020204020204" pitchFamily="34" charset="-122"/>
                </a:rPr>
                <a:t>工程起點</a:t>
              </a:r>
              <a:endParaRPr lang="en-US" altLang="zh-TW" dirty="0">
                <a:latin typeface="Microsoft YaHei" panose="020B0503020204020204" pitchFamily="34" charset="-122"/>
                <a:ea typeface="Microsoft YaHei" panose="020B0503020204020204" pitchFamily="34" charset="-122"/>
              </a:endParaRPr>
            </a:p>
            <a:p>
              <a:pPr algn="ctr" defTabSz="757238"/>
              <a:r>
                <a:rPr lang="en-US" altLang="zh-TW" dirty="0">
                  <a:latin typeface="Microsoft YaHei" panose="020B0503020204020204" pitchFamily="34" charset="-122"/>
                  <a:ea typeface="Microsoft YaHei" panose="020B0503020204020204" pitchFamily="34" charset="-122"/>
                </a:rPr>
                <a:t>302K+225</a:t>
              </a:r>
              <a:endParaRPr lang="zh-TW" altLang="en-US" dirty="0">
                <a:latin typeface="Microsoft YaHei" panose="020B0503020204020204" pitchFamily="34" charset="-122"/>
                <a:ea typeface="Microsoft YaHei" panose="020B0503020204020204" pitchFamily="34" charset="-122"/>
              </a:endParaRPr>
            </a:p>
          </p:txBody>
        </p:sp>
        <p:sp>
          <p:nvSpPr>
            <p:cNvPr id="5" name="圓角矩形圖說文字 4"/>
            <p:cNvSpPr/>
            <p:nvPr/>
          </p:nvSpPr>
          <p:spPr bwMode="auto">
            <a:xfrm>
              <a:off x="587827" y="4221087"/>
              <a:ext cx="1643743" cy="710013"/>
            </a:xfrm>
            <a:prstGeom prst="wedgeRoundRectCallout">
              <a:avLst>
                <a:gd name="adj1" fmla="val 128339"/>
                <a:gd name="adj2" fmla="val -8601"/>
                <a:gd name="adj3" fmla="val 16667"/>
              </a:avLst>
            </a:prstGeom>
            <a:solidFill>
              <a:srgbClr val="99FF99"/>
            </a:solidFill>
            <a:ln w="9525" cap="flat" cmpd="sng" algn="ctr">
              <a:solidFill>
                <a:schemeClr val="tx1"/>
              </a:solidFill>
              <a:prstDash val="solid"/>
              <a:miter lim="800000"/>
              <a:headEnd type="none" w="med" len="med"/>
              <a:tailEnd type="none" w="med" len="med"/>
            </a:ln>
            <a:effectLst>
              <a:outerShdw blurRad="317500" dist="88900" dir="2700000" sx="105000" sy="105000" algn="ctr" rotWithShape="0">
                <a:schemeClr val="accent5">
                  <a:lumMod val="10000"/>
                </a:schemeClr>
              </a:outerShdw>
            </a:effectLst>
            <a:extLst/>
          </p:spPr>
          <p:txBody>
            <a:bodyPr vert="horz" wrap="none" lIns="91440" tIns="45720" rIns="91440" bIns="45720" numCol="1" rtlCol="0" anchor="t" anchorCtr="0" compatLnSpc="1">
              <a:prstTxWarp prst="textNoShape">
                <a:avLst/>
              </a:prstTxWarp>
            </a:bodyPr>
            <a:lstStyle/>
            <a:p>
              <a:pPr algn="ctr" defTabSz="757238"/>
              <a:r>
                <a:rPr lang="zh-TW" altLang="en-US" dirty="0">
                  <a:latin typeface="Microsoft YaHei" panose="020B0503020204020204" pitchFamily="34" charset="-122"/>
                  <a:ea typeface="Microsoft YaHei" panose="020B0503020204020204" pitchFamily="34" charset="-122"/>
                </a:rPr>
                <a:t>工程終點</a:t>
              </a:r>
              <a:endParaRPr lang="en-US" altLang="zh-TW" dirty="0">
                <a:latin typeface="Microsoft YaHei" panose="020B0503020204020204" pitchFamily="34" charset="-122"/>
                <a:ea typeface="Microsoft YaHei" panose="020B0503020204020204" pitchFamily="34" charset="-122"/>
              </a:endParaRPr>
            </a:p>
            <a:p>
              <a:pPr algn="ctr" defTabSz="757238"/>
              <a:r>
                <a:rPr lang="en-US" altLang="zh-TW" dirty="0">
                  <a:latin typeface="Microsoft YaHei" panose="020B0503020204020204" pitchFamily="34" charset="-122"/>
                  <a:ea typeface="Microsoft YaHei" panose="020B0503020204020204" pitchFamily="34" charset="-122"/>
                </a:rPr>
                <a:t>305K+750</a:t>
              </a:r>
              <a:endParaRPr lang="zh-TW" altLang="en-US" dirty="0">
                <a:latin typeface="Microsoft YaHei" panose="020B0503020204020204" pitchFamily="34" charset="-122"/>
                <a:ea typeface="Microsoft YaHei" panose="020B0503020204020204" pitchFamily="34" charset="-122"/>
              </a:endParaRPr>
            </a:p>
          </p:txBody>
        </p:sp>
      </p:grpSp>
      <p:sp>
        <p:nvSpPr>
          <p:cNvPr id="651267" name="Rectangle 3"/>
          <p:cNvSpPr>
            <a:spLocks noGrp="1" noChangeArrowheads="1"/>
          </p:cNvSpPr>
          <p:nvPr>
            <p:ph idx="4294967295"/>
          </p:nvPr>
        </p:nvSpPr>
        <p:spPr bwMode="auto">
          <a:xfrm>
            <a:off x="1861882" y="176384"/>
            <a:ext cx="3398838" cy="5286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p>
            <a:pPr marL="0" indent="0">
              <a:lnSpc>
                <a:spcPct val="100000"/>
              </a:lnSpc>
              <a:spcBef>
                <a:spcPct val="0"/>
              </a:spcBef>
              <a:buClrTx/>
              <a:buSzTx/>
              <a:buFontTx/>
              <a:buNone/>
            </a:pPr>
            <a:r>
              <a:rPr lang="en-US" altLang="zh-TW" sz="2800" u="sng" dirty="0" smtClean="0">
                <a:solidFill>
                  <a:srgbClr val="CC3300"/>
                </a:solidFill>
                <a:latin typeface="標楷體" panose="03000509000000000000" pitchFamily="65" charset="-120"/>
                <a:ea typeface="標楷體" panose="03000509000000000000" pitchFamily="65" charset="-120"/>
              </a:rPr>
              <a:t>1-2.</a:t>
            </a:r>
            <a:r>
              <a:rPr lang="zh-TW" altLang="en-US" sz="2800" u="sng" dirty="0">
                <a:solidFill>
                  <a:srgbClr val="CC3300"/>
                </a:solidFill>
                <a:latin typeface="標楷體" panose="03000509000000000000" pitchFamily="65" charset="-120"/>
                <a:ea typeface="標楷體" panose="03000509000000000000" pitchFamily="65" charset="-120"/>
              </a:rPr>
              <a:t>工程位置示意圖</a:t>
            </a:r>
          </a:p>
        </p:txBody>
      </p:sp>
      <p:grpSp>
        <p:nvGrpSpPr>
          <p:cNvPr id="8" name="Group 74"/>
          <p:cNvGrpSpPr>
            <a:grpSpLocks noChangeAspect="1"/>
          </p:cNvGrpSpPr>
          <p:nvPr/>
        </p:nvGrpSpPr>
        <p:grpSpPr bwMode="auto">
          <a:xfrm rot="5400000">
            <a:off x="8379613" y="918499"/>
            <a:ext cx="661987" cy="669925"/>
            <a:chOff x="17336" y="874"/>
            <a:chExt cx="947" cy="899"/>
          </a:xfrm>
        </p:grpSpPr>
        <p:sp>
          <p:nvSpPr>
            <p:cNvPr id="9" name="Oval 75"/>
            <p:cNvSpPr>
              <a:spLocks noChangeAspect="1" noChangeArrowheads="1"/>
            </p:cNvSpPr>
            <p:nvPr/>
          </p:nvSpPr>
          <p:spPr bwMode="auto">
            <a:xfrm rot="16208024">
              <a:off x="17360" y="850"/>
              <a:ext cx="899" cy="947"/>
            </a:xfrm>
            <a:prstGeom prst="ellipse">
              <a:avLst/>
            </a:prstGeom>
            <a:solidFill>
              <a:srgbClr val="FFFFFF"/>
            </a:solidFill>
            <a:ln w="9525">
              <a:solidFill>
                <a:srgbClr val="000000"/>
              </a:solidFill>
              <a:round/>
              <a:headEnd/>
              <a:tailEnd/>
            </a:ln>
          </p:spPr>
          <p:txBody>
            <a:bodyPr anchor="ctr"/>
            <a:lstStyle/>
            <a:p>
              <a:endParaRPr lang="zh-TW" altLang="en-US"/>
            </a:p>
          </p:txBody>
        </p:sp>
        <p:sp>
          <p:nvSpPr>
            <p:cNvPr id="10" name="Freeform 76"/>
            <p:cNvSpPr>
              <a:spLocks noChangeAspect="1"/>
            </p:cNvSpPr>
            <p:nvPr/>
          </p:nvSpPr>
          <p:spPr bwMode="auto">
            <a:xfrm rot="16208024">
              <a:off x="17601" y="890"/>
              <a:ext cx="381" cy="882"/>
            </a:xfrm>
            <a:custGeom>
              <a:avLst/>
              <a:gdLst>
                <a:gd name="T0" fmla="*/ 78 w 141"/>
                <a:gd name="T1" fmla="*/ 0 h 321"/>
                <a:gd name="T2" fmla="*/ 0 w 141"/>
                <a:gd name="T3" fmla="*/ 321 h 321"/>
                <a:gd name="T4" fmla="*/ 75 w 141"/>
                <a:gd name="T5" fmla="*/ 211 h 321"/>
                <a:gd name="T6" fmla="*/ 141 w 141"/>
                <a:gd name="T7" fmla="*/ 318 h 321"/>
                <a:gd name="T8" fmla="*/ 78 w 141"/>
                <a:gd name="T9" fmla="*/ 0 h 321"/>
              </a:gdLst>
              <a:ahLst/>
              <a:cxnLst>
                <a:cxn ang="0">
                  <a:pos x="T0" y="T1"/>
                </a:cxn>
                <a:cxn ang="0">
                  <a:pos x="T2" y="T3"/>
                </a:cxn>
                <a:cxn ang="0">
                  <a:pos x="T4" y="T5"/>
                </a:cxn>
                <a:cxn ang="0">
                  <a:pos x="T6" y="T7"/>
                </a:cxn>
                <a:cxn ang="0">
                  <a:pos x="T8" y="T9"/>
                </a:cxn>
              </a:cxnLst>
              <a:rect l="0" t="0" r="r" b="b"/>
              <a:pathLst>
                <a:path w="141" h="321">
                  <a:moveTo>
                    <a:pt x="78" y="0"/>
                  </a:moveTo>
                  <a:lnTo>
                    <a:pt x="0" y="321"/>
                  </a:lnTo>
                  <a:lnTo>
                    <a:pt x="75" y="211"/>
                  </a:lnTo>
                  <a:lnTo>
                    <a:pt x="141" y="318"/>
                  </a:lnTo>
                  <a:lnTo>
                    <a:pt x="78" y="0"/>
                  </a:lnTo>
                  <a:close/>
                </a:path>
              </a:pathLst>
            </a:cu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TW" altLang="en-US"/>
            </a:p>
          </p:txBody>
        </p:sp>
      </p:grpSp>
      <p:pic>
        <p:nvPicPr>
          <p:cNvPr id="7" name="Picture 10" descr="指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8824" y="1988840"/>
            <a:ext cx="384955" cy="40035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群組 16"/>
          <p:cNvGrpSpPr/>
          <p:nvPr/>
        </p:nvGrpSpPr>
        <p:grpSpPr>
          <a:xfrm>
            <a:off x="3395253" y="853426"/>
            <a:ext cx="769225" cy="353943"/>
            <a:chOff x="6088775" y="181775"/>
            <a:chExt cx="769225" cy="353943"/>
          </a:xfrm>
        </p:grpSpPr>
        <p:sp>
          <p:nvSpPr>
            <p:cNvPr id="18" name="文字方塊 17"/>
            <p:cNvSpPr txBox="1"/>
            <p:nvPr/>
          </p:nvSpPr>
          <p:spPr>
            <a:xfrm>
              <a:off x="6158840" y="204859"/>
              <a:ext cx="616732" cy="307777"/>
            </a:xfrm>
            <a:prstGeom prst="rect">
              <a:avLst/>
            </a:prstGeom>
            <a:solidFill>
              <a:schemeClr val="bg1"/>
            </a:solidFill>
            <a:ln w="25400">
              <a:solidFill>
                <a:schemeClr val="tx1"/>
              </a:solidFill>
            </a:ln>
          </p:spPr>
          <p:txBody>
            <a:bodyPr wrap="square" rtlCol="0">
              <a:spAutoFit/>
            </a:bodyPr>
            <a:lstStyle/>
            <a:p>
              <a:endParaRPr lang="zh-TW" altLang="en-US" sz="1400" dirty="0">
                <a:latin typeface="MS PGothic" panose="020B0600070205080204" pitchFamily="34" charset="-128"/>
                <a:ea typeface="MS PGothic" panose="020B0600070205080204" pitchFamily="34" charset="-128"/>
              </a:endParaRPr>
            </a:p>
          </p:txBody>
        </p:sp>
        <p:sp>
          <p:nvSpPr>
            <p:cNvPr id="19" name="文字方塊 18"/>
            <p:cNvSpPr txBox="1"/>
            <p:nvPr/>
          </p:nvSpPr>
          <p:spPr>
            <a:xfrm>
              <a:off x="6088775" y="181775"/>
              <a:ext cx="769225" cy="353943"/>
            </a:xfrm>
            <a:prstGeom prst="rect">
              <a:avLst/>
            </a:prstGeom>
            <a:noFill/>
            <a:ln w="25400">
              <a:noFill/>
            </a:ln>
          </p:spPr>
          <p:txBody>
            <a:bodyPr wrap="square" rtlCol="0">
              <a:spAutoFit/>
            </a:bodyPr>
            <a:lstStyle/>
            <a:p>
              <a:r>
                <a:rPr lang="en-US" altLang="zh-TW" sz="1700" dirty="0" smtClean="0">
                  <a:latin typeface="MS PGothic" panose="020B0600070205080204" pitchFamily="34" charset="-128"/>
                  <a:ea typeface="MS PGothic" panose="020B0600070205080204" pitchFamily="34" charset="-128"/>
                </a:rPr>
                <a:t>173</a:t>
              </a:r>
              <a:r>
                <a:rPr lang="zh-TW" altLang="en-US" sz="1700" dirty="0" smtClean="0">
                  <a:latin typeface="MS PGothic" panose="020B0600070205080204" pitchFamily="34" charset="-128"/>
                  <a:ea typeface="MS PGothic" panose="020B0600070205080204" pitchFamily="34" charset="-128"/>
                </a:rPr>
                <a:t>甲</a:t>
              </a:r>
              <a:endParaRPr lang="zh-TW" altLang="en-US" sz="1700" dirty="0">
                <a:latin typeface="MS PGothic" panose="020B0600070205080204" pitchFamily="34" charset="-128"/>
                <a:ea typeface="MS PGothic" panose="020B0600070205080204" pitchFamily="34" charset="-128"/>
              </a:endParaRPr>
            </a:p>
          </p:txBody>
        </p:sp>
      </p:grpSp>
      <p:grpSp>
        <p:nvGrpSpPr>
          <p:cNvPr id="21" name="群組 20"/>
          <p:cNvGrpSpPr/>
          <p:nvPr/>
        </p:nvGrpSpPr>
        <p:grpSpPr>
          <a:xfrm>
            <a:off x="3290084" y="3526011"/>
            <a:ext cx="769225" cy="353943"/>
            <a:chOff x="6088775" y="181775"/>
            <a:chExt cx="769225" cy="353943"/>
          </a:xfrm>
        </p:grpSpPr>
        <p:sp>
          <p:nvSpPr>
            <p:cNvPr id="22" name="文字方塊 21"/>
            <p:cNvSpPr txBox="1"/>
            <p:nvPr/>
          </p:nvSpPr>
          <p:spPr>
            <a:xfrm>
              <a:off x="6158840" y="204859"/>
              <a:ext cx="616732" cy="307777"/>
            </a:xfrm>
            <a:prstGeom prst="rect">
              <a:avLst/>
            </a:prstGeom>
            <a:solidFill>
              <a:schemeClr val="bg1"/>
            </a:solidFill>
            <a:ln w="25400">
              <a:solidFill>
                <a:schemeClr val="tx1"/>
              </a:solidFill>
            </a:ln>
          </p:spPr>
          <p:txBody>
            <a:bodyPr wrap="square" rtlCol="0">
              <a:spAutoFit/>
            </a:bodyPr>
            <a:lstStyle/>
            <a:p>
              <a:endParaRPr lang="zh-TW" altLang="en-US" sz="1400" dirty="0">
                <a:latin typeface="MS PGothic" panose="020B0600070205080204" pitchFamily="34" charset="-128"/>
                <a:ea typeface="MS PGothic" panose="020B0600070205080204" pitchFamily="34" charset="-128"/>
              </a:endParaRPr>
            </a:p>
          </p:txBody>
        </p:sp>
        <p:sp>
          <p:nvSpPr>
            <p:cNvPr id="23" name="文字方塊 22"/>
            <p:cNvSpPr txBox="1"/>
            <p:nvPr/>
          </p:nvSpPr>
          <p:spPr>
            <a:xfrm>
              <a:off x="6088775" y="181775"/>
              <a:ext cx="769225" cy="353943"/>
            </a:xfrm>
            <a:prstGeom prst="rect">
              <a:avLst/>
            </a:prstGeom>
            <a:noFill/>
            <a:ln w="25400">
              <a:noFill/>
            </a:ln>
          </p:spPr>
          <p:txBody>
            <a:bodyPr wrap="square" rtlCol="0">
              <a:spAutoFit/>
            </a:bodyPr>
            <a:lstStyle/>
            <a:p>
              <a:r>
                <a:rPr lang="en-US" altLang="zh-TW" sz="1700" dirty="0" smtClean="0">
                  <a:latin typeface="MS PGothic" panose="020B0600070205080204" pitchFamily="34" charset="-128"/>
                  <a:ea typeface="MS PGothic" panose="020B0600070205080204" pitchFamily="34" charset="-128"/>
                </a:rPr>
                <a:t>173</a:t>
              </a:r>
              <a:r>
                <a:rPr lang="zh-TW" altLang="en-US" sz="1700" dirty="0" smtClean="0">
                  <a:latin typeface="MS PGothic" panose="020B0600070205080204" pitchFamily="34" charset="-128"/>
                  <a:ea typeface="MS PGothic" panose="020B0600070205080204" pitchFamily="34" charset="-128"/>
                </a:rPr>
                <a:t>甲</a:t>
              </a:r>
              <a:endParaRPr lang="zh-TW" altLang="en-US" sz="1700" dirty="0">
                <a:latin typeface="MS PGothic" panose="020B0600070205080204" pitchFamily="34" charset="-128"/>
                <a:ea typeface="MS PGothic" panose="020B0600070205080204" pitchFamily="34" charset="-128"/>
              </a:endParaRPr>
            </a:p>
          </p:txBody>
        </p:sp>
      </p:grpSp>
    </p:spTree>
    <p:extLst>
      <p:ext uri="{BB962C8B-B14F-4D97-AF65-F5344CB8AC3E}">
        <p14:creationId xmlns:p14="http://schemas.microsoft.com/office/powerpoint/2010/main" val="9061178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964" name="Rectangle 76"/>
          <p:cNvSpPr>
            <a:spLocks noChangeArrowheads="1"/>
          </p:cNvSpPr>
          <p:nvPr/>
        </p:nvSpPr>
        <p:spPr bwMode="auto">
          <a:xfrm>
            <a:off x="1917700" y="234950"/>
            <a:ext cx="78359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pPr marL="711200" indent="-711200"/>
            <a:r>
              <a:rPr lang="en-US" altLang="zh-TW" sz="2800" b="0" u="sng" dirty="0" smtClean="0">
                <a:solidFill>
                  <a:srgbClr val="CC3300"/>
                </a:solidFill>
                <a:latin typeface="標楷體" panose="03000509000000000000" pitchFamily="65" charset="-120"/>
                <a:ea typeface="標楷體" panose="03000509000000000000" pitchFamily="65" charset="-120"/>
              </a:rPr>
              <a:t>6-4.</a:t>
            </a:r>
            <a:r>
              <a:rPr lang="zh-TW" altLang="en-US" sz="2800" b="0" u="sng" dirty="0">
                <a:solidFill>
                  <a:srgbClr val="CC3300"/>
                </a:solidFill>
                <a:latin typeface="標楷體" panose="03000509000000000000" pitchFamily="65" charset="-120"/>
                <a:ea typeface="標楷體" panose="03000509000000000000" pitchFamily="65" charset="-120"/>
              </a:rPr>
              <a:t>交通維持、環境保護、安全</a:t>
            </a:r>
            <a:r>
              <a:rPr lang="zh-TW" altLang="en-US" sz="2800" b="0" u="sng" dirty="0" smtClean="0">
                <a:solidFill>
                  <a:srgbClr val="CC3300"/>
                </a:solidFill>
                <a:latin typeface="標楷體" panose="03000509000000000000" pitchFamily="65" charset="-120"/>
                <a:ea typeface="標楷體" panose="03000509000000000000" pitchFamily="65" charset="-120"/>
              </a:rPr>
              <a:t>衛生執行</a:t>
            </a:r>
            <a:r>
              <a:rPr lang="zh-TW" altLang="en-US" sz="2800" b="0" u="sng" dirty="0">
                <a:solidFill>
                  <a:srgbClr val="CC3300"/>
                </a:solidFill>
                <a:latin typeface="標楷體" panose="03000509000000000000" pitchFamily="65" charset="-120"/>
                <a:ea typeface="標楷體" panose="03000509000000000000" pitchFamily="65" charset="-120"/>
              </a:rPr>
              <a:t>及檢查成果</a:t>
            </a:r>
            <a:r>
              <a:rPr lang="zh-TW" altLang="en-US" sz="2800" b="0" u="sng" dirty="0" smtClean="0">
                <a:solidFill>
                  <a:srgbClr val="CC3300"/>
                </a:solidFill>
                <a:latin typeface="標楷體" panose="03000509000000000000" pitchFamily="65" charset="-120"/>
                <a:ea typeface="標楷體" panose="03000509000000000000" pitchFamily="65" charset="-120"/>
              </a:rPr>
              <a:t>統計分析（</a:t>
            </a:r>
            <a:r>
              <a:rPr lang="en-US" altLang="zh-TW" sz="2800" b="0" u="sng" dirty="0" smtClean="0">
                <a:solidFill>
                  <a:srgbClr val="CC3300"/>
                </a:solidFill>
                <a:latin typeface="標楷體" panose="03000509000000000000" pitchFamily="65" charset="-120"/>
                <a:ea typeface="標楷體" panose="03000509000000000000" pitchFamily="65" charset="-120"/>
              </a:rPr>
              <a:t>2/2</a:t>
            </a:r>
            <a:r>
              <a:rPr lang="zh-TW" altLang="en-US" sz="2800" b="0" u="sng" dirty="0" smtClean="0">
                <a:solidFill>
                  <a:srgbClr val="CC3300"/>
                </a:solidFill>
                <a:latin typeface="標楷體" panose="03000509000000000000" pitchFamily="65" charset="-120"/>
                <a:ea typeface="標楷體" panose="03000509000000000000" pitchFamily="65" charset="-120"/>
              </a:rPr>
              <a:t>）</a:t>
            </a:r>
            <a:endParaRPr lang="zh-TW" altLang="en-US" sz="2800" b="0" u="sng" dirty="0">
              <a:solidFill>
                <a:srgbClr val="CC3300"/>
              </a:solidFill>
              <a:latin typeface="標楷體" panose="03000509000000000000" pitchFamily="65" charset="-120"/>
              <a:ea typeface="標楷體" panose="03000509000000000000" pitchFamily="65" charset="-120"/>
            </a:endParaRPr>
          </a:p>
        </p:txBody>
      </p:sp>
      <p:graphicFrame>
        <p:nvGraphicFramePr>
          <p:cNvPr id="6" name="圖表 5"/>
          <p:cNvGraphicFramePr>
            <a:graphicFrameLocks/>
          </p:cNvGraphicFramePr>
          <p:nvPr>
            <p:extLst>
              <p:ext uri="{D42A27DB-BD31-4B8C-83A1-F6EECF244321}">
                <p14:modId xmlns:p14="http://schemas.microsoft.com/office/powerpoint/2010/main" val="3300261353"/>
              </p:ext>
            </p:extLst>
          </p:nvPr>
        </p:nvGraphicFramePr>
        <p:xfrm>
          <a:off x="467382" y="1181100"/>
          <a:ext cx="8744855" cy="26966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圖表 6"/>
          <p:cNvGraphicFramePr>
            <a:graphicFrameLocks/>
          </p:cNvGraphicFramePr>
          <p:nvPr>
            <p:extLst>
              <p:ext uri="{D42A27DB-BD31-4B8C-83A1-F6EECF244321}">
                <p14:modId xmlns:p14="http://schemas.microsoft.com/office/powerpoint/2010/main" val="2180206119"/>
              </p:ext>
            </p:extLst>
          </p:nvPr>
        </p:nvGraphicFramePr>
        <p:xfrm>
          <a:off x="576943" y="3701143"/>
          <a:ext cx="8599714" cy="28085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0687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8"/>
          <p:cNvSpPr>
            <a:spLocks noChangeArrowheads="1"/>
          </p:cNvSpPr>
          <p:nvPr/>
        </p:nvSpPr>
        <p:spPr bwMode="auto">
          <a:xfrm>
            <a:off x="1882775" y="188913"/>
            <a:ext cx="7870825"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pPr fontAlgn="b"/>
            <a:r>
              <a:rPr lang="en-US" altLang="zh-TW" sz="2800" b="0" u="sng" dirty="0" smtClean="0">
                <a:solidFill>
                  <a:srgbClr val="CC3300"/>
                </a:solidFill>
                <a:latin typeface="標楷體" panose="03000509000000000000" pitchFamily="65" charset="-120"/>
                <a:ea typeface="標楷體" panose="03000509000000000000" pitchFamily="65" charset="-120"/>
              </a:rPr>
              <a:t>6-5.</a:t>
            </a:r>
            <a:r>
              <a:rPr lang="zh-TW" altLang="en-US" sz="2800" b="0" u="sng" dirty="0" smtClean="0">
                <a:solidFill>
                  <a:srgbClr val="CC3300"/>
                </a:solidFill>
                <a:latin typeface="標楷體" panose="03000509000000000000" pitchFamily="65" charset="-120"/>
                <a:ea typeface="標楷體" panose="03000509000000000000" pitchFamily="65" charset="-120"/>
              </a:rPr>
              <a:t>「安全衛生」危害因子分類統計</a:t>
            </a:r>
            <a:endParaRPr lang="zh-TW" altLang="en-US" sz="2800" b="0" u="sng" dirty="0">
              <a:solidFill>
                <a:srgbClr val="CC3300"/>
              </a:solidFill>
              <a:latin typeface="標楷體" panose="03000509000000000000" pitchFamily="65" charset="-120"/>
              <a:ea typeface="標楷體" panose="03000509000000000000" pitchFamily="65" charset="-120"/>
            </a:endParaRPr>
          </a:p>
        </p:txBody>
      </p:sp>
      <p:graphicFrame>
        <p:nvGraphicFramePr>
          <p:cNvPr id="6" name="圖表 5"/>
          <p:cNvGraphicFramePr>
            <a:graphicFrameLocks/>
          </p:cNvGraphicFramePr>
          <p:nvPr>
            <p:extLst>
              <p:ext uri="{D42A27DB-BD31-4B8C-83A1-F6EECF244321}">
                <p14:modId xmlns:p14="http://schemas.microsoft.com/office/powerpoint/2010/main" val="3296599916"/>
              </p:ext>
            </p:extLst>
          </p:nvPr>
        </p:nvGraphicFramePr>
        <p:xfrm>
          <a:off x="582705" y="735013"/>
          <a:ext cx="8740589" cy="28137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圖表 7"/>
          <p:cNvGraphicFramePr>
            <a:graphicFrameLocks/>
          </p:cNvGraphicFramePr>
          <p:nvPr>
            <p:extLst>
              <p:ext uri="{D42A27DB-BD31-4B8C-83A1-F6EECF244321}">
                <p14:modId xmlns:p14="http://schemas.microsoft.com/office/powerpoint/2010/main" val="4020623501"/>
              </p:ext>
            </p:extLst>
          </p:nvPr>
        </p:nvGraphicFramePr>
        <p:xfrm>
          <a:off x="827314" y="3243943"/>
          <a:ext cx="8142515" cy="31907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70528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2894" y="1643431"/>
            <a:ext cx="7924799" cy="461665"/>
          </a:xfrm>
          <a:prstGeom prst="rect">
            <a:avLst/>
          </a:prstGeom>
        </p:spPr>
        <p:txBody>
          <a:bodyPr wrap="square">
            <a:spAutoFit/>
          </a:bodyPr>
          <a:lstStyle/>
          <a:p>
            <a:r>
              <a:rPr lang="en-US" altLang="zh-TW" sz="2400" b="0" dirty="0">
                <a:solidFill>
                  <a:srgbClr val="C00000"/>
                </a:solidFill>
                <a:latin typeface="標楷體" panose="03000509000000000000" pitchFamily="65" charset="-120"/>
                <a:ea typeface="標楷體" panose="03000509000000000000" pitchFamily="65" charset="-120"/>
              </a:rPr>
              <a:t>7</a:t>
            </a:r>
            <a:r>
              <a:rPr lang="en-US" altLang="zh-TW" sz="2400" b="0" dirty="0" smtClean="0">
                <a:solidFill>
                  <a:srgbClr val="C00000"/>
                </a:solidFill>
                <a:latin typeface="標楷體" panose="03000509000000000000" pitchFamily="65" charset="-120"/>
                <a:ea typeface="標楷體" panose="03000509000000000000" pitchFamily="65" charset="-120"/>
              </a:rPr>
              <a:t>-1.</a:t>
            </a:r>
            <a:r>
              <a:rPr lang="zh-TW" altLang="en-US" sz="2400" b="0" dirty="0" smtClean="0">
                <a:solidFill>
                  <a:srgbClr val="C00000"/>
                </a:solidFill>
                <a:latin typeface="標楷體" panose="03000509000000000000" pitchFamily="65" charset="-120"/>
                <a:ea typeface="標楷體" panose="03000509000000000000" pitchFamily="65" charset="-120"/>
              </a:rPr>
              <a:t>加強</a:t>
            </a:r>
            <a:r>
              <a:rPr lang="zh-TW" altLang="en-US" sz="2400" b="0" dirty="0">
                <a:solidFill>
                  <a:srgbClr val="C00000"/>
                </a:solidFill>
                <a:latin typeface="標楷體" panose="03000509000000000000" pitchFamily="65" charset="-120"/>
                <a:ea typeface="標楷體" panose="03000509000000000000" pitchFamily="65" charset="-120"/>
              </a:rPr>
              <a:t>公共工程職業</a:t>
            </a:r>
            <a:r>
              <a:rPr lang="en-US" altLang="zh-TW" sz="2400" b="0" dirty="0">
                <a:solidFill>
                  <a:srgbClr val="C00000"/>
                </a:solidFill>
                <a:latin typeface="標楷體" panose="03000509000000000000" pitchFamily="65" charset="-120"/>
                <a:ea typeface="標楷體" panose="03000509000000000000" pitchFamily="65" charset="-120"/>
              </a:rPr>
              <a:t>(</a:t>
            </a:r>
            <a:r>
              <a:rPr lang="zh-TW" altLang="en-US" sz="2400" b="0" dirty="0">
                <a:solidFill>
                  <a:srgbClr val="C00000"/>
                </a:solidFill>
                <a:latin typeface="標楷體" panose="03000509000000000000" pitchFamily="65" charset="-120"/>
                <a:ea typeface="標楷體" panose="03000509000000000000" pitchFamily="65" charset="-120"/>
              </a:rPr>
              <a:t>勞工</a:t>
            </a:r>
            <a:r>
              <a:rPr lang="en-US" altLang="zh-TW" sz="2400" b="0" dirty="0">
                <a:solidFill>
                  <a:srgbClr val="C00000"/>
                </a:solidFill>
                <a:latin typeface="標楷體" panose="03000509000000000000" pitchFamily="65" charset="-120"/>
                <a:ea typeface="標楷體" panose="03000509000000000000" pitchFamily="65" charset="-120"/>
              </a:rPr>
              <a:t>)</a:t>
            </a:r>
            <a:r>
              <a:rPr lang="zh-TW" altLang="en-US" sz="2400" b="0" dirty="0">
                <a:solidFill>
                  <a:srgbClr val="C00000"/>
                </a:solidFill>
                <a:latin typeface="標楷體" panose="03000509000000000000" pitchFamily="65" charset="-120"/>
                <a:ea typeface="標楷體" panose="03000509000000000000" pitchFamily="65" charset="-120"/>
              </a:rPr>
              <a:t>安全衛生作業要點</a:t>
            </a:r>
          </a:p>
        </p:txBody>
      </p:sp>
      <p:sp>
        <p:nvSpPr>
          <p:cNvPr id="3" name="矩形 2"/>
          <p:cNvSpPr/>
          <p:nvPr/>
        </p:nvSpPr>
        <p:spPr>
          <a:xfrm>
            <a:off x="522894" y="2105096"/>
            <a:ext cx="8786010" cy="400110"/>
          </a:xfrm>
          <a:prstGeom prst="rect">
            <a:avLst/>
          </a:prstGeom>
        </p:spPr>
        <p:txBody>
          <a:bodyPr wrap="square">
            <a:spAutoFit/>
          </a:bodyPr>
          <a:lstStyle/>
          <a:p>
            <a:r>
              <a:rPr lang="zh-TW" altLang="en-US" b="0" dirty="0">
                <a:solidFill>
                  <a:prstClr val="black"/>
                </a:solidFill>
                <a:latin typeface="標楷體" panose="03000509000000000000" pitchFamily="65" charset="-120"/>
                <a:ea typeface="標楷體" panose="03000509000000000000" pitchFamily="65" charset="-120"/>
              </a:rPr>
              <a:t>第</a:t>
            </a:r>
            <a:r>
              <a:rPr lang="en-US" altLang="zh-TW" b="0" dirty="0" smtClean="0">
                <a:solidFill>
                  <a:prstClr val="black"/>
                </a:solidFill>
                <a:latin typeface="標楷體" panose="03000509000000000000" pitchFamily="65" charset="-120"/>
                <a:ea typeface="標楷體" panose="03000509000000000000" pitchFamily="65" charset="-120"/>
              </a:rPr>
              <a:t>12</a:t>
            </a:r>
            <a:r>
              <a:rPr lang="zh-TW" altLang="en-US" b="0" dirty="0" smtClean="0">
                <a:solidFill>
                  <a:prstClr val="black"/>
                </a:solidFill>
                <a:latin typeface="標楷體" panose="03000509000000000000" pitchFamily="65" charset="-120"/>
                <a:ea typeface="標楷體" panose="03000509000000000000" pitchFamily="65" charset="-120"/>
              </a:rPr>
              <a:t>點機關辦理工程</a:t>
            </a:r>
            <a:r>
              <a:rPr lang="zh-TW" altLang="en-US" b="0" dirty="0">
                <a:solidFill>
                  <a:prstClr val="black"/>
                </a:solidFill>
                <a:latin typeface="標楷體" panose="03000509000000000000" pitchFamily="65" charset="-120"/>
                <a:ea typeface="標楷體" panose="03000509000000000000" pitchFamily="65" charset="-120"/>
              </a:rPr>
              <a:t>招標時</a:t>
            </a:r>
            <a:r>
              <a:rPr lang="zh-TW" altLang="en-US" b="0" dirty="0" smtClean="0">
                <a:solidFill>
                  <a:prstClr val="black"/>
                </a:solidFill>
                <a:latin typeface="標楷體" panose="03000509000000000000" pitchFamily="65" charset="-120"/>
                <a:ea typeface="標楷體" panose="03000509000000000000" pitchFamily="65" charset="-120"/>
              </a:rPr>
              <a:t>，應於招標文件明訂下列安全衛生督導查核事項</a:t>
            </a:r>
            <a:r>
              <a:rPr lang="en-US" altLang="zh-TW" b="0" dirty="0" smtClean="0">
                <a:solidFill>
                  <a:prstClr val="black"/>
                </a:solidFill>
                <a:latin typeface="標楷體" panose="03000509000000000000" pitchFamily="65" charset="-120"/>
                <a:ea typeface="標楷體" panose="03000509000000000000" pitchFamily="65" charset="-120"/>
              </a:rPr>
              <a:t>:</a:t>
            </a:r>
            <a:endParaRPr lang="zh-TW" altLang="en-US" b="0" dirty="0">
              <a:solidFill>
                <a:prstClr val="black"/>
              </a:solidFill>
              <a:latin typeface="標楷體" panose="03000509000000000000" pitchFamily="65" charset="-120"/>
              <a:ea typeface="標楷體" panose="03000509000000000000" pitchFamily="65"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4519118"/>
              </p:ext>
            </p:extLst>
          </p:nvPr>
        </p:nvGraphicFramePr>
        <p:xfrm>
          <a:off x="522894" y="2594529"/>
          <a:ext cx="8887233" cy="3773770"/>
        </p:xfrm>
        <a:graphic>
          <a:graphicData uri="http://schemas.openxmlformats.org/drawingml/2006/table">
            <a:tbl>
              <a:tblPr firstRow="1" bandRow="1">
                <a:tableStyleId>{F5AB1C69-6EDB-4FF4-983F-18BD219EF322}</a:tableStyleId>
              </a:tblPr>
              <a:tblGrid>
                <a:gridCol w="648580"/>
                <a:gridCol w="5276242"/>
                <a:gridCol w="2962411"/>
              </a:tblGrid>
              <a:tr h="456278">
                <a:tc>
                  <a:txBody>
                    <a:bodyPr/>
                    <a:lstStyle/>
                    <a:p>
                      <a:pPr algn="ctr"/>
                      <a:r>
                        <a:rPr lang="zh-TW" altLang="en-US" b="0" dirty="0" smtClean="0">
                          <a:latin typeface="標楷體" panose="03000509000000000000" pitchFamily="65" charset="-120"/>
                          <a:ea typeface="標楷體" panose="03000509000000000000" pitchFamily="65" charset="-120"/>
                        </a:rPr>
                        <a:t>項次</a:t>
                      </a:r>
                      <a:endParaRPr lang="zh-TW" altLang="en-US" b="0" dirty="0">
                        <a:latin typeface="標楷體" panose="03000509000000000000" pitchFamily="65" charset="-120"/>
                        <a:ea typeface="標楷體" panose="03000509000000000000" pitchFamily="65" charset="-120"/>
                      </a:endParaRPr>
                    </a:p>
                  </a:txBody>
                  <a:tcPr/>
                </a:tc>
                <a:tc>
                  <a:txBody>
                    <a:bodyPr/>
                    <a:lstStyle/>
                    <a:p>
                      <a:pPr algn="ctr"/>
                      <a:r>
                        <a:rPr lang="zh-TW" altLang="en-US" b="0" dirty="0" smtClean="0">
                          <a:latin typeface="標楷體" panose="03000509000000000000" pitchFamily="65" charset="-120"/>
                          <a:ea typeface="標楷體" panose="03000509000000000000" pitchFamily="65" charset="-120"/>
                        </a:rPr>
                        <a:t>監督查核事項</a:t>
                      </a:r>
                      <a:endParaRPr lang="zh-TW" altLang="en-US" b="0" dirty="0">
                        <a:latin typeface="標楷體" panose="03000509000000000000" pitchFamily="65" charset="-120"/>
                        <a:ea typeface="標楷體" panose="03000509000000000000" pitchFamily="65" charset="-120"/>
                      </a:endParaRPr>
                    </a:p>
                  </a:txBody>
                  <a:tcPr/>
                </a:tc>
                <a:tc>
                  <a:txBody>
                    <a:bodyPr/>
                    <a:lstStyle/>
                    <a:p>
                      <a:pPr algn="ctr"/>
                      <a:r>
                        <a:rPr lang="zh-TW" altLang="en-US" b="0" dirty="0" smtClean="0">
                          <a:latin typeface="標楷體" panose="03000509000000000000" pitchFamily="65" charset="-120"/>
                          <a:ea typeface="標楷體" panose="03000509000000000000" pitchFamily="65" charset="-120"/>
                        </a:rPr>
                        <a:t>辦理情形</a:t>
                      </a:r>
                      <a:endParaRPr lang="zh-TW" altLang="en-US" b="0" dirty="0">
                        <a:latin typeface="標楷體" panose="03000509000000000000" pitchFamily="65" charset="-120"/>
                        <a:ea typeface="標楷體" panose="03000509000000000000" pitchFamily="65" charset="-120"/>
                      </a:endParaRPr>
                    </a:p>
                  </a:txBody>
                  <a:tcPr/>
                </a:tc>
              </a:tr>
              <a:tr h="479834">
                <a:tc>
                  <a:txBody>
                    <a:bodyPr/>
                    <a:lstStyle/>
                    <a:p>
                      <a:pPr algn="ctr"/>
                      <a:r>
                        <a:rPr lang="en-US" altLang="zh-TW" sz="2000" dirty="0" smtClean="0">
                          <a:latin typeface="標楷體" panose="03000509000000000000" pitchFamily="65" charset="-120"/>
                          <a:ea typeface="標楷體" panose="03000509000000000000" pitchFamily="65" charset="-120"/>
                        </a:rPr>
                        <a:t>1</a:t>
                      </a:r>
                      <a:endParaRPr lang="zh-TW" altLang="en-US" sz="2000" dirty="0">
                        <a:latin typeface="標楷體" panose="03000509000000000000" pitchFamily="65" charset="-120"/>
                        <a:ea typeface="標楷體" panose="03000509000000000000" pitchFamily="65" charset="-120"/>
                      </a:endParaRPr>
                    </a:p>
                  </a:txBody>
                  <a:tcPr/>
                </a:tc>
                <a:tc>
                  <a:txBody>
                    <a:bodyPr/>
                    <a:lstStyle/>
                    <a:p>
                      <a:pPr algn="l"/>
                      <a:r>
                        <a:rPr lang="zh-TW" altLang="en-US" sz="2000" dirty="0" smtClean="0">
                          <a:solidFill>
                            <a:srgbClr val="003399"/>
                          </a:solidFill>
                          <a:latin typeface="標楷體" panose="03000509000000000000" pitchFamily="65" charset="-120"/>
                          <a:ea typeface="標楷體" panose="03000509000000000000" pitchFamily="65" charset="-120"/>
                        </a:rPr>
                        <a:t>監督查核之管理組織、查核人員及人力配置</a:t>
                      </a:r>
                      <a:endParaRPr lang="zh-TW" altLang="en-US" sz="2000" dirty="0">
                        <a:solidFill>
                          <a:srgbClr val="003399"/>
                        </a:solidFill>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卷宗</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 </a:t>
                      </a:r>
                      <a:r>
                        <a:rPr lang="en-US" altLang="zh-TW" sz="2000" dirty="0" smtClean="0">
                          <a:latin typeface="標楷體" panose="03000509000000000000" pitchFamily="65" charset="-120"/>
                          <a:ea typeface="標楷體" panose="03000509000000000000" pitchFamily="65" charset="-120"/>
                        </a:rPr>
                        <a:t>E-04;</a:t>
                      </a:r>
                      <a:r>
                        <a:rPr lang="en-US" altLang="zh-TW" sz="2000" baseline="0" dirty="0" smtClean="0">
                          <a:latin typeface="標楷體" panose="03000509000000000000" pitchFamily="65" charset="-120"/>
                          <a:ea typeface="標楷體" panose="03000509000000000000" pitchFamily="65" charset="-120"/>
                        </a:rPr>
                        <a:t> </a:t>
                      </a:r>
                      <a:r>
                        <a:rPr lang="en-US" altLang="zh-TW" sz="2000" dirty="0" smtClean="0">
                          <a:latin typeface="標楷體" panose="03000509000000000000" pitchFamily="65" charset="-120"/>
                          <a:ea typeface="標楷體" panose="03000509000000000000" pitchFamily="65" charset="-120"/>
                        </a:rPr>
                        <a:t>E22</a:t>
                      </a:r>
                      <a:endParaRPr lang="zh-TW" altLang="en-US" sz="2000" dirty="0">
                        <a:latin typeface="標楷體" panose="03000509000000000000" pitchFamily="65" charset="-120"/>
                        <a:ea typeface="標楷體" panose="03000509000000000000" pitchFamily="65" charset="-120"/>
                      </a:endParaRPr>
                    </a:p>
                  </a:txBody>
                  <a:tcPr/>
                </a:tc>
              </a:tr>
              <a:tr h="652450">
                <a:tc>
                  <a:txBody>
                    <a:bodyPr/>
                    <a:lstStyle/>
                    <a:p>
                      <a:pPr algn="ctr"/>
                      <a:r>
                        <a:rPr lang="en-US" altLang="zh-TW" sz="2000" dirty="0" smtClean="0">
                          <a:latin typeface="標楷體" panose="03000509000000000000" pitchFamily="65" charset="-120"/>
                          <a:ea typeface="標楷體" panose="03000509000000000000" pitchFamily="65" charset="-120"/>
                        </a:rPr>
                        <a:t>2</a:t>
                      </a:r>
                      <a:endParaRPr lang="zh-TW" altLang="en-US" sz="2000" dirty="0">
                        <a:latin typeface="標楷體" panose="03000509000000000000" pitchFamily="65" charset="-120"/>
                        <a:ea typeface="標楷體" panose="03000509000000000000" pitchFamily="65" charset="-120"/>
                      </a:endParaRPr>
                    </a:p>
                  </a:txBody>
                  <a:tcPr/>
                </a:tc>
                <a:tc>
                  <a:txBody>
                    <a:bodyPr/>
                    <a:lstStyle/>
                    <a:p>
                      <a:pPr algn="l"/>
                      <a:r>
                        <a:rPr lang="zh-TW" altLang="en-US" sz="2000" dirty="0" smtClean="0">
                          <a:solidFill>
                            <a:schemeClr val="tx1"/>
                          </a:solidFill>
                          <a:latin typeface="標楷體" panose="03000509000000000000" pitchFamily="65" charset="-120"/>
                          <a:ea typeface="標楷體" panose="03000509000000000000" pitchFamily="65" charset="-120"/>
                        </a:rPr>
                        <a:t>列明安全衛生監督查核之查驗點、查核項目、內容、判定基準、查核頻率、查核人員及查核之處理方式與改善追蹤</a:t>
                      </a:r>
                      <a:endParaRPr lang="zh-TW" altLang="en-US" sz="2000" dirty="0">
                        <a:solidFill>
                          <a:schemeClr val="tx1"/>
                        </a:solidFill>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卷宗</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 </a:t>
                      </a:r>
                      <a:r>
                        <a:rPr lang="en-US" altLang="zh-TW" sz="2000" dirty="0" smtClean="0">
                          <a:latin typeface="標楷體" panose="03000509000000000000" pitchFamily="65" charset="-120"/>
                          <a:ea typeface="標楷體" panose="03000509000000000000" pitchFamily="65" charset="-120"/>
                        </a:rPr>
                        <a:t>E17-E21;</a:t>
                      </a:r>
                      <a:r>
                        <a:rPr lang="zh-TW" altLang="en-US" sz="2000" dirty="0" smtClean="0">
                          <a:latin typeface="標楷體" panose="03000509000000000000" pitchFamily="65" charset="-120"/>
                          <a:ea typeface="標楷體" panose="03000509000000000000" pitchFamily="65" charset="-120"/>
                        </a:rPr>
                        <a:t> </a:t>
                      </a:r>
                      <a:r>
                        <a:rPr lang="en-US" altLang="zh-TW" sz="2000" dirty="0" smtClean="0">
                          <a:latin typeface="標楷體" panose="03000509000000000000" pitchFamily="65" charset="-120"/>
                          <a:ea typeface="標楷體" panose="03000509000000000000" pitchFamily="65" charset="-120"/>
                        </a:rPr>
                        <a:t>E23-E25</a:t>
                      </a:r>
                      <a:endParaRPr lang="en-US" altLang="zh-TW" sz="2000" dirty="0">
                        <a:latin typeface="標楷體" panose="03000509000000000000" pitchFamily="65" charset="-120"/>
                        <a:ea typeface="標楷體" panose="03000509000000000000" pitchFamily="65" charset="-120"/>
                      </a:endParaRPr>
                    </a:p>
                  </a:txBody>
                  <a:tcPr/>
                </a:tc>
              </a:tr>
              <a:tr h="1130778">
                <a:tc>
                  <a:txBody>
                    <a:bodyPr/>
                    <a:lstStyle/>
                    <a:p>
                      <a:pPr algn="ctr"/>
                      <a:r>
                        <a:rPr lang="en-US" altLang="zh-TW" sz="2000" dirty="0" smtClean="0">
                          <a:latin typeface="標楷體" panose="03000509000000000000" pitchFamily="65" charset="-120"/>
                          <a:ea typeface="標楷體" panose="03000509000000000000" pitchFamily="65" charset="-120"/>
                        </a:rPr>
                        <a:t>3</a:t>
                      </a:r>
                      <a:endParaRPr lang="zh-TW" altLang="en-US" sz="2000" dirty="0">
                        <a:latin typeface="標楷體" panose="03000509000000000000" pitchFamily="65" charset="-120"/>
                        <a:ea typeface="標楷體" panose="03000509000000000000" pitchFamily="65" charset="-120"/>
                      </a:endParaRPr>
                    </a:p>
                  </a:txBody>
                  <a:tcPr/>
                </a:tc>
                <a:tc>
                  <a:txBody>
                    <a:bodyPr/>
                    <a:lstStyle/>
                    <a:p>
                      <a:pPr algn="l"/>
                      <a:r>
                        <a:rPr lang="zh-TW" altLang="en-US" sz="2000" dirty="0" smtClean="0">
                          <a:solidFill>
                            <a:srgbClr val="003399"/>
                          </a:solidFill>
                          <a:latin typeface="標楷體" panose="03000509000000000000" pitchFamily="65" charset="-120"/>
                          <a:ea typeface="標楷體" panose="03000509000000000000" pitchFamily="65" charset="-120"/>
                        </a:rPr>
                        <a:t>支撐架、施工架等假設工程及具有墜落、滾落、感電、倒塌崩塌及局限空間危害之虞作業項目</a:t>
                      </a:r>
                      <a:r>
                        <a:rPr lang="en-US" altLang="zh-TW" sz="2000" dirty="0" smtClean="0">
                          <a:solidFill>
                            <a:srgbClr val="003399"/>
                          </a:solidFill>
                          <a:latin typeface="標楷體" panose="03000509000000000000" pitchFamily="65" charset="-120"/>
                          <a:ea typeface="標楷體" panose="03000509000000000000" pitchFamily="65" charset="-120"/>
                        </a:rPr>
                        <a:t>,</a:t>
                      </a:r>
                      <a:r>
                        <a:rPr lang="zh-TW" altLang="en-US" sz="2000" dirty="0" smtClean="0">
                          <a:solidFill>
                            <a:srgbClr val="003399"/>
                          </a:solidFill>
                          <a:latin typeface="標楷體" panose="03000509000000000000" pitchFamily="65" charset="-120"/>
                          <a:ea typeface="標楷體" panose="03000509000000000000" pitchFamily="65" charset="-120"/>
                        </a:rPr>
                        <a:t>列為檢查重點</a:t>
                      </a:r>
                      <a:endParaRPr lang="zh-TW" altLang="en-US" sz="2000" dirty="0">
                        <a:solidFill>
                          <a:srgbClr val="003399"/>
                        </a:solidFill>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卷宗</a:t>
                      </a:r>
                      <a:r>
                        <a:rPr lang="en-US" altLang="zh-TW" sz="2000" dirty="0" smtClean="0">
                          <a:latin typeface="標楷體" panose="03000509000000000000" pitchFamily="65" charset="-120"/>
                          <a:ea typeface="標楷體" panose="03000509000000000000" pitchFamily="65" charset="-120"/>
                        </a:rPr>
                        <a:t>:E23-E25; E26; E29, E31-E32</a:t>
                      </a:r>
                      <a:endParaRPr lang="en-US" altLang="zh-TW" sz="2000" dirty="0">
                        <a:latin typeface="標楷體" panose="03000509000000000000" pitchFamily="65" charset="-120"/>
                        <a:ea typeface="標楷體" panose="03000509000000000000" pitchFamily="65" charset="-120"/>
                      </a:endParaRPr>
                    </a:p>
                  </a:txBody>
                  <a:tcPr/>
                </a:tc>
              </a:tr>
              <a:tr h="652450">
                <a:tc>
                  <a:txBody>
                    <a:bodyPr/>
                    <a:lstStyle/>
                    <a:p>
                      <a:pPr algn="ctr"/>
                      <a:r>
                        <a:rPr lang="en-US" altLang="zh-TW" sz="2000" dirty="0" smtClean="0">
                          <a:latin typeface="標楷體" panose="03000509000000000000" pitchFamily="65" charset="-120"/>
                          <a:ea typeface="標楷體" panose="03000509000000000000" pitchFamily="65" charset="-120"/>
                        </a:rPr>
                        <a:t>4</a:t>
                      </a:r>
                      <a:endParaRPr lang="zh-TW" altLang="en-US" sz="2000" dirty="0">
                        <a:latin typeface="標楷體" panose="03000509000000000000" pitchFamily="65" charset="-120"/>
                        <a:ea typeface="標楷體" panose="03000509000000000000" pitchFamily="65" charset="-120"/>
                      </a:endParaRPr>
                    </a:p>
                  </a:txBody>
                  <a:tcPr/>
                </a:tc>
                <a:tc>
                  <a:txBody>
                    <a:bodyPr/>
                    <a:lstStyle/>
                    <a:p>
                      <a:pPr algn="l"/>
                      <a:r>
                        <a:rPr lang="zh-TW" altLang="en-US" sz="2000" dirty="0" smtClean="0">
                          <a:solidFill>
                            <a:schemeClr val="tx1"/>
                          </a:solidFill>
                          <a:latin typeface="標楷體" panose="03000509000000000000" pitchFamily="65" charset="-120"/>
                          <a:ea typeface="標楷體" panose="03000509000000000000" pitchFamily="65" charset="-120"/>
                        </a:rPr>
                        <a:t>各作業施工前</a:t>
                      </a:r>
                      <a:r>
                        <a:rPr lang="en-US" altLang="zh-TW" sz="2000" dirty="0" smtClean="0">
                          <a:solidFill>
                            <a:schemeClr val="tx1"/>
                          </a:solidFill>
                          <a:latin typeface="標楷體" panose="03000509000000000000" pitchFamily="65" charset="-120"/>
                          <a:ea typeface="標楷體" panose="03000509000000000000" pitchFamily="65" charset="-120"/>
                        </a:rPr>
                        <a:t>,</a:t>
                      </a:r>
                      <a:r>
                        <a:rPr lang="zh-TW" altLang="en-US" sz="2000" dirty="0" smtClean="0">
                          <a:solidFill>
                            <a:schemeClr val="tx1"/>
                          </a:solidFill>
                          <a:latin typeface="標楷體" panose="03000509000000000000" pitchFamily="65" charset="-120"/>
                          <a:ea typeface="標楷體" panose="03000509000000000000" pitchFamily="65" charset="-120"/>
                        </a:rPr>
                        <a:t>就施工程序設定安全衛生設定查核點</a:t>
                      </a:r>
                      <a:r>
                        <a:rPr lang="en-US" altLang="zh-TW" sz="2000" dirty="0" smtClean="0">
                          <a:solidFill>
                            <a:schemeClr val="tx1"/>
                          </a:solidFill>
                          <a:latin typeface="標楷體" panose="03000509000000000000" pitchFamily="65" charset="-120"/>
                          <a:ea typeface="標楷體" panose="03000509000000000000" pitchFamily="65" charset="-120"/>
                        </a:rPr>
                        <a:t>,</a:t>
                      </a:r>
                      <a:r>
                        <a:rPr lang="zh-TW" altLang="en-US" sz="2000" dirty="0" smtClean="0">
                          <a:solidFill>
                            <a:schemeClr val="tx1"/>
                          </a:solidFill>
                          <a:latin typeface="標楷體" panose="03000509000000000000" pitchFamily="65" charset="-120"/>
                          <a:ea typeface="標楷體" panose="03000509000000000000" pitchFamily="65" charset="-120"/>
                        </a:rPr>
                        <a:t>據以執行</a:t>
                      </a:r>
                      <a:endParaRPr lang="zh-TW" altLang="en-US" sz="2000" dirty="0">
                        <a:solidFill>
                          <a:schemeClr val="tx1"/>
                        </a:solidFill>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卷宗</a:t>
                      </a:r>
                      <a:r>
                        <a:rPr lang="en-US" altLang="zh-TW" sz="2000" dirty="0" smtClean="0">
                          <a:latin typeface="標楷體" panose="03000509000000000000" pitchFamily="65" charset="-120"/>
                          <a:ea typeface="標楷體" panose="03000509000000000000" pitchFamily="65" charset="-120"/>
                        </a:rPr>
                        <a:t>:E15;</a:t>
                      </a:r>
                      <a:r>
                        <a:rPr lang="en-US" altLang="zh-TW" sz="2000" baseline="0" dirty="0" smtClean="0">
                          <a:latin typeface="標楷體" panose="03000509000000000000" pitchFamily="65" charset="-120"/>
                          <a:ea typeface="標楷體" panose="03000509000000000000" pitchFamily="65" charset="-120"/>
                        </a:rPr>
                        <a:t> E23-E25</a:t>
                      </a:r>
                      <a:endParaRPr lang="zh-TW" altLang="en-US" sz="2000" dirty="0">
                        <a:latin typeface="標楷體" panose="03000509000000000000" pitchFamily="65" charset="-120"/>
                        <a:ea typeface="標楷體" panose="03000509000000000000" pitchFamily="65" charset="-120"/>
                      </a:endParaRPr>
                    </a:p>
                  </a:txBody>
                  <a:tcPr/>
                </a:tc>
              </a:tr>
            </a:tbl>
          </a:graphicData>
        </a:graphic>
      </p:graphicFrame>
      <p:sp>
        <p:nvSpPr>
          <p:cNvPr id="4" name="矩形 3"/>
          <p:cNvSpPr/>
          <p:nvPr/>
        </p:nvSpPr>
        <p:spPr>
          <a:xfrm>
            <a:off x="1866898" y="111278"/>
            <a:ext cx="803910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zh-TW" altLang="en-US" sz="3400" b="0" dirty="0" smtClean="0">
                <a:solidFill>
                  <a:srgbClr val="8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柒、</a:t>
            </a:r>
            <a:r>
              <a:rPr lang="zh-TW" altLang="en-US" sz="3400" b="0" dirty="0">
                <a:solidFill>
                  <a:srgbClr val="8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勞安衛查核計畫依加強公共工程勞工安全衛生管理作業要點第</a:t>
            </a:r>
            <a:r>
              <a:rPr lang="en-US" altLang="zh-TW" sz="3400" b="0" dirty="0">
                <a:solidFill>
                  <a:srgbClr val="8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12</a:t>
            </a:r>
            <a:r>
              <a:rPr lang="zh-TW" altLang="en-US" sz="3400" b="0" dirty="0">
                <a:solidFill>
                  <a:srgbClr val="8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條規定之執行績效</a:t>
            </a:r>
          </a:p>
        </p:txBody>
      </p:sp>
    </p:spTree>
    <p:extLst>
      <p:ext uri="{BB962C8B-B14F-4D97-AF65-F5344CB8AC3E}">
        <p14:creationId xmlns:p14="http://schemas.microsoft.com/office/powerpoint/2010/main" val="10457451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5943" y="872967"/>
            <a:ext cx="9710057" cy="830997"/>
          </a:xfrm>
          <a:prstGeom prst="rect">
            <a:avLst/>
          </a:prstGeom>
        </p:spPr>
        <p:txBody>
          <a:bodyPr wrap="square">
            <a:spAutoFit/>
          </a:bodyPr>
          <a:lstStyle/>
          <a:p>
            <a:r>
              <a:rPr lang="en-US" altLang="zh-TW" sz="2400" b="0" dirty="0">
                <a:solidFill>
                  <a:srgbClr val="C00000"/>
                </a:solidFill>
                <a:latin typeface="標楷體" panose="03000509000000000000" pitchFamily="65" charset="-120"/>
                <a:ea typeface="標楷體" panose="03000509000000000000" pitchFamily="65" charset="-120"/>
              </a:rPr>
              <a:t>7</a:t>
            </a:r>
            <a:r>
              <a:rPr lang="en-US" altLang="zh-TW" sz="2400" b="0" dirty="0" smtClean="0">
                <a:solidFill>
                  <a:srgbClr val="C00000"/>
                </a:solidFill>
                <a:latin typeface="標楷體" panose="03000509000000000000" pitchFamily="65" charset="-120"/>
                <a:ea typeface="標楷體" panose="03000509000000000000" pitchFamily="65" charset="-120"/>
              </a:rPr>
              <a:t>-2.</a:t>
            </a:r>
            <a:r>
              <a:rPr lang="zh-TW" altLang="en-US" sz="2400" b="0" dirty="0" smtClean="0">
                <a:solidFill>
                  <a:srgbClr val="C00000"/>
                </a:solidFill>
                <a:latin typeface="標楷體" panose="03000509000000000000" pitchFamily="65" charset="-120"/>
                <a:ea typeface="標楷體" panose="03000509000000000000" pitchFamily="65" charset="-120"/>
              </a:rPr>
              <a:t>交通部</a:t>
            </a:r>
            <a:r>
              <a:rPr lang="en-US" altLang="zh-TW" sz="2400" b="0" dirty="0" smtClean="0">
                <a:solidFill>
                  <a:srgbClr val="C00000"/>
                </a:solidFill>
                <a:latin typeface="標楷體" panose="03000509000000000000" pitchFamily="65" charset="-120"/>
                <a:ea typeface="標楷體" panose="03000509000000000000" pitchFamily="65" charset="-120"/>
              </a:rPr>
              <a:t>99</a:t>
            </a:r>
            <a:r>
              <a:rPr lang="zh-TW" altLang="en-US" sz="2400" b="0" dirty="0" smtClean="0">
                <a:solidFill>
                  <a:srgbClr val="C00000"/>
                </a:solidFill>
                <a:latin typeface="標楷體" panose="03000509000000000000" pitchFamily="65" charset="-120"/>
                <a:ea typeface="標楷體" panose="03000509000000000000" pitchFamily="65" charset="-120"/>
              </a:rPr>
              <a:t>年</a:t>
            </a:r>
            <a:r>
              <a:rPr lang="en-US" altLang="zh-TW" sz="2400" b="0" dirty="0" smtClean="0">
                <a:solidFill>
                  <a:srgbClr val="C00000"/>
                </a:solidFill>
                <a:latin typeface="標楷體" panose="03000509000000000000" pitchFamily="65" charset="-120"/>
                <a:ea typeface="標楷體" panose="03000509000000000000" pitchFamily="65" charset="-120"/>
              </a:rPr>
              <a:t>3</a:t>
            </a:r>
            <a:r>
              <a:rPr lang="zh-TW" altLang="en-US" sz="2400" b="0" dirty="0" smtClean="0">
                <a:solidFill>
                  <a:srgbClr val="C00000"/>
                </a:solidFill>
                <a:latin typeface="標楷體" panose="03000509000000000000" pitchFamily="65" charset="-120"/>
                <a:ea typeface="標楷體" panose="03000509000000000000" pitchFamily="65" charset="-120"/>
              </a:rPr>
              <a:t>月</a:t>
            </a:r>
            <a:r>
              <a:rPr lang="en-US" altLang="zh-TW" sz="2400" b="0" dirty="0" smtClean="0">
                <a:solidFill>
                  <a:srgbClr val="C00000"/>
                </a:solidFill>
                <a:latin typeface="標楷體" panose="03000509000000000000" pitchFamily="65" charset="-120"/>
                <a:ea typeface="標楷體" panose="03000509000000000000" pitchFamily="65" charset="-120"/>
              </a:rPr>
              <a:t>23</a:t>
            </a:r>
            <a:r>
              <a:rPr lang="zh-TW" altLang="en-US" sz="2400" b="0" dirty="0" smtClean="0">
                <a:solidFill>
                  <a:srgbClr val="C00000"/>
                </a:solidFill>
                <a:latin typeface="標楷體" panose="03000509000000000000" pitchFamily="65" charset="-120"/>
                <a:ea typeface="標楷體" panose="03000509000000000000" pitchFamily="65" charset="-120"/>
              </a:rPr>
              <a:t>日函「橋梁就地支撐系統減低倒塌風險實施方案」</a:t>
            </a:r>
            <a:endParaRPr lang="zh-TW" altLang="en-US" sz="2400" b="0" dirty="0">
              <a:solidFill>
                <a:srgbClr val="C00000"/>
              </a:solidFill>
              <a:latin typeface="標楷體" panose="03000509000000000000" pitchFamily="65" charset="-120"/>
              <a:ea typeface="標楷體" panose="03000509000000000000" pitchFamily="65" charset="-120"/>
            </a:endParaRPr>
          </a:p>
        </p:txBody>
      </p:sp>
      <p:sp>
        <p:nvSpPr>
          <p:cNvPr id="3" name="矩形 2"/>
          <p:cNvSpPr/>
          <p:nvPr/>
        </p:nvSpPr>
        <p:spPr>
          <a:xfrm>
            <a:off x="462643" y="1923128"/>
            <a:ext cx="4953000" cy="461665"/>
          </a:xfrm>
          <a:prstGeom prst="rect">
            <a:avLst/>
          </a:prstGeom>
        </p:spPr>
        <p:txBody>
          <a:bodyPr>
            <a:spAutoFit/>
          </a:bodyPr>
          <a:lstStyle/>
          <a:p>
            <a:r>
              <a:rPr lang="en-US" altLang="zh-TW" sz="2400" dirty="0">
                <a:solidFill>
                  <a:srgbClr val="0000FF"/>
                </a:solidFill>
                <a:latin typeface="標楷體" panose="03000509000000000000" pitchFamily="65" charset="-120"/>
                <a:ea typeface="標楷體" panose="03000509000000000000" pitchFamily="65" charset="-120"/>
              </a:rPr>
              <a:t>1</a:t>
            </a:r>
            <a:r>
              <a:rPr lang="en-US" altLang="zh-TW" sz="2400" dirty="0" smtClean="0">
                <a:solidFill>
                  <a:srgbClr val="0000FF"/>
                </a:solidFill>
                <a:latin typeface="標楷體" panose="03000509000000000000" pitchFamily="65" charset="-120"/>
                <a:ea typeface="標楷體" panose="03000509000000000000" pitchFamily="65" charset="-120"/>
              </a:rPr>
              <a:t>.</a:t>
            </a:r>
            <a:r>
              <a:rPr lang="zh-TW" altLang="en-US" sz="2400" dirty="0" smtClean="0">
                <a:solidFill>
                  <a:srgbClr val="0000FF"/>
                </a:solidFill>
                <a:latin typeface="標楷體" panose="03000509000000000000" pitchFamily="65" charset="-120"/>
                <a:ea typeface="標楷體" panose="03000509000000000000" pitchFamily="65" charset="-120"/>
              </a:rPr>
              <a:t>規劃設計方面</a:t>
            </a:r>
            <a:endParaRPr lang="en-US" altLang="zh-TW" sz="2400" dirty="0" smtClean="0">
              <a:solidFill>
                <a:srgbClr val="0000FF"/>
              </a:solidFill>
              <a:latin typeface="標楷體" panose="03000509000000000000" pitchFamily="65" charset="-120"/>
              <a:ea typeface="標楷體" panose="03000509000000000000" pitchFamily="65" charset="-120"/>
            </a:endParaRPr>
          </a:p>
        </p:txBody>
      </p:sp>
      <p:sp>
        <p:nvSpPr>
          <p:cNvPr id="4" name="矩形 3"/>
          <p:cNvSpPr/>
          <p:nvPr/>
        </p:nvSpPr>
        <p:spPr>
          <a:xfrm>
            <a:off x="544124" y="5319001"/>
            <a:ext cx="2646878" cy="400110"/>
          </a:xfrm>
          <a:prstGeom prst="rect">
            <a:avLst/>
          </a:prstGeom>
        </p:spPr>
        <p:txBody>
          <a:bodyPr wrap="none">
            <a:spAutoFit/>
          </a:bodyPr>
          <a:lstStyle/>
          <a:p>
            <a:r>
              <a:rPr lang="zh-TW" altLang="en-US" b="0" dirty="0" smtClean="0">
                <a:latin typeface="標楷體" panose="03000509000000000000" pitchFamily="65" charset="-120"/>
                <a:ea typeface="標楷體" panose="03000509000000000000" pitchFamily="65" charset="-120"/>
              </a:rPr>
              <a:t>（</a:t>
            </a:r>
            <a:r>
              <a:rPr lang="en-US" altLang="zh-TW" b="0" dirty="0" smtClean="0">
                <a:latin typeface="標楷體" panose="03000509000000000000" pitchFamily="65" charset="-120"/>
                <a:ea typeface="標楷體" panose="03000509000000000000" pitchFamily="65" charset="-120"/>
              </a:rPr>
              <a:t>a</a:t>
            </a:r>
            <a:r>
              <a:rPr lang="zh-TW" altLang="en-US" b="0" dirty="0" smtClean="0">
                <a:latin typeface="標楷體" panose="03000509000000000000" pitchFamily="65" charset="-120"/>
                <a:ea typeface="標楷體" panose="03000509000000000000" pitchFamily="65" charset="-120"/>
              </a:rPr>
              <a:t>）朝向營建自動化</a:t>
            </a:r>
            <a:endParaRPr lang="zh-TW" altLang="en-US" b="0" dirty="0">
              <a:latin typeface="標楷體" panose="03000509000000000000" pitchFamily="65" charset="-120"/>
              <a:ea typeface="標楷體" panose="03000509000000000000" pitchFamily="65" charset="-120"/>
            </a:endParaRPr>
          </a:p>
        </p:txBody>
      </p:sp>
      <p:sp>
        <p:nvSpPr>
          <p:cNvPr id="6" name="矩形 5"/>
          <p:cNvSpPr/>
          <p:nvPr/>
        </p:nvSpPr>
        <p:spPr>
          <a:xfrm>
            <a:off x="5908479" y="5314564"/>
            <a:ext cx="3682418" cy="400110"/>
          </a:xfrm>
          <a:prstGeom prst="rect">
            <a:avLst/>
          </a:prstGeom>
        </p:spPr>
        <p:txBody>
          <a:bodyPr wrap="none">
            <a:spAutoFit/>
          </a:bodyPr>
          <a:lstStyle/>
          <a:p>
            <a:r>
              <a:rPr lang="zh-TW" altLang="en-US" b="0" dirty="0">
                <a:latin typeface="標楷體" panose="03000509000000000000" pitchFamily="65" charset="-120"/>
                <a:ea typeface="標楷體" panose="03000509000000000000" pitchFamily="65" charset="-120"/>
              </a:rPr>
              <a:t>（</a:t>
            </a:r>
            <a:r>
              <a:rPr lang="en-US" altLang="zh-TW" b="0" dirty="0" smtClean="0">
                <a:latin typeface="標楷體" panose="03000509000000000000" pitchFamily="65" charset="-120"/>
                <a:ea typeface="標楷體" panose="03000509000000000000" pitchFamily="65" charset="-120"/>
              </a:rPr>
              <a:t>b</a:t>
            </a:r>
            <a:r>
              <a:rPr lang="zh-TW" altLang="en-US" b="0" dirty="0" smtClean="0">
                <a:latin typeface="標楷體" panose="03000509000000000000" pitchFamily="65" charset="-120"/>
                <a:ea typeface="標楷體" panose="03000509000000000000" pitchFamily="65" charset="-120"/>
              </a:rPr>
              <a:t>）考量現場基礎地面承載力</a:t>
            </a:r>
            <a:endParaRPr lang="zh-TW" altLang="en-US" b="0" dirty="0">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9239" y="2763662"/>
            <a:ext cx="3691312" cy="2555339"/>
          </a:xfrm>
          <a:prstGeom prst="rect">
            <a:avLst/>
          </a:prstGeom>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r="2758" b="12486"/>
          <a:stretch/>
        </p:blipFill>
        <p:spPr>
          <a:xfrm>
            <a:off x="495624" y="2763661"/>
            <a:ext cx="4130698" cy="2555339"/>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5330" y="853481"/>
            <a:ext cx="4953000" cy="461665"/>
          </a:xfrm>
          <a:prstGeom prst="rect">
            <a:avLst/>
          </a:prstGeom>
        </p:spPr>
        <p:txBody>
          <a:bodyPr>
            <a:spAutoFit/>
          </a:bodyPr>
          <a:lstStyle/>
          <a:p>
            <a:r>
              <a:rPr lang="en-US" altLang="zh-TW" sz="2400" dirty="0" smtClean="0">
                <a:solidFill>
                  <a:srgbClr val="0000FF"/>
                </a:solidFill>
                <a:latin typeface="標楷體" panose="03000509000000000000" pitchFamily="65" charset="-120"/>
                <a:ea typeface="標楷體" panose="03000509000000000000" pitchFamily="65" charset="-120"/>
              </a:rPr>
              <a:t>2.</a:t>
            </a:r>
            <a:r>
              <a:rPr lang="zh-TW" altLang="en-US" sz="2400" dirty="0" smtClean="0">
                <a:solidFill>
                  <a:srgbClr val="0000FF"/>
                </a:solidFill>
                <a:latin typeface="標楷體" panose="03000509000000000000" pitchFamily="65" charset="-120"/>
                <a:ea typeface="標楷體" panose="03000509000000000000" pitchFamily="65" charset="-120"/>
              </a:rPr>
              <a:t>施工管理方面（</a:t>
            </a:r>
            <a:r>
              <a:rPr lang="en-US" altLang="zh-TW" sz="2400" dirty="0" smtClean="0">
                <a:solidFill>
                  <a:srgbClr val="0000FF"/>
                </a:solidFill>
                <a:latin typeface="標楷體" panose="03000509000000000000" pitchFamily="65" charset="-120"/>
                <a:ea typeface="標楷體" panose="03000509000000000000" pitchFamily="65" charset="-120"/>
              </a:rPr>
              <a:t>1/2</a:t>
            </a:r>
            <a:r>
              <a:rPr lang="zh-TW" altLang="en-US" sz="2400" dirty="0" smtClean="0">
                <a:solidFill>
                  <a:srgbClr val="0000FF"/>
                </a:solidFill>
                <a:latin typeface="標楷體" panose="03000509000000000000" pitchFamily="65" charset="-120"/>
                <a:ea typeface="標楷體" panose="03000509000000000000" pitchFamily="65" charset="-120"/>
              </a:rPr>
              <a:t>）</a:t>
            </a:r>
            <a:endParaRPr lang="zh-TW" altLang="en-US" sz="2400" dirty="0">
              <a:solidFill>
                <a:srgbClr val="0000FF"/>
              </a:solidFill>
              <a:latin typeface="標楷體" panose="03000509000000000000" pitchFamily="65" charset="-120"/>
              <a:ea typeface="標楷體" panose="03000509000000000000" pitchFamily="65" charset="-120"/>
            </a:endParaRPr>
          </a:p>
        </p:txBody>
      </p:sp>
      <p:sp>
        <p:nvSpPr>
          <p:cNvPr id="4" name="矩形 3"/>
          <p:cNvSpPr/>
          <p:nvPr/>
        </p:nvSpPr>
        <p:spPr>
          <a:xfrm>
            <a:off x="3908366" y="876851"/>
            <a:ext cx="2779928" cy="461665"/>
          </a:xfrm>
          <a:prstGeom prst="rect">
            <a:avLst/>
          </a:prstGeom>
        </p:spPr>
        <p:txBody>
          <a:bodyPr wrap="none">
            <a:spAutoFit/>
          </a:bodyPr>
          <a:lstStyle/>
          <a:p>
            <a:r>
              <a:rPr lang="en-US" altLang="zh-TW" sz="2400" b="0" dirty="0">
                <a:latin typeface="標楷體" panose="03000509000000000000" pitchFamily="65" charset="-120"/>
                <a:ea typeface="標楷體" panose="03000509000000000000" pitchFamily="65" charset="-120"/>
              </a:rPr>
              <a:t>-</a:t>
            </a:r>
            <a:r>
              <a:rPr lang="zh-TW" altLang="en-US" sz="2400" b="0" dirty="0" smtClean="0">
                <a:latin typeface="標楷體" panose="03000509000000000000" pitchFamily="65" charset="-120"/>
                <a:ea typeface="標楷體" panose="03000509000000000000" pitchFamily="65" charset="-120"/>
              </a:rPr>
              <a:t>訂定適當</a:t>
            </a:r>
            <a:r>
              <a:rPr lang="zh-TW" altLang="en-US" sz="2400" b="0" dirty="0">
                <a:latin typeface="標楷體" panose="03000509000000000000" pitchFamily="65" charset="-120"/>
                <a:ea typeface="標楷體" panose="03000509000000000000" pitchFamily="65" charset="-120"/>
              </a:rPr>
              <a:t>審查作業</a:t>
            </a:r>
          </a:p>
        </p:txBody>
      </p:sp>
      <p:graphicFrame>
        <p:nvGraphicFramePr>
          <p:cNvPr id="8" name="表格 7"/>
          <p:cNvGraphicFramePr>
            <a:graphicFrameLocks noGrp="1"/>
          </p:cNvGraphicFramePr>
          <p:nvPr>
            <p:extLst>
              <p:ext uri="{D42A27DB-BD31-4B8C-83A1-F6EECF244321}">
                <p14:modId xmlns:p14="http://schemas.microsoft.com/office/powerpoint/2010/main" val="1565191800"/>
              </p:ext>
            </p:extLst>
          </p:nvPr>
        </p:nvGraphicFramePr>
        <p:xfrm>
          <a:off x="468086" y="1556454"/>
          <a:ext cx="9437914" cy="2961640"/>
        </p:xfrm>
        <a:graphic>
          <a:graphicData uri="http://schemas.openxmlformats.org/drawingml/2006/table">
            <a:tbl>
              <a:tblPr firstRow="1" bandRow="1">
                <a:tableStyleId>{5C22544A-7EE6-4342-B048-85BDC9FD1C3A}</a:tableStyleId>
              </a:tblPr>
              <a:tblGrid>
                <a:gridCol w="838200"/>
                <a:gridCol w="6982109"/>
                <a:gridCol w="1617605"/>
              </a:tblGrid>
              <a:tr h="370840">
                <a:tc>
                  <a:txBody>
                    <a:bodyPr/>
                    <a:lstStyle/>
                    <a:p>
                      <a:pPr algn="ctr"/>
                      <a:r>
                        <a:rPr lang="zh-TW" altLang="en-US" dirty="0" smtClean="0">
                          <a:latin typeface="標楷體" panose="03000509000000000000" pitchFamily="65" charset="-120"/>
                          <a:ea typeface="標楷體" panose="03000509000000000000" pitchFamily="65" charset="-120"/>
                        </a:rPr>
                        <a:t>項次</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檢核重點</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檢核結果</a:t>
                      </a:r>
                      <a:endParaRPr lang="zh-TW" altLang="en-US" dirty="0">
                        <a:latin typeface="標楷體" panose="03000509000000000000" pitchFamily="65" charset="-120"/>
                        <a:ea typeface="標楷體" panose="03000509000000000000" pitchFamily="65" charset="-120"/>
                      </a:endParaRPr>
                    </a:p>
                  </a:txBody>
                  <a:tcPr/>
                </a:tc>
              </a:tr>
              <a:tr h="370840">
                <a:tc>
                  <a:txBody>
                    <a:bodyPr/>
                    <a:lstStyle/>
                    <a:p>
                      <a:pPr algn="ctr"/>
                      <a:r>
                        <a:rPr lang="en-US" altLang="zh-TW" sz="2000" dirty="0" smtClean="0">
                          <a:latin typeface="標楷體" panose="03000509000000000000" pitchFamily="65" charset="-120"/>
                          <a:ea typeface="標楷體" panose="03000509000000000000" pitchFamily="65" charset="-120"/>
                        </a:rPr>
                        <a:t>1</a:t>
                      </a:r>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是否已依規定辦理工地勘查補充地質調查，確認工址作業環境安全</a:t>
                      </a:r>
                      <a:endParaRPr lang="zh-TW" altLang="en-US" sz="2000" dirty="0">
                        <a:latin typeface="標楷體" panose="03000509000000000000" pitchFamily="65" charset="-120"/>
                        <a:ea typeface="標楷體" panose="03000509000000000000" pitchFamily="65" charset="-120"/>
                      </a:endParaRPr>
                    </a:p>
                  </a:txBody>
                  <a:tcPr/>
                </a:tc>
                <a:tc>
                  <a:txBody>
                    <a:bodyPr/>
                    <a:lstStyle/>
                    <a:p>
                      <a:pPr algn="ctr"/>
                      <a:r>
                        <a:rPr lang="en-US" altLang="zh-TW" dirty="0" smtClean="0">
                          <a:latin typeface="標楷體" panose="03000509000000000000" pitchFamily="65" charset="-120"/>
                          <a:ea typeface="標楷體" panose="03000509000000000000" pitchFamily="65" charset="-120"/>
                        </a:rPr>
                        <a:t>OK</a:t>
                      </a:r>
                      <a:endParaRPr lang="zh-TW" altLang="en-US" dirty="0">
                        <a:latin typeface="標楷體" panose="03000509000000000000" pitchFamily="65" charset="-120"/>
                        <a:ea typeface="標楷體" panose="03000509000000000000" pitchFamily="65" charset="-120"/>
                      </a:endParaRPr>
                    </a:p>
                  </a:txBody>
                  <a:tcPr/>
                </a:tc>
              </a:tr>
              <a:tr h="370840">
                <a:tc>
                  <a:txBody>
                    <a:bodyPr/>
                    <a:lstStyle/>
                    <a:p>
                      <a:pPr algn="ctr"/>
                      <a:r>
                        <a:rPr lang="en-US" altLang="zh-TW" sz="2000" dirty="0" smtClean="0">
                          <a:latin typeface="標楷體" panose="03000509000000000000" pitchFamily="65" charset="-120"/>
                          <a:ea typeface="標楷體" panose="03000509000000000000" pitchFamily="65" charset="-120"/>
                        </a:rPr>
                        <a:t>2</a:t>
                      </a:r>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支撐系統規劃是否符合設計圖說及現地狀況需求</a:t>
                      </a:r>
                      <a:endParaRPr lang="zh-TW" altLang="en-US" sz="2000" dirty="0">
                        <a:latin typeface="標楷體" panose="03000509000000000000" pitchFamily="65" charset="-120"/>
                        <a:ea typeface="標楷體" panose="03000509000000000000" pitchFamily="65" charset="-120"/>
                      </a:endParaRPr>
                    </a:p>
                  </a:txBody>
                  <a:tcPr/>
                </a:tc>
                <a:tc>
                  <a:txBody>
                    <a:bodyPr/>
                    <a:lstStyle/>
                    <a:p>
                      <a:pPr algn="ctr"/>
                      <a:r>
                        <a:rPr lang="en-US" altLang="zh-TW" dirty="0" smtClean="0">
                          <a:latin typeface="標楷體" panose="03000509000000000000" pitchFamily="65" charset="-120"/>
                          <a:ea typeface="標楷體" panose="03000509000000000000" pitchFamily="65" charset="-120"/>
                        </a:rPr>
                        <a:t>OK</a:t>
                      </a:r>
                      <a:endParaRPr lang="zh-TW" altLang="en-US" dirty="0">
                        <a:latin typeface="標楷體" panose="03000509000000000000" pitchFamily="65" charset="-120"/>
                        <a:ea typeface="標楷體" panose="03000509000000000000" pitchFamily="65" charset="-120"/>
                      </a:endParaRPr>
                    </a:p>
                  </a:txBody>
                  <a:tcPr/>
                </a:tc>
              </a:tr>
              <a:tr h="370840">
                <a:tc>
                  <a:txBody>
                    <a:bodyPr/>
                    <a:lstStyle/>
                    <a:p>
                      <a:pPr algn="ctr"/>
                      <a:r>
                        <a:rPr lang="en-US" altLang="zh-TW" sz="2000" dirty="0" smtClean="0">
                          <a:latin typeface="標楷體" panose="03000509000000000000" pitchFamily="65" charset="-120"/>
                          <a:ea typeface="標楷體" panose="03000509000000000000" pitchFamily="65" charset="-120"/>
                        </a:rPr>
                        <a:t>3</a:t>
                      </a:r>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支撐系統之分析及設計所採設計載重及其計算項目、載重組合等是否符合規定</a:t>
                      </a:r>
                      <a:endParaRPr lang="zh-TW" altLang="en-US" sz="2000" dirty="0">
                        <a:latin typeface="標楷體" panose="03000509000000000000" pitchFamily="65" charset="-120"/>
                        <a:ea typeface="標楷體" panose="03000509000000000000" pitchFamily="65" charset="-120"/>
                      </a:endParaRPr>
                    </a:p>
                  </a:txBody>
                  <a:tcPr/>
                </a:tc>
                <a:tc>
                  <a:txBody>
                    <a:bodyPr/>
                    <a:lstStyle/>
                    <a:p>
                      <a:pPr algn="ctr"/>
                      <a:r>
                        <a:rPr lang="en-US" altLang="zh-TW" dirty="0" smtClean="0">
                          <a:latin typeface="標楷體" panose="03000509000000000000" pitchFamily="65" charset="-120"/>
                          <a:ea typeface="標楷體" panose="03000509000000000000" pitchFamily="65" charset="-120"/>
                        </a:rPr>
                        <a:t>OK</a:t>
                      </a:r>
                      <a:endParaRPr lang="zh-TW" altLang="en-US" dirty="0">
                        <a:latin typeface="標楷體" panose="03000509000000000000" pitchFamily="65" charset="-120"/>
                        <a:ea typeface="標楷體" panose="03000509000000000000" pitchFamily="65" charset="-120"/>
                      </a:endParaRPr>
                    </a:p>
                  </a:txBody>
                  <a:tcPr/>
                </a:tc>
              </a:tr>
              <a:tr h="370840">
                <a:tc>
                  <a:txBody>
                    <a:bodyPr/>
                    <a:lstStyle/>
                    <a:p>
                      <a:pPr algn="ctr"/>
                      <a:r>
                        <a:rPr lang="en-US" altLang="zh-TW" sz="2000" dirty="0" smtClean="0">
                          <a:latin typeface="標楷體" panose="03000509000000000000" pitchFamily="65" charset="-120"/>
                          <a:ea typeface="標楷體" panose="03000509000000000000" pitchFamily="65" charset="-120"/>
                        </a:rPr>
                        <a:t>4</a:t>
                      </a:r>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各項載重種類、型式及大小是否依規定合理估算</a:t>
                      </a:r>
                      <a:endParaRPr lang="zh-TW" altLang="en-US" sz="2000" dirty="0">
                        <a:latin typeface="標楷體" panose="03000509000000000000" pitchFamily="65" charset="-120"/>
                        <a:ea typeface="標楷體" panose="03000509000000000000" pitchFamily="65" charset="-120"/>
                      </a:endParaRPr>
                    </a:p>
                  </a:txBody>
                  <a:tcPr/>
                </a:tc>
                <a:tc>
                  <a:txBody>
                    <a:bodyPr/>
                    <a:lstStyle/>
                    <a:p>
                      <a:pPr algn="ctr"/>
                      <a:r>
                        <a:rPr lang="en-US" altLang="zh-TW" dirty="0" smtClean="0">
                          <a:latin typeface="標楷體" panose="03000509000000000000" pitchFamily="65" charset="-120"/>
                          <a:ea typeface="標楷體" panose="03000509000000000000" pitchFamily="65" charset="-120"/>
                        </a:rPr>
                        <a:t>OK</a:t>
                      </a:r>
                      <a:endParaRPr lang="zh-TW" altLang="en-US" dirty="0">
                        <a:latin typeface="標楷體" panose="03000509000000000000" pitchFamily="65" charset="-120"/>
                        <a:ea typeface="標楷體" panose="03000509000000000000" pitchFamily="65" charset="-120"/>
                      </a:endParaRPr>
                    </a:p>
                  </a:txBody>
                  <a:tcPr/>
                </a:tc>
              </a:tr>
              <a:tr h="370840">
                <a:tc>
                  <a:txBody>
                    <a:bodyPr/>
                    <a:lstStyle/>
                    <a:p>
                      <a:pPr algn="ctr"/>
                      <a:r>
                        <a:rPr lang="en-US" altLang="zh-TW" sz="2000" dirty="0" smtClean="0">
                          <a:latin typeface="標楷體" panose="03000509000000000000" pitchFamily="65" charset="-120"/>
                          <a:ea typeface="標楷體" panose="03000509000000000000" pitchFamily="65" charset="-120"/>
                        </a:rPr>
                        <a:t>5</a:t>
                      </a:r>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邊界條件（支承及接合處）是否假設正確</a:t>
                      </a:r>
                      <a:endParaRPr lang="zh-TW" altLang="en-US" sz="2000" dirty="0">
                        <a:latin typeface="標楷體" panose="03000509000000000000" pitchFamily="65" charset="-120"/>
                        <a:ea typeface="標楷體" panose="03000509000000000000" pitchFamily="65" charset="-120"/>
                      </a:endParaRPr>
                    </a:p>
                  </a:txBody>
                  <a:tcPr/>
                </a:tc>
                <a:tc>
                  <a:txBody>
                    <a:bodyPr/>
                    <a:lstStyle/>
                    <a:p>
                      <a:pPr algn="ctr"/>
                      <a:r>
                        <a:rPr lang="en-US" altLang="zh-TW" dirty="0" smtClean="0">
                          <a:latin typeface="標楷體" panose="03000509000000000000" pitchFamily="65" charset="-120"/>
                          <a:ea typeface="標楷體" panose="03000509000000000000" pitchFamily="65" charset="-120"/>
                        </a:rPr>
                        <a:t>OK</a:t>
                      </a:r>
                      <a:endParaRPr lang="zh-TW" altLang="en-US" dirty="0">
                        <a:latin typeface="標楷體" panose="03000509000000000000" pitchFamily="65" charset="-120"/>
                        <a:ea typeface="標楷體" panose="03000509000000000000" pitchFamily="65" charset="-120"/>
                      </a:endParaRPr>
                    </a:p>
                  </a:txBody>
                  <a:tcPr/>
                </a:tc>
              </a:tr>
            </a:tbl>
          </a:graphicData>
        </a:graphic>
      </p:graphicFrame>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180" y="4606074"/>
            <a:ext cx="2456874" cy="1842656"/>
          </a:xfrm>
          <a:prstGeom prst="rect">
            <a:avLst/>
          </a:prstGeom>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63" t="31860" r="26500" b="28982"/>
          <a:stretch/>
        </p:blipFill>
        <p:spPr bwMode="auto">
          <a:xfrm>
            <a:off x="3205015" y="4739586"/>
            <a:ext cx="3509818" cy="1402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132" t="22088" r="24565" b="15555"/>
          <a:stretch/>
        </p:blipFill>
        <p:spPr bwMode="auto">
          <a:xfrm>
            <a:off x="7121230" y="4502989"/>
            <a:ext cx="2646218" cy="1945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932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07949" y="877631"/>
            <a:ext cx="2779928" cy="461665"/>
          </a:xfrm>
          <a:prstGeom prst="rect">
            <a:avLst/>
          </a:prstGeom>
        </p:spPr>
        <p:txBody>
          <a:bodyPr wrap="none">
            <a:spAutoFit/>
          </a:bodyPr>
          <a:lstStyle/>
          <a:p>
            <a:r>
              <a:rPr lang="en-US" altLang="zh-TW" sz="2400" b="0" dirty="0">
                <a:latin typeface="標楷體" panose="03000509000000000000" pitchFamily="65" charset="-120"/>
                <a:ea typeface="標楷體" panose="03000509000000000000" pitchFamily="65" charset="-120"/>
              </a:rPr>
              <a:t>-</a:t>
            </a:r>
            <a:r>
              <a:rPr lang="zh-TW" altLang="en-US" sz="2400" b="0" dirty="0" smtClean="0">
                <a:latin typeface="標楷體" panose="03000509000000000000" pitchFamily="65" charset="-120"/>
                <a:ea typeface="標楷體" panose="03000509000000000000" pitchFamily="65" charset="-120"/>
              </a:rPr>
              <a:t>訂定適當</a:t>
            </a:r>
            <a:r>
              <a:rPr lang="zh-TW" altLang="en-US" sz="2400" b="0" dirty="0">
                <a:latin typeface="標楷體" panose="03000509000000000000" pitchFamily="65" charset="-120"/>
                <a:ea typeface="標楷體" panose="03000509000000000000" pitchFamily="65" charset="-120"/>
              </a:rPr>
              <a:t>審查作業</a:t>
            </a:r>
          </a:p>
        </p:txBody>
      </p:sp>
      <p:graphicFrame>
        <p:nvGraphicFramePr>
          <p:cNvPr id="8" name="表格 7"/>
          <p:cNvGraphicFramePr>
            <a:graphicFrameLocks noGrp="1"/>
          </p:cNvGraphicFramePr>
          <p:nvPr>
            <p:extLst>
              <p:ext uri="{D42A27DB-BD31-4B8C-83A1-F6EECF244321}">
                <p14:modId xmlns:p14="http://schemas.microsoft.com/office/powerpoint/2010/main" val="1960998845"/>
              </p:ext>
            </p:extLst>
          </p:nvPr>
        </p:nvGraphicFramePr>
        <p:xfrm>
          <a:off x="262550" y="1339296"/>
          <a:ext cx="9437914" cy="2819400"/>
        </p:xfrm>
        <a:graphic>
          <a:graphicData uri="http://schemas.openxmlformats.org/drawingml/2006/table">
            <a:tbl>
              <a:tblPr firstRow="1" bandRow="1">
                <a:tableStyleId>{5C22544A-7EE6-4342-B048-85BDC9FD1C3A}</a:tableStyleId>
              </a:tblPr>
              <a:tblGrid>
                <a:gridCol w="838200"/>
                <a:gridCol w="6982109"/>
                <a:gridCol w="1617605"/>
              </a:tblGrid>
              <a:tr h="533400">
                <a:tc>
                  <a:txBody>
                    <a:bodyPr/>
                    <a:lstStyle/>
                    <a:p>
                      <a:pPr algn="ctr"/>
                      <a:r>
                        <a:rPr lang="zh-TW" altLang="en-US" dirty="0" smtClean="0">
                          <a:latin typeface="標楷體" panose="03000509000000000000" pitchFamily="65" charset="-120"/>
                          <a:ea typeface="標楷體" panose="03000509000000000000" pitchFamily="65" charset="-120"/>
                        </a:rPr>
                        <a:t>項次</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檢核重點</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檢核結果</a:t>
                      </a:r>
                      <a:endParaRPr lang="zh-TW" altLang="en-US" dirty="0">
                        <a:latin typeface="標楷體" panose="03000509000000000000" pitchFamily="65" charset="-120"/>
                        <a:ea typeface="標楷體" panose="03000509000000000000" pitchFamily="65" charset="-120"/>
                      </a:endParaRPr>
                    </a:p>
                  </a:txBody>
                  <a:tcPr/>
                </a:tc>
              </a:tr>
              <a:tr h="370840">
                <a:tc>
                  <a:txBody>
                    <a:bodyPr/>
                    <a:lstStyle/>
                    <a:p>
                      <a:pPr algn="ctr"/>
                      <a:r>
                        <a:rPr lang="en-US" altLang="zh-TW" sz="2000" dirty="0" smtClean="0">
                          <a:latin typeface="標楷體" panose="03000509000000000000" pitchFamily="65" charset="-120"/>
                          <a:ea typeface="標楷體" panose="03000509000000000000" pitchFamily="65" charset="-120"/>
                        </a:rPr>
                        <a:t>6</a:t>
                      </a:r>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支撐系統構件應力是否計算正確合理，結果是否符合要求</a:t>
                      </a:r>
                      <a:endParaRPr lang="zh-TW" altLang="en-US" sz="2000" dirty="0">
                        <a:latin typeface="標楷體" panose="03000509000000000000" pitchFamily="65" charset="-120"/>
                        <a:ea typeface="標楷體" panose="03000509000000000000" pitchFamily="65" charset="-120"/>
                      </a:endParaRPr>
                    </a:p>
                  </a:txBody>
                  <a:tcPr/>
                </a:tc>
                <a:tc>
                  <a:txBody>
                    <a:bodyPr/>
                    <a:lstStyle/>
                    <a:p>
                      <a:pPr algn="ctr"/>
                      <a:r>
                        <a:rPr lang="en-US" altLang="zh-TW" dirty="0" smtClean="0">
                          <a:latin typeface="標楷體" panose="03000509000000000000" pitchFamily="65" charset="-120"/>
                          <a:ea typeface="標楷體" panose="03000509000000000000" pitchFamily="65" charset="-120"/>
                        </a:rPr>
                        <a:t>OK</a:t>
                      </a:r>
                      <a:endParaRPr lang="zh-TW" altLang="en-US" dirty="0">
                        <a:latin typeface="標楷體" panose="03000509000000000000" pitchFamily="65" charset="-120"/>
                        <a:ea typeface="標楷體" panose="03000509000000000000" pitchFamily="65" charset="-120"/>
                      </a:endParaRPr>
                    </a:p>
                  </a:txBody>
                  <a:tcPr/>
                </a:tc>
              </a:tr>
              <a:tr h="370840">
                <a:tc>
                  <a:txBody>
                    <a:bodyPr/>
                    <a:lstStyle/>
                    <a:p>
                      <a:pPr algn="ctr"/>
                      <a:r>
                        <a:rPr lang="en-US" altLang="zh-TW" sz="2000" dirty="0" smtClean="0">
                          <a:latin typeface="標楷體" panose="03000509000000000000" pitchFamily="65" charset="-120"/>
                          <a:ea typeface="標楷體" panose="03000509000000000000" pitchFamily="65" charset="-120"/>
                        </a:rPr>
                        <a:t>7</a:t>
                      </a:r>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支撐系統相關組成構件配置是否可使應力順利傳遞</a:t>
                      </a:r>
                      <a:endParaRPr lang="zh-TW" altLang="en-US" sz="2000" dirty="0">
                        <a:latin typeface="標楷體" panose="03000509000000000000" pitchFamily="65" charset="-120"/>
                        <a:ea typeface="標楷體" panose="03000509000000000000" pitchFamily="65" charset="-120"/>
                      </a:endParaRPr>
                    </a:p>
                  </a:txBody>
                  <a:tcPr/>
                </a:tc>
                <a:tc>
                  <a:txBody>
                    <a:bodyPr/>
                    <a:lstStyle/>
                    <a:p>
                      <a:pPr algn="ctr"/>
                      <a:r>
                        <a:rPr lang="en-US" altLang="zh-TW" dirty="0" smtClean="0">
                          <a:latin typeface="標楷體" panose="03000509000000000000" pitchFamily="65" charset="-120"/>
                          <a:ea typeface="標楷體" panose="03000509000000000000" pitchFamily="65" charset="-120"/>
                        </a:rPr>
                        <a:t>OK</a:t>
                      </a:r>
                      <a:endParaRPr lang="zh-TW" altLang="en-US" dirty="0">
                        <a:latin typeface="標楷體" panose="03000509000000000000" pitchFamily="65" charset="-120"/>
                        <a:ea typeface="標楷體" panose="03000509000000000000" pitchFamily="65" charset="-120"/>
                      </a:endParaRPr>
                    </a:p>
                  </a:txBody>
                  <a:tcPr/>
                </a:tc>
              </a:tr>
              <a:tr h="370840">
                <a:tc>
                  <a:txBody>
                    <a:bodyPr/>
                    <a:lstStyle/>
                    <a:p>
                      <a:pPr algn="ctr"/>
                      <a:r>
                        <a:rPr lang="en-US" altLang="zh-TW" sz="2000" dirty="0" smtClean="0">
                          <a:latin typeface="標楷體" panose="03000509000000000000" pitchFamily="65" charset="-120"/>
                          <a:ea typeface="標楷體" panose="03000509000000000000" pitchFamily="65" charset="-120"/>
                        </a:rPr>
                        <a:t>8</a:t>
                      </a:r>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整體穩定性是否確實評估，系統是否有充足支撐或斜撐</a:t>
                      </a:r>
                      <a:endParaRPr lang="zh-TW" altLang="en-US" sz="2000" dirty="0">
                        <a:latin typeface="標楷體" panose="03000509000000000000" pitchFamily="65" charset="-120"/>
                        <a:ea typeface="標楷體" panose="03000509000000000000" pitchFamily="65" charset="-120"/>
                      </a:endParaRPr>
                    </a:p>
                  </a:txBody>
                  <a:tcPr/>
                </a:tc>
                <a:tc>
                  <a:txBody>
                    <a:bodyPr/>
                    <a:lstStyle/>
                    <a:p>
                      <a:pPr algn="ctr"/>
                      <a:r>
                        <a:rPr lang="en-US" altLang="zh-TW" dirty="0" smtClean="0">
                          <a:latin typeface="標楷體" panose="03000509000000000000" pitchFamily="65" charset="-120"/>
                          <a:ea typeface="標楷體" panose="03000509000000000000" pitchFamily="65" charset="-120"/>
                        </a:rPr>
                        <a:t>OK</a:t>
                      </a:r>
                      <a:endParaRPr lang="zh-TW" altLang="en-US" dirty="0">
                        <a:latin typeface="標楷體" panose="03000509000000000000" pitchFamily="65" charset="-120"/>
                        <a:ea typeface="標楷體" panose="03000509000000000000" pitchFamily="65" charset="-120"/>
                      </a:endParaRPr>
                    </a:p>
                  </a:txBody>
                  <a:tcPr/>
                </a:tc>
              </a:tr>
              <a:tr h="370840">
                <a:tc>
                  <a:txBody>
                    <a:bodyPr/>
                    <a:lstStyle/>
                    <a:p>
                      <a:pPr algn="ctr"/>
                      <a:r>
                        <a:rPr lang="en-US" altLang="zh-TW" sz="2000" dirty="0" smtClean="0">
                          <a:latin typeface="標楷體" panose="03000509000000000000" pitchFamily="65" charset="-120"/>
                          <a:ea typeface="標楷體" panose="03000509000000000000" pitchFamily="65" charset="-120"/>
                        </a:rPr>
                        <a:t>9</a:t>
                      </a:r>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支撐系統細部接合計算結果是否符合規定要求</a:t>
                      </a:r>
                      <a:endParaRPr lang="zh-TW" altLang="en-US" sz="2000" dirty="0">
                        <a:latin typeface="標楷體" panose="03000509000000000000" pitchFamily="65" charset="-120"/>
                        <a:ea typeface="標楷體" panose="03000509000000000000" pitchFamily="65" charset="-120"/>
                      </a:endParaRPr>
                    </a:p>
                  </a:txBody>
                  <a:tcPr/>
                </a:tc>
                <a:tc>
                  <a:txBody>
                    <a:bodyPr/>
                    <a:lstStyle/>
                    <a:p>
                      <a:pPr algn="ctr"/>
                      <a:r>
                        <a:rPr lang="en-US" altLang="zh-TW" dirty="0" smtClean="0">
                          <a:latin typeface="標楷體" panose="03000509000000000000" pitchFamily="65" charset="-120"/>
                          <a:ea typeface="標楷體" panose="03000509000000000000" pitchFamily="65" charset="-120"/>
                        </a:rPr>
                        <a:t>OK</a:t>
                      </a:r>
                      <a:endParaRPr lang="zh-TW" altLang="en-US" dirty="0">
                        <a:latin typeface="標楷體" panose="03000509000000000000" pitchFamily="65" charset="-120"/>
                        <a:ea typeface="標楷體" panose="03000509000000000000" pitchFamily="65" charset="-120"/>
                      </a:endParaRPr>
                    </a:p>
                  </a:txBody>
                  <a:tcPr/>
                </a:tc>
              </a:tr>
              <a:tr h="370840">
                <a:tc>
                  <a:txBody>
                    <a:bodyPr/>
                    <a:lstStyle/>
                    <a:p>
                      <a:pPr algn="ctr"/>
                      <a:r>
                        <a:rPr lang="en-US" altLang="zh-TW" sz="2000" dirty="0" smtClean="0">
                          <a:latin typeface="標楷體" panose="03000509000000000000" pitchFamily="65" charset="-120"/>
                          <a:ea typeface="標楷體" panose="03000509000000000000" pitchFamily="65" charset="-120"/>
                        </a:rPr>
                        <a:t>10</a:t>
                      </a:r>
                      <a:endParaRPr lang="zh-TW" altLang="en-US" sz="2000" dirty="0">
                        <a:latin typeface="標楷體" panose="03000509000000000000" pitchFamily="65" charset="-120"/>
                        <a:ea typeface="標楷體" panose="03000509000000000000" pitchFamily="65" charset="-120"/>
                      </a:endParaRPr>
                    </a:p>
                  </a:txBody>
                  <a:tcPr/>
                </a:tc>
                <a:tc>
                  <a:txBody>
                    <a:bodyPr/>
                    <a:lstStyle/>
                    <a:p>
                      <a:r>
                        <a:rPr lang="zh-TW" altLang="en-US" sz="2000" dirty="0" smtClean="0">
                          <a:latin typeface="標楷體" panose="03000509000000000000" pitchFamily="65" charset="-120"/>
                          <a:ea typeface="標楷體" panose="03000509000000000000" pitchFamily="65" charset="-120"/>
                        </a:rPr>
                        <a:t>是否依規定檢核基礎承載安全性，計算結果是否符合規定要求</a:t>
                      </a:r>
                      <a:endParaRPr lang="zh-TW" altLang="en-US" sz="2000" dirty="0">
                        <a:latin typeface="標楷體" panose="03000509000000000000" pitchFamily="65" charset="-120"/>
                        <a:ea typeface="標楷體" panose="03000509000000000000" pitchFamily="65" charset="-120"/>
                      </a:endParaRPr>
                    </a:p>
                  </a:txBody>
                  <a:tcPr/>
                </a:tc>
                <a:tc>
                  <a:txBody>
                    <a:bodyPr/>
                    <a:lstStyle/>
                    <a:p>
                      <a:pPr algn="ctr"/>
                      <a:r>
                        <a:rPr lang="en-US" altLang="zh-TW" dirty="0" smtClean="0">
                          <a:latin typeface="標楷體" panose="03000509000000000000" pitchFamily="65" charset="-120"/>
                          <a:ea typeface="標楷體" panose="03000509000000000000" pitchFamily="65" charset="-120"/>
                        </a:rPr>
                        <a:t>OK</a:t>
                      </a:r>
                      <a:endParaRPr lang="zh-TW" altLang="en-US" dirty="0">
                        <a:latin typeface="標楷體" panose="03000509000000000000" pitchFamily="65" charset="-120"/>
                        <a:ea typeface="標楷體" panose="03000509000000000000" pitchFamily="65" charset="-120"/>
                      </a:endParaRPr>
                    </a:p>
                  </a:txBody>
                  <a:tcPr/>
                </a:tc>
              </a:tr>
            </a:tbl>
          </a:graphicData>
        </a:graphic>
      </p:graphicFrame>
      <p:sp>
        <p:nvSpPr>
          <p:cNvPr id="7" name="矩形 6"/>
          <p:cNvSpPr/>
          <p:nvPr/>
        </p:nvSpPr>
        <p:spPr>
          <a:xfrm>
            <a:off x="516407" y="877631"/>
            <a:ext cx="3448380" cy="461665"/>
          </a:xfrm>
          <a:prstGeom prst="rect">
            <a:avLst/>
          </a:prstGeom>
        </p:spPr>
        <p:txBody>
          <a:bodyPr wrap="none">
            <a:spAutoFit/>
          </a:bodyPr>
          <a:lstStyle/>
          <a:p>
            <a:r>
              <a:rPr lang="en-US" altLang="zh-TW" sz="2400" dirty="0">
                <a:solidFill>
                  <a:srgbClr val="0000FF"/>
                </a:solidFill>
                <a:latin typeface="標楷體" panose="03000509000000000000" pitchFamily="65" charset="-120"/>
                <a:ea typeface="標楷體" panose="03000509000000000000" pitchFamily="65" charset="-120"/>
              </a:rPr>
              <a:t>2.</a:t>
            </a:r>
            <a:r>
              <a:rPr lang="zh-TW" altLang="en-US" sz="2400" dirty="0">
                <a:solidFill>
                  <a:srgbClr val="0000FF"/>
                </a:solidFill>
                <a:latin typeface="標楷體" panose="03000509000000000000" pitchFamily="65" charset="-120"/>
                <a:ea typeface="標楷體" panose="03000509000000000000" pitchFamily="65" charset="-120"/>
              </a:rPr>
              <a:t>施工管理方面</a:t>
            </a:r>
            <a:r>
              <a:rPr lang="zh-TW" altLang="en-US" sz="2400" dirty="0" smtClean="0">
                <a:solidFill>
                  <a:srgbClr val="0000FF"/>
                </a:solidFill>
                <a:latin typeface="標楷體" panose="03000509000000000000" pitchFamily="65" charset="-120"/>
                <a:ea typeface="標楷體" panose="03000509000000000000" pitchFamily="65" charset="-120"/>
              </a:rPr>
              <a:t>（</a:t>
            </a:r>
            <a:r>
              <a:rPr lang="en-US" altLang="zh-TW" sz="2400" dirty="0" smtClean="0">
                <a:solidFill>
                  <a:srgbClr val="0000FF"/>
                </a:solidFill>
                <a:latin typeface="標楷體" panose="03000509000000000000" pitchFamily="65" charset="-120"/>
                <a:ea typeface="標楷體" panose="03000509000000000000" pitchFamily="65" charset="-120"/>
              </a:rPr>
              <a:t>2/2</a:t>
            </a:r>
            <a:r>
              <a:rPr lang="zh-TW" altLang="en-US" sz="2400" dirty="0">
                <a:solidFill>
                  <a:srgbClr val="0000FF"/>
                </a:solidFill>
                <a:latin typeface="標楷體" panose="03000509000000000000" pitchFamily="65" charset="-120"/>
                <a:ea typeface="標楷體" panose="03000509000000000000" pitchFamily="65" charset="-120"/>
              </a:rPr>
              <a:t>）</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37234" y="4341092"/>
            <a:ext cx="1384094" cy="2104970"/>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b="14027"/>
          <a:stretch/>
        </p:blipFill>
        <p:spPr>
          <a:xfrm>
            <a:off x="424873" y="4535369"/>
            <a:ext cx="3383076" cy="1838270"/>
          </a:xfrm>
          <a:prstGeom prst="rect">
            <a:avLst/>
          </a:prstGeo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l="16725"/>
          <a:stretch/>
        </p:blipFill>
        <p:spPr>
          <a:xfrm>
            <a:off x="4350327" y="4456426"/>
            <a:ext cx="2953728" cy="1989635"/>
          </a:xfrm>
          <a:prstGeom prst="rect">
            <a:avLst/>
          </a:prstGeom>
        </p:spPr>
      </p:pic>
    </p:spTree>
    <p:extLst>
      <p:ext uri="{BB962C8B-B14F-4D97-AF65-F5344CB8AC3E}">
        <p14:creationId xmlns:p14="http://schemas.microsoft.com/office/powerpoint/2010/main" val="29930078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87" t="43370" r="22445" b="39048"/>
          <a:stretch/>
        </p:blipFill>
        <p:spPr bwMode="auto">
          <a:xfrm>
            <a:off x="231218" y="1992585"/>
            <a:ext cx="9674782" cy="1553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949390" y="1027185"/>
            <a:ext cx="6942771" cy="954107"/>
          </a:xfrm>
          <a:prstGeom prst="rect">
            <a:avLst/>
          </a:prstGeom>
        </p:spPr>
        <p:txBody>
          <a:bodyPr wrap="square">
            <a:spAutoFit/>
          </a:bodyPr>
          <a:lstStyle/>
          <a:p>
            <a:r>
              <a:rPr lang="zh-TW" altLang="en-US" sz="2800" dirty="0" smtClean="0">
                <a:latin typeface="標楷體" panose="03000509000000000000" pitchFamily="65" charset="-120"/>
                <a:ea typeface="標楷體" panose="03000509000000000000" pitchFamily="65" charset="-120"/>
              </a:rPr>
              <a:t>每日公告施工環境：</a:t>
            </a:r>
            <a:endParaRPr lang="en-US" altLang="zh-TW" sz="2800" dirty="0" smtClean="0">
              <a:latin typeface="標楷體" panose="03000509000000000000" pitchFamily="65" charset="-120"/>
              <a:ea typeface="標楷體" panose="03000509000000000000" pitchFamily="65" charset="-120"/>
            </a:endParaRPr>
          </a:p>
          <a:p>
            <a:r>
              <a:rPr lang="en-US" altLang="zh-TW" sz="2800" dirty="0" smtClean="0">
                <a:latin typeface="標楷體" panose="03000509000000000000" pitchFamily="65" charset="-120"/>
                <a:ea typeface="標楷體" panose="03000509000000000000" pitchFamily="65" charset="-120"/>
              </a:rPr>
              <a:t>1.</a:t>
            </a:r>
            <a:r>
              <a:rPr lang="zh-TW" altLang="en-US" sz="2800" dirty="0" smtClean="0">
                <a:latin typeface="標楷體" panose="03000509000000000000" pitchFamily="65" charset="-120"/>
                <a:ea typeface="標楷體" panose="03000509000000000000" pitchFamily="65" charset="-120"/>
              </a:rPr>
              <a:t>細懸浮微粒</a:t>
            </a:r>
            <a:r>
              <a:rPr lang="en-US" altLang="zh-TW" sz="2800" dirty="0" smtClean="0">
                <a:latin typeface="標楷體" panose="03000509000000000000" pitchFamily="65" charset="-120"/>
                <a:ea typeface="標楷體" panose="03000509000000000000" pitchFamily="65" charset="-120"/>
              </a:rPr>
              <a:t>(PM2.5)</a:t>
            </a:r>
            <a:r>
              <a:rPr lang="zh-TW" altLang="en-US" sz="2800" dirty="0" smtClean="0">
                <a:latin typeface="標楷體" panose="03000509000000000000" pitchFamily="65" charset="-120"/>
                <a:ea typeface="標楷體" panose="03000509000000000000" pitchFamily="65" charset="-120"/>
              </a:rPr>
              <a:t>指標</a:t>
            </a:r>
            <a:endParaRPr lang="zh-TW" altLang="en-US" sz="2800" dirty="0">
              <a:latin typeface="標楷體" panose="03000509000000000000" pitchFamily="65" charset="-120"/>
              <a:ea typeface="標楷體" panose="03000509000000000000" pitchFamily="65" charset="-120"/>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254" t="36153" r="2532" b="33502"/>
          <a:stretch/>
        </p:blipFill>
        <p:spPr bwMode="auto">
          <a:xfrm>
            <a:off x="3796994" y="3545727"/>
            <a:ext cx="3149089" cy="279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949390" y="3970153"/>
            <a:ext cx="5904656" cy="523220"/>
          </a:xfrm>
          <a:prstGeom prst="rect">
            <a:avLst/>
          </a:prstGeom>
        </p:spPr>
        <p:txBody>
          <a:bodyPr wrap="square">
            <a:spAutoFit/>
          </a:bodyPr>
          <a:lstStyle/>
          <a:p>
            <a:pPr fontAlgn="auto">
              <a:spcBef>
                <a:spcPts val="0"/>
              </a:spcBef>
              <a:spcAft>
                <a:spcPts val="0"/>
              </a:spcAft>
            </a:pPr>
            <a:r>
              <a:rPr kumimoji="0" lang="en-US" altLang="zh-TW" sz="2800" dirty="0" smtClean="0">
                <a:solidFill>
                  <a:prstClr val="black"/>
                </a:solidFill>
                <a:latin typeface="標楷體" panose="03000509000000000000" pitchFamily="65" charset="-120"/>
                <a:ea typeface="標楷體" panose="03000509000000000000" pitchFamily="65" charset="-120"/>
              </a:rPr>
              <a:t>2.</a:t>
            </a:r>
            <a:r>
              <a:rPr kumimoji="0" lang="zh-TW" altLang="en-US" sz="2800" dirty="0" smtClean="0">
                <a:solidFill>
                  <a:prstClr val="black"/>
                </a:solidFill>
                <a:latin typeface="標楷體" panose="03000509000000000000" pitchFamily="65" charset="-120"/>
                <a:ea typeface="標楷體" panose="03000509000000000000" pitchFamily="65" charset="-120"/>
              </a:rPr>
              <a:t>紫外線指數</a:t>
            </a:r>
            <a:endParaRPr kumimoji="0" lang="zh-TW" altLang="en-US" sz="2800" dirty="0">
              <a:solidFill>
                <a:prstClr val="black"/>
              </a:solidFill>
              <a:latin typeface="標楷體" panose="03000509000000000000" pitchFamily="65" charset="-120"/>
              <a:ea typeface="標楷體" panose="03000509000000000000" pitchFamily="65" charset="-120"/>
            </a:endParaRPr>
          </a:p>
        </p:txBody>
      </p:sp>
      <p:sp>
        <p:nvSpPr>
          <p:cNvPr id="2" name="矩形 1"/>
          <p:cNvSpPr/>
          <p:nvPr/>
        </p:nvSpPr>
        <p:spPr>
          <a:xfrm>
            <a:off x="1901046" y="206022"/>
            <a:ext cx="4953000" cy="461665"/>
          </a:xfrm>
          <a:prstGeom prst="rect">
            <a:avLst/>
          </a:prstGeom>
        </p:spPr>
        <p:txBody>
          <a:bodyPr>
            <a:spAutoFit/>
          </a:bodyPr>
          <a:lstStyle/>
          <a:p>
            <a:r>
              <a:rPr lang="en-US" altLang="zh-TW" sz="2400" dirty="0" smtClean="0">
                <a:solidFill>
                  <a:srgbClr val="C00000"/>
                </a:solidFill>
                <a:latin typeface="標楷體" panose="03000509000000000000" pitchFamily="65" charset="-120"/>
                <a:ea typeface="標楷體" panose="03000509000000000000" pitchFamily="65" charset="-120"/>
              </a:rPr>
              <a:t>7-3.</a:t>
            </a:r>
            <a:r>
              <a:rPr lang="zh-TW" altLang="en-US" sz="2400" dirty="0">
                <a:solidFill>
                  <a:srgbClr val="C00000"/>
                </a:solidFill>
                <a:latin typeface="標楷體" panose="03000509000000000000" pitchFamily="65" charset="-120"/>
                <a:ea typeface="標楷體" panose="03000509000000000000" pitchFamily="65" charset="-120"/>
              </a:rPr>
              <a:t>延續</a:t>
            </a:r>
            <a:r>
              <a:rPr lang="zh-TW" altLang="en-US" sz="2400" dirty="0" smtClean="0">
                <a:solidFill>
                  <a:srgbClr val="C00000"/>
                </a:solidFill>
                <a:latin typeface="標楷體" panose="03000509000000000000" pitchFamily="65" charset="-120"/>
                <a:ea typeface="標楷體" panose="03000509000000000000" pitchFamily="65" charset="-120"/>
              </a:rPr>
              <a:t>職安法的精神</a:t>
            </a:r>
            <a:endParaRPr lang="zh-TW" altLang="en-US" sz="24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390293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593" name="Group 49"/>
          <p:cNvGraphicFramePr>
            <a:graphicFrameLocks noGrp="1"/>
          </p:cNvGraphicFramePr>
          <p:nvPr>
            <p:extLst>
              <p:ext uri="{D42A27DB-BD31-4B8C-83A1-F6EECF244321}">
                <p14:modId xmlns:p14="http://schemas.microsoft.com/office/powerpoint/2010/main" val="2399007067"/>
              </p:ext>
            </p:extLst>
          </p:nvPr>
        </p:nvGraphicFramePr>
        <p:xfrm>
          <a:off x="755675" y="849624"/>
          <a:ext cx="8418512" cy="5331543"/>
        </p:xfrm>
        <a:graphic>
          <a:graphicData uri="http://schemas.openxmlformats.org/drawingml/2006/table">
            <a:tbl>
              <a:tblPr/>
              <a:tblGrid>
                <a:gridCol w="2806700"/>
                <a:gridCol w="2805112"/>
                <a:gridCol w="2806700"/>
              </a:tblGrid>
              <a:tr h="2001766">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pPr>
                      <a:endParaRPr kumimoji="1" lang="zh-TW" altLang="zh-TW" sz="2800" b="0" i="0" u="none" strike="noStrike" cap="none" normalizeH="0" baseline="0" dirty="0" smtClean="0">
                        <a:ln>
                          <a:noFill/>
                        </a:ln>
                        <a:solidFill>
                          <a:schemeClr val="tx1"/>
                        </a:solidFill>
                        <a:effectLst/>
                        <a:latin typeface="全真楷書" pitchFamily="49" charset="-120"/>
                        <a:ea typeface="新細明體" pitchFamily="18" charset="-12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pPr>
                      <a:endParaRPr kumimoji="1" lang="zh-TW" altLang="zh-TW" sz="2800" b="0" i="0" u="none" strike="noStrike" cap="none" normalizeH="0" baseline="0" dirty="0" smtClean="0">
                        <a:ln>
                          <a:noFill/>
                        </a:ln>
                        <a:solidFill>
                          <a:schemeClr val="tx1"/>
                        </a:solidFill>
                        <a:effectLst/>
                        <a:latin typeface="全真楷書" pitchFamily="49" charset="-120"/>
                        <a:ea typeface="新細明體" pitchFamily="18" charset="-12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pPr>
                      <a:endParaRPr kumimoji="1" lang="zh-TW" altLang="zh-TW" sz="2800" b="0" i="0" u="none" strike="noStrike" cap="none" normalizeH="0" baseline="0" dirty="0" smtClean="0">
                        <a:ln>
                          <a:noFill/>
                        </a:ln>
                        <a:solidFill>
                          <a:schemeClr val="tx1"/>
                        </a:solidFill>
                        <a:effectLst/>
                        <a:latin typeface="全真楷書" pitchFamily="49" charset="-120"/>
                        <a:ea typeface="新細明體" pitchFamily="18" charset="-12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864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en-US" altLang="zh-TW" sz="1800" b="0" i="0" u="none" strike="noStrike" kern="1200" cap="none" normalizeH="0" baseline="0" dirty="0" smtClean="0">
                          <a:ln>
                            <a:noFill/>
                          </a:ln>
                          <a:solidFill>
                            <a:schemeClr val="tx1"/>
                          </a:solidFill>
                          <a:effectLst/>
                          <a:latin typeface="標楷體" panose="03000509000000000000" pitchFamily="65" charset="-120"/>
                          <a:ea typeface="標楷體" panose="03000509000000000000" pitchFamily="65" charset="-120"/>
                          <a:cs typeface="+mn-cs"/>
                        </a:rPr>
                        <a:t>a.</a:t>
                      </a:r>
                      <a:r>
                        <a:rPr kumimoji="1" lang="zh-TW" altLang="en-US" sz="1800" b="0" i="0" u="none" strike="noStrike" kern="1200" cap="none" normalizeH="0" baseline="0" dirty="0" smtClean="0">
                          <a:ln>
                            <a:noFill/>
                          </a:ln>
                          <a:solidFill>
                            <a:schemeClr val="tx1"/>
                          </a:solidFill>
                          <a:effectLst/>
                          <a:latin typeface="標楷體" panose="03000509000000000000" pitchFamily="65" charset="-120"/>
                          <a:ea typeface="標楷體" panose="03000509000000000000" pitchFamily="65" charset="-120"/>
                          <a:cs typeface="+mn-cs"/>
                        </a:rPr>
                        <a:t>鋼筋籠吊放時防滑舌片及安全索</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b.</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上下爬梯距工作</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30</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公尺以內面</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c.</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支撐架斜撐檢查</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049617">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pPr>
                      <a:endParaRPr kumimoji="1" lang="zh-TW" altLang="zh-TW" sz="2800" b="0" i="0" u="none" strike="noStrike" cap="none" normalizeH="0" baseline="0" dirty="0" smtClean="0">
                        <a:ln>
                          <a:noFill/>
                        </a:ln>
                        <a:solidFill>
                          <a:schemeClr val="tx1"/>
                        </a:solidFill>
                        <a:effectLst/>
                        <a:latin typeface="Microsoft YaHei" panose="020B0503020204020204" pitchFamily="34" charset="-122"/>
                        <a:ea typeface="Microsoft YaHei" panose="020B0503020204020204" pitchFamily="34" charset="-122"/>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pPr>
                      <a:endParaRPr kumimoji="1" lang="zh-TW" altLang="zh-TW" sz="2800" b="0" i="0" u="none" strike="noStrike" cap="none" normalizeH="0" baseline="0" dirty="0" smtClean="0">
                        <a:ln>
                          <a:noFill/>
                        </a:ln>
                        <a:solidFill>
                          <a:schemeClr val="tx1"/>
                        </a:solidFill>
                        <a:effectLst/>
                        <a:latin typeface="Microsoft YaHei" panose="020B0503020204020204" pitchFamily="34" charset="-122"/>
                        <a:ea typeface="Microsoft YaHei" panose="020B0503020204020204" pitchFamily="34" charset="-122"/>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pPr>
                      <a:endParaRPr kumimoji="1" lang="zh-TW" altLang="zh-TW" sz="2800" b="0" i="0" u="none" strike="noStrike" cap="none" normalizeH="0" baseline="0" dirty="0" smtClean="0">
                        <a:ln>
                          <a:noFill/>
                        </a:ln>
                        <a:solidFill>
                          <a:schemeClr val="tx1"/>
                        </a:solidFill>
                        <a:effectLst/>
                        <a:latin typeface="Microsoft YaHei" panose="020B0503020204020204" pitchFamily="34" charset="-122"/>
                        <a:ea typeface="Microsoft YaHei" panose="020B0503020204020204" pitchFamily="34" charset="-122"/>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56626">
                <a:tc>
                  <a:txBody>
                    <a:bodyPr/>
                    <a:lstStyle/>
                    <a:p>
                      <a:pPr marL="0" marR="0" lvl="0" indent="0" algn="l" defTabSz="914400" rtl="0" eaLnBrk="1" fontAlgn="base" latinLnBrk="0" hangingPunct="1">
                        <a:lnSpc>
                          <a:spcPct val="150000"/>
                        </a:lnSpc>
                        <a:spcBef>
                          <a:spcPct val="20000"/>
                        </a:spcBef>
                        <a:spcAft>
                          <a:spcPct val="0"/>
                        </a:spcAft>
                        <a:buClr>
                          <a:schemeClr val="accent2"/>
                        </a:buClr>
                        <a:buSzPct val="75000"/>
                        <a:buFont typeface="Monotype Sorts" charset="0"/>
                        <a:buNone/>
                        <a:tabLst>
                          <a:tab pos="895350" algn="l"/>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d.</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基礎開挖安全監測</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defRPr/>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施工架強度試驗符合</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CNS4750</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規定</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Monotype Sorts" charset="0"/>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f.</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支撐架鋪設施工步道及安全網</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748568" name="Rectangle 24"/>
          <p:cNvSpPr>
            <a:spLocks noChangeArrowheads="1"/>
          </p:cNvSpPr>
          <p:nvPr/>
        </p:nvSpPr>
        <p:spPr bwMode="auto">
          <a:xfrm>
            <a:off x="1854200" y="296863"/>
            <a:ext cx="7003197" cy="3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fontAlgn="t" hangingPunct="0">
              <a:lnSpc>
                <a:spcPct val="80000"/>
              </a:lnSpc>
              <a:spcBef>
                <a:spcPct val="50000"/>
              </a:spcBef>
            </a:pPr>
            <a:r>
              <a:rPr lang="zh-TW" altLang="en-US" sz="2400" b="0" dirty="0" smtClean="0">
                <a:solidFill>
                  <a:srgbClr val="0066FF"/>
                </a:solidFill>
                <a:latin typeface="標楷體" panose="03000509000000000000" pitchFamily="65" charset="-120"/>
                <a:ea typeface="標楷體" panose="03000509000000000000" pitchFamily="65" charset="-120"/>
              </a:rPr>
              <a:t>各項施工作業檢查照片</a:t>
            </a:r>
            <a:endParaRPr lang="zh-TW" altLang="en-US" sz="2400" b="0" dirty="0">
              <a:solidFill>
                <a:srgbClr val="0066FF"/>
              </a:solidFill>
              <a:latin typeface="標楷體" panose="03000509000000000000" pitchFamily="65" charset="-120"/>
              <a:ea typeface="標楷體" panose="03000509000000000000" pitchFamily="65" charset="-120"/>
            </a:endParaRPr>
          </a:p>
        </p:txBody>
      </p:sp>
      <p:pic>
        <p:nvPicPr>
          <p:cNvPr id="11" name="Picture 5" descr="D:\103.12.5第4次稽查-簡報準備（103.11.19）\上構施工照片_103.11.26\141696134906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30"/>
          <a:stretch/>
        </p:blipFill>
        <p:spPr bwMode="auto">
          <a:xfrm>
            <a:off x="6404585" y="853593"/>
            <a:ext cx="2741448" cy="19853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014" t="18587" r="12682" b="16220"/>
          <a:stretch/>
        </p:blipFill>
        <p:spPr bwMode="auto">
          <a:xfrm>
            <a:off x="6375671" y="3511341"/>
            <a:ext cx="2770362" cy="202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395" t="1964" r="11127" b="6788"/>
          <a:stretch/>
        </p:blipFill>
        <p:spPr bwMode="auto">
          <a:xfrm>
            <a:off x="798325" y="856057"/>
            <a:ext cx="2758976" cy="1964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F:\傾斜管檢測\DSC071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332" y="3511342"/>
            <a:ext cx="2782705" cy="2023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ryan1664\Desktop\142606079133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4500" y="879831"/>
            <a:ext cx="2791171" cy="19615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ryan1664\Desktop\新資料夾\103.04.17(支撐架破壞載重)\DSCN056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8686" y="3511691"/>
            <a:ext cx="2791171" cy="201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9392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40" name="Rectangle 28"/>
          <p:cNvSpPr>
            <a:spLocks noGrp="1" noChangeArrowheads="1"/>
          </p:cNvSpPr>
          <p:nvPr>
            <p:ph type="body" sz="half" idx="4294967295"/>
          </p:nvPr>
        </p:nvSpPr>
        <p:spPr bwMode="auto">
          <a:xfrm>
            <a:off x="17816" y="844084"/>
            <a:ext cx="4891247" cy="70361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p>
            <a:pPr marL="0" indent="0">
              <a:lnSpc>
                <a:spcPct val="100000"/>
              </a:lnSpc>
              <a:spcBef>
                <a:spcPct val="0"/>
              </a:spcBef>
              <a:buClrTx/>
              <a:buSzTx/>
              <a:buFontTx/>
              <a:buNone/>
            </a:pPr>
            <a:r>
              <a:rPr lang="en-US" altLang="zh-TW" sz="2400" dirty="0">
                <a:solidFill>
                  <a:srgbClr val="CC3300"/>
                </a:solidFill>
                <a:latin typeface="標楷體" panose="03000509000000000000" pitchFamily="65" charset="-120"/>
                <a:ea typeface="標楷體" panose="03000509000000000000" pitchFamily="65" charset="-120"/>
              </a:rPr>
              <a:t>8</a:t>
            </a:r>
            <a:r>
              <a:rPr lang="en-US" altLang="zh-TW" sz="2400" dirty="0" smtClean="0">
                <a:solidFill>
                  <a:srgbClr val="CC3300"/>
                </a:solidFill>
                <a:latin typeface="標楷體" panose="03000509000000000000" pitchFamily="65" charset="-120"/>
                <a:ea typeface="標楷體" panose="03000509000000000000" pitchFamily="65" charset="-120"/>
              </a:rPr>
              <a:t>-1.</a:t>
            </a:r>
            <a:r>
              <a:rPr lang="zh-TW" altLang="en-US" sz="2400" dirty="0" smtClean="0">
                <a:solidFill>
                  <a:srgbClr val="CC3300"/>
                </a:solidFill>
                <a:latin typeface="標楷體" panose="03000509000000000000" pitchFamily="65" charset="-120"/>
                <a:ea typeface="標楷體" panose="03000509000000000000" pitchFamily="65" charset="-120"/>
              </a:rPr>
              <a:t>歷次勞安稽核缺失改善</a:t>
            </a:r>
            <a:endParaRPr lang="zh-TW" altLang="en-US" sz="2400" dirty="0">
              <a:solidFill>
                <a:srgbClr val="CC3300"/>
              </a:solidFill>
              <a:latin typeface="標楷體" panose="03000509000000000000" pitchFamily="65" charset="-120"/>
              <a:ea typeface="標楷體" panose="03000509000000000000" pitchFamily="65"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808858810"/>
              </p:ext>
            </p:extLst>
          </p:nvPr>
        </p:nvGraphicFramePr>
        <p:xfrm>
          <a:off x="226708" y="1262982"/>
          <a:ext cx="9449555" cy="5109844"/>
        </p:xfrm>
        <a:graphic>
          <a:graphicData uri="http://schemas.openxmlformats.org/drawingml/2006/table">
            <a:tbl>
              <a:tblPr/>
              <a:tblGrid>
                <a:gridCol w="576121"/>
                <a:gridCol w="991232"/>
                <a:gridCol w="962639"/>
                <a:gridCol w="1267634"/>
                <a:gridCol w="5007444"/>
                <a:gridCol w="644485"/>
              </a:tblGrid>
              <a:tr h="399016">
                <a:tc gridSpan="5">
                  <a:txBody>
                    <a:bodyPr/>
                    <a:lstStyle/>
                    <a:p>
                      <a:pPr algn="l" fontAlgn="ctr"/>
                      <a:r>
                        <a:rPr lang="zh-TW" altLang="en-US" sz="1800" b="0" i="0" u="none" strike="noStrike" dirty="0">
                          <a:solidFill>
                            <a:srgbClr val="000000"/>
                          </a:solidFill>
                          <a:latin typeface="標楷體" panose="03000509000000000000" pitchFamily="65" charset="-120"/>
                          <a:ea typeface="標楷體" panose="03000509000000000000" pitchFamily="65" charset="-120"/>
                        </a:rPr>
                        <a:t>交通部公路</a:t>
                      </a:r>
                      <a:r>
                        <a:rPr lang="zh-TW" altLang="en-US" sz="1800" b="0" i="0" u="none" strike="noStrike" dirty="0" smtClean="0">
                          <a:solidFill>
                            <a:srgbClr val="000000"/>
                          </a:solidFill>
                          <a:latin typeface="標楷體" panose="03000509000000000000" pitchFamily="65" charset="-120"/>
                          <a:ea typeface="標楷體" panose="03000509000000000000" pitchFamily="65" charset="-120"/>
                        </a:rPr>
                        <a:t>總局西濱南工程處</a:t>
                      </a:r>
                      <a:r>
                        <a:rPr lang="zh-TW" altLang="en-US" sz="1800" b="0" i="0" u="none" strike="noStrike" dirty="0">
                          <a:solidFill>
                            <a:srgbClr val="000000"/>
                          </a:solidFill>
                          <a:latin typeface="標楷體" panose="03000509000000000000" pitchFamily="65" charset="-120"/>
                          <a:ea typeface="標楷體" panose="03000509000000000000" pitchFamily="65" charset="-120"/>
                        </a:rPr>
                        <a:t>第三工務段交通、安衛、環保</a:t>
                      </a:r>
                      <a:r>
                        <a:rPr lang="zh-TW" altLang="en-US" sz="1800" b="0" i="0" u="none" strike="noStrike" dirty="0" smtClean="0">
                          <a:solidFill>
                            <a:srgbClr val="000000"/>
                          </a:solidFill>
                          <a:latin typeface="標楷體" panose="03000509000000000000" pitchFamily="65" charset="-120"/>
                          <a:ea typeface="標楷體" panose="03000509000000000000" pitchFamily="65" charset="-120"/>
                        </a:rPr>
                        <a:t>稽核統計</a:t>
                      </a:r>
                      <a:r>
                        <a:rPr lang="en-US" altLang="zh-TW" sz="1800" b="0" i="0" u="none" strike="noStrike" dirty="0" smtClean="0">
                          <a:solidFill>
                            <a:srgbClr val="000000"/>
                          </a:solidFill>
                          <a:latin typeface="標楷體" panose="03000509000000000000" pitchFamily="65" charset="-120"/>
                          <a:ea typeface="標楷體" panose="03000509000000000000" pitchFamily="65" charset="-120"/>
                        </a:rPr>
                        <a:t>(1/4)</a:t>
                      </a:r>
                      <a:endParaRPr lang="zh-TW" altLang="en-US" sz="18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fontAlgn="ctr"/>
                      <a:endParaRPr lang="zh-TW" altLang="en-US" sz="900" b="1" i="0" u="none" strike="noStrike">
                        <a:solidFill>
                          <a:srgbClr val="000000"/>
                        </a:solidFill>
                        <a:latin typeface="標楷體" panose="03000509000000000000" pitchFamily="65" charset="-120"/>
                        <a:ea typeface="標楷體" panose="03000509000000000000" pitchFamily="65" charset="-120"/>
                      </a:endParaRPr>
                    </a:p>
                  </a:txBody>
                  <a:tcPr marL="3676" marR="3676" marT="3676" marB="0" anchor="ctr">
                    <a:lnL>
                      <a:noFill/>
                    </a:lnL>
                    <a:lnR>
                      <a:noFill/>
                    </a:lnR>
                    <a:lnT>
                      <a:noFill/>
                    </a:lnT>
                    <a:lnB w="6350" cap="flat" cmpd="sng" algn="ctr">
                      <a:solidFill>
                        <a:srgbClr val="000000"/>
                      </a:solidFill>
                      <a:prstDash val="solid"/>
                      <a:round/>
                      <a:headEnd type="none" w="med" len="med"/>
                      <a:tailEnd type="none" w="med" len="med"/>
                    </a:lnB>
                  </a:tcPr>
                </a:tc>
              </a:tr>
              <a:tr h="267832">
                <a:tc>
                  <a:txBody>
                    <a:bodyPr/>
                    <a:lstStyle/>
                    <a:p>
                      <a:pPr algn="ctr"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項次</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稽核日期</a:t>
                      </a:r>
                      <a:endParaRPr lang="zh-TW" altLang="en-US" sz="13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缺失次數</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300" b="0" i="0" u="none" strike="noStrike">
                          <a:solidFill>
                            <a:srgbClr val="000000"/>
                          </a:solidFill>
                          <a:latin typeface="標楷體" panose="03000509000000000000" pitchFamily="65" charset="-120"/>
                          <a:ea typeface="標楷體" panose="03000509000000000000" pitchFamily="65" charset="-120"/>
                        </a:rPr>
                        <a:t>缺失項目</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300" b="0" i="0" u="none" strike="noStrike">
                          <a:solidFill>
                            <a:srgbClr val="000000"/>
                          </a:solidFill>
                          <a:latin typeface="標楷體" panose="03000509000000000000" pitchFamily="65" charset="-120"/>
                          <a:ea typeface="標楷體" panose="03000509000000000000" pitchFamily="65" charset="-120"/>
                        </a:rPr>
                        <a:t>缺失內容</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300" b="0" i="0" u="none" strike="noStrike">
                          <a:solidFill>
                            <a:srgbClr val="000000"/>
                          </a:solidFill>
                          <a:latin typeface="標楷體" panose="03000509000000000000" pitchFamily="65" charset="-120"/>
                          <a:ea typeface="標楷體" panose="03000509000000000000" pitchFamily="65" charset="-120"/>
                        </a:rPr>
                        <a:t>罰款</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13">
                <a:tc rowSpan="7">
                  <a:txBody>
                    <a:bodyPr/>
                    <a:lstStyle/>
                    <a:p>
                      <a:pPr algn="ctr" fontAlgn="ctr"/>
                      <a:r>
                        <a:rPr lang="en-US" altLang="zh-TW" sz="1300" b="0" i="0" u="none" strike="noStrike" dirty="0">
                          <a:solidFill>
                            <a:srgbClr val="000000"/>
                          </a:solidFill>
                          <a:latin typeface="標楷體" panose="03000509000000000000" pitchFamily="65" charset="-120"/>
                          <a:ea typeface="標楷體" panose="03000509000000000000" pitchFamily="65" charset="-120"/>
                        </a:rPr>
                        <a:t>1</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en-US" altLang="zh-TW" sz="1300" b="0" i="0" u="none" strike="noStrike" dirty="0">
                          <a:solidFill>
                            <a:srgbClr val="000000"/>
                          </a:solidFill>
                          <a:latin typeface="標楷體" panose="03000509000000000000" pitchFamily="65" charset="-120"/>
                          <a:ea typeface="標楷體" panose="03000509000000000000" pitchFamily="65" charset="-120"/>
                        </a:rPr>
                        <a:t>103.04.07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en-US" altLang="zh-TW" sz="1300" b="0" i="0" u="none" strike="noStrike" dirty="0">
                          <a:solidFill>
                            <a:srgbClr val="000000"/>
                          </a:solidFill>
                          <a:latin typeface="標楷體" panose="03000509000000000000" pitchFamily="65" charset="-120"/>
                          <a:ea typeface="標楷體" panose="03000509000000000000" pitchFamily="65" charset="-120"/>
                        </a:rPr>
                        <a:t>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交維</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 </a:t>
                      </a:r>
                      <a:r>
                        <a:rPr lang="en-US" altLang="zh-TW" sz="1300" b="0" i="0" u="none" strike="noStrike" dirty="0" smtClean="0">
                          <a:solidFill>
                            <a:srgbClr val="000000"/>
                          </a:solidFill>
                          <a:latin typeface="標楷體" panose="03000509000000000000" pitchFamily="65" charset="-120"/>
                          <a:ea typeface="標楷體" panose="03000509000000000000" pitchFamily="65" charset="-120"/>
                        </a:rPr>
                        <a:t>P31~P32</a:t>
                      </a:r>
                      <a:r>
                        <a:rPr lang="zh-TW" altLang="en-US" sz="1300" b="0" i="0" u="none" strike="noStrike" dirty="0">
                          <a:solidFill>
                            <a:srgbClr val="000000"/>
                          </a:solidFill>
                          <a:latin typeface="標楷體" panose="03000509000000000000" pitchFamily="65" charset="-120"/>
                          <a:ea typeface="標楷體" panose="03000509000000000000" pitchFamily="65" charset="-120"/>
                        </a:rPr>
                        <a:t>橫向穿越道髒污</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13">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 </a:t>
                      </a:r>
                      <a:r>
                        <a:rPr lang="en-US" sz="1300" b="0" i="0" u="none" strike="noStrike" dirty="0" smtClean="0">
                          <a:solidFill>
                            <a:srgbClr val="000000"/>
                          </a:solidFill>
                          <a:latin typeface="標楷體" panose="03000509000000000000" pitchFamily="65" charset="-120"/>
                          <a:ea typeface="標楷體" panose="03000509000000000000" pitchFamily="65" charset="-120"/>
                        </a:rPr>
                        <a:t>P22.P30</a:t>
                      </a:r>
                      <a:r>
                        <a:rPr lang="zh-TW" altLang="en-US" sz="1300" b="0" i="0" u="none" strike="noStrike" dirty="0">
                          <a:solidFill>
                            <a:srgbClr val="000000"/>
                          </a:solidFill>
                          <a:latin typeface="標楷體" panose="03000509000000000000" pitchFamily="65" charset="-120"/>
                          <a:ea typeface="標楷體" panose="03000509000000000000" pitchFamily="65" charset="-120"/>
                        </a:rPr>
                        <a:t>施工平台不平整</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13">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 </a:t>
                      </a:r>
                      <a:r>
                        <a:rPr lang="en-US" altLang="zh-TW" sz="1300" b="0" i="0" u="none" strike="noStrike" dirty="0" smtClean="0">
                          <a:solidFill>
                            <a:srgbClr val="000000"/>
                          </a:solidFill>
                          <a:latin typeface="標楷體" panose="03000509000000000000" pitchFamily="65" charset="-120"/>
                          <a:ea typeface="標楷體" panose="03000509000000000000" pitchFamily="65" charset="-120"/>
                        </a:rPr>
                        <a:t>P51</a:t>
                      </a:r>
                      <a:r>
                        <a:rPr lang="zh-TW" altLang="en-US" sz="1300" b="0" i="0" u="none" strike="noStrike" dirty="0">
                          <a:solidFill>
                            <a:srgbClr val="000000"/>
                          </a:solidFill>
                          <a:latin typeface="標楷體" panose="03000509000000000000" pitchFamily="65" charset="-120"/>
                          <a:ea typeface="標楷體" panose="03000509000000000000" pitchFamily="65" charset="-120"/>
                        </a:rPr>
                        <a:t>基礎開挖，作業主管未在場</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13">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 吊車</a:t>
                      </a:r>
                      <a:r>
                        <a:rPr lang="zh-TW" altLang="en-US" sz="1300" b="0" i="0" u="none" strike="noStrike" dirty="0">
                          <a:solidFill>
                            <a:srgbClr val="000000"/>
                          </a:solidFill>
                          <a:latin typeface="標楷體" panose="03000509000000000000" pitchFamily="65" charset="-120"/>
                          <a:ea typeface="標楷體" panose="03000509000000000000" pitchFamily="65" charset="-120"/>
                        </a:rPr>
                        <a:t>作業時，支撐腳未使用墊木</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13">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環保</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 </a:t>
                      </a:r>
                      <a:r>
                        <a:rPr lang="en-US" sz="1300" b="0" i="0" u="none" strike="noStrike" dirty="0" smtClean="0">
                          <a:solidFill>
                            <a:srgbClr val="000000"/>
                          </a:solidFill>
                          <a:latin typeface="標楷體" panose="03000509000000000000" pitchFamily="65" charset="-120"/>
                          <a:ea typeface="標楷體" panose="03000509000000000000" pitchFamily="65" charset="-120"/>
                        </a:rPr>
                        <a:t>P54~P57</a:t>
                      </a:r>
                      <a:r>
                        <a:rPr lang="zh-TW" altLang="en-US" sz="1300" b="0" i="0" u="none" strike="noStrike" dirty="0">
                          <a:solidFill>
                            <a:srgbClr val="000000"/>
                          </a:solidFill>
                          <a:latin typeface="標楷體" panose="03000509000000000000" pitchFamily="65" charset="-120"/>
                          <a:ea typeface="標楷體" panose="03000509000000000000" pitchFamily="65" charset="-120"/>
                        </a:rPr>
                        <a:t>工區泥濘</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13">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300" b="0" i="0" u="none" strike="noStrike">
                          <a:solidFill>
                            <a:srgbClr val="000000"/>
                          </a:solidFill>
                          <a:latin typeface="標楷體" panose="03000509000000000000" pitchFamily="65" charset="-120"/>
                          <a:ea typeface="標楷體" panose="03000509000000000000" pitchFamily="65" charset="-120"/>
                        </a:rPr>
                        <a:t>環保</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 </a:t>
                      </a:r>
                      <a:r>
                        <a:rPr lang="en-US" altLang="zh-TW" sz="1300" b="0" i="0" u="none" strike="noStrike" dirty="0" smtClean="0">
                          <a:solidFill>
                            <a:srgbClr val="000000"/>
                          </a:solidFill>
                          <a:latin typeface="標楷體" panose="03000509000000000000" pitchFamily="65" charset="-120"/>
                          <a:ea typeface="標楷體" panose="03000509000000000000" pitchFamily="65" charset="-120"/>
                        </a:rPr>
                        <a:t>P26.P47</a:t>
                      </a:r>
                      <a:r>
                        <a:rPr lang="zh-TW" altLang="en-US" sz="1300" b="0" i="0" u="none" strike="noStrike" dirty="0">
                          <a:solidFill>
                            <a:srgbClr val="000000"/>
                          </a:solidFill>
                          <a:latin typeface="標楷體" panose="03000509000000000000" pitchFamily="65" charset="-120"/>
                          <a:ea typeface="標楷體" panose="03000509000000000000" pitchFamily="65" charset="-120"/>
                        </a:rPr>
                        <a:t>未設置沖洗設備</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252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環保</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 南下</a:t>
                      </a:r>
                      <a:r>
                        <a:rPr lang="zh-TW" altLang="en-US" sz="1300" b="0" i="0" u="none" strike="noStrike" dirty="0">
                          <a:solidFill>
                            <a:srgbClr val="000000"/>
                          </a:solidFill>
                          <a:latin typeface="標楷體" panose="03000509000000000000" pitchFamily="65" charset="-120"/>
                          <a:ea typeface="標楷體" panose="03000509000000000000" pitchFamily="65" charset="-120"/>
                        </a:rPr>
                        <a:t>：</a:t>
                      </a:r>
                      <a:r>
                        <a:rPr lang="en-US" altLang="zh-TW" sz="1300" b="0" i="0" u="none" strike="noStrike" dirty="0">
                          <a:solidFill>
                            <a:srgbClr val="000000"/>
                          </a:solidFill>
                          <a:latin typeface="標楷體" panose="03000509000000000000" pitchFamily="65" charset="-120"/>
                          <a:ea typeface="標楷體" panose="03000509000000000000" pitchFamily="65" charset="-120"/>
                        </a:rPr>
                        <a:t>P22.P32.P50.P57.P58.P61</a:t>
                      </a:r>
                      <a:br>
                        <a:rPr lang="en-US" altLang="zh-TW" sz="1300" b="0" i="0" u="none" strike="noStrike" dirty="0">
                          <a:solidFill>
                            <a:srgbClr val="000000"/>
                          </a:solidFill>
                          <a:latin typeface="標楷體" panose="03000509000000000000" pitchFamily="65" charset="-120"/>
                          <a:ea typeface="標楷體" panose="03000509000000000000" pitchFamily="65" charset="-120"/>
                        </a:rPr>
                      </a:b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 北上</a:t>
                      </a:r>
                      <a:r>
                        <a:rPr lang="zh-TW" altLang="en-US" sz="1300" b="0" i="0" u="none" strike="noStrike" dirty="0">
                          <a:solidFill>
                            <a:srgbClr val="000000"/>
                          </a:solidFill>
                          <a:latin typeface="標楷體" panose="03000509000000000000" pitchFamily="65" charset="-120"/>
                          <a:ea typeface="標楷體" panose="03000509000000000000" pitchFamily="65" charset="-120"/>
                        </a:rPr>
                        <a:t>：</a:t>
                      </a:r>
                      <a:r>
                        <a:rPr lang="en-US" altLang="zh-TW" sz="1300" b="0" i="0" u="none" strike="noStrike" dirty="0">
                          <a:solidFill>
                            <a:srgbClr val="000000"/>
                          </a:solidFill>
                          <a:latin typeface="標楷體" panose="03000509000000000000" pitchFamily="65" charset="-120"/>
                          <a:ea typeface="標楷體" panose="03000509000000000000" pitchFamily="65" charset="-120"/>
                        </a:rPr>
                        <a:t>P61.P37.P25.P28            </a:t>
                      </a:r>
                      <a:r>
                        <a:rPr lang="zh-TW" altLang="en-US" sz="1300" b="0" i="0" u="none" strike="noStrike" dirty="0">
                          <a:solidFill>
                            <a:srgbClr val="000000"/>
                          </a:solidFill>
                          <a:latin typeface="標楷體" panose="03000509000000000000" pitchFamily="65" charset="-120"/>
                          <a:ea typeface="標楷體" panose="03000509000000000000" pitchFamily="65" charset="-120"/>
                        </a:rPr>
                        <a:t>圍籬損壞未修</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300" b="0" i="0" u="none" strike="noStrike">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13">
                <a:tc rowSpan="2">
                  <a:txBody>
                    <a:bodyPr/>
                    <a:lstStyle/>
                    <a:p>
                      <a:pPr algn="ctr" fontAlgn="ctr"/>
                      <a:r>
                        <a:rPr lang="en-US" altLang="zh-TW" sz="1300" b="0" i="0" u="none" strike="noStrike">
                          <a:solidFill>
                            <a:srgbClr val="000000"/>
                          </a:solidFill>
                          <a:latin typeface="標楷體" panose="03000509000000000000" pitchFamily="65" charset="-120"/>
                          <a:ea typeface="標楷體" panose="03000509000000000000" pitchFamily="65" charset="-120"/>
                        </a:rPr>
                        <a:t>2</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TW" sz="1300" b="0" i="0" u="none" strike="noStrike">
                          <a:solidFill>
                            <a:srgbClr val="000000"/>
                          </a:solidFill>
                          <a:latin typeface="標楷體" panose="03000509000000000000" pitchFamily="65" charset="-120"/>
                          <a:ea typeface="標楷體" panose="03000509000000000000" pitchFamily="65" charset="-120"/>
                        </a:rPr>
                        <a:t>103.04.14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TW" sz="1300" b="0" i="0" u="none" strike="noStrike">
                          <a:solidFill>
                            <a:srgbClr val="000000"/>
                          </a:solidFill>
                          <a:latin typeface="標楷體" panose="03000509000000000000" pitchFamily="65" charset="-120"/>
                          <a:ea typeface="標楷體" panose="03000509000000000000" pitchFamily="65" charset="-120"/>
                        </a:rPr>
                        <a:t>2</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 </a:t>
                      </a:r>
                      <a:r>
                        <a:rPr lang="en-US" sz="1300" b="0" i="0" u="none" strike="noStrike" dirty="0" smtClean="0">
                          <a:solidFill>
                            <a:srgbClr val="000000"/>
                          </a:solidFill>
                          <a:latin typeface="標楷體" panose="03000509000000000000" pitchFamily="65" charset="-120"/>
                          <a:ea typeface="標楷體" panose="03000509000000000000" pitchFamily="65" charset="-120"/>
                        </a:rPr>
                        <a:t>P50.P59.P60</a:t>
                      </a:r>
                      <a:r>
                        <a:rPr lang="zh-TW" altLang="en-US" sz="1300" b="0" i="0" u="none" strike="noStrike" dirty="0">
                          <a:solidFill>
                            <a:srgbClr val="000000"/>
                          </a:solidFill>
                          <a:latin typeface="標楷體" panose="03000509000000000000" pitchFamily="65" charset="-120"/>
                          <a:ea typeface="標楷體" panose="03000509000000000000" pitchFamily="65" charset="-120"/>
                        </a:rPr>
                        <a:t>未設置施工平台</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783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環保</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FF0000"/>
                          </a:solidFill>
                          <a:latin typeface="標楷體" panose="03000509000000000000" pitchFamily="65" charset="-120"/>
                          <a:ea typeface="標楷體" panose="03000509000000000000" pitchFamily="65" charset="-120"/>
                        </a:rPr>
                        <a:t> </a:t>
                      </a:r>
                      <a:r>
                        <a:rPr lang="en-US" altLang="zh-TW" sz="1300" b="0" i="0" u="none" strike="noStrike" dirty="0" smtClean="0">
                          <a:solidFill>
                            <a:srgbClr val="FF0000"/>
                          </a:solidFill>
                          <a:latin typeface="標楷體" panose="03000509000000000000" pitchFamily="65" charset="-120"/>
                          <a:ea typeface="標楷體" panose="03000509000000000000" pitchFamily="65" charset="-120"/>
                        </a:rPr>
                        <a:t>P31</a:t>
                      </a:r>
                      <a:r>
                        <a:rPr lang="zh-TW" altLang="en-US" sz="1300" b="0" i="0" u="none" strike="noStrike" dirty="0">
                          <a:solidFill>
                            <a:srgbClr val="FF0000"/>
                          </a:solidFill>
                          <a:latin typeface="標楷體" panose="03000509000000000000" pitchFamily="65" charset="-120"/>
                          <a:ea typeface="標楷體" panose="03000509000000000000" pitchFamily="65" charset="-120"/>
                        </a:rPr>
                        <a:t>基礎因施工抽水造成污水流至</a:t>
                      </a:r>
                      <a:r>
                        <a:rPr lang="en-US" altLang="zh-TW" sz="1300" b="0" i="0" u="none" strike="noStrike" dirty="0">
                          <a:solidFill>
                            <a:srgbClr val="FF0000"/>
                          </a:solidFill>
                          <a:latin typeface="標楷體" panose="03000509000000000000" pitchFamily="65" charset="-120"/>
                          <a:ea typeface="標楷體" panose="03000509000000000000" pitchFamily="65" charset="-120"/>
                        </a:rPr>
                        <a:t>173</a:t>
                      </a:r>
                      <a:r>
                        <a:rPr lang="zh-TW" altLang="en-US" sz="1300" b="0" i="0" u="none" strike="noStrike" dirty="0">
                          <a:solidFill>
                            <a:srgbClr val="FF0000"/>
                          </a:solidFill>
                          <a:latin typeface="標楷體" panose="03000509000000000000" pitchFamily="65" charset="-120"/>
                          <a:ea typeface="標楷體" panose="03000509000000000000" pitchFamily="65" charset="-120"/>
                        </a:rPr>
                        <a:t>甲線</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300" b="0" i="0" u="none" strike="noStrike" dirty="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9016">
                <a:tc rowSpan="2">
                  <a:txBody>
                    <a:bodyPr/>
                    <a:lstStyle/>
                    <a:p>
                      <a:pPr algn="ctr" fontAlgn="ctr"/>
                      <a:r>
                        <a:rPr lang="en-US" altLang="zh-TW" sz="1300" b="0" i="0" u="none" strike="noStrike">
                          <a:solidFill>
                            <a:srgbClr val="000000"/>
                          </a:solidFill>
                          <a:latin typeface="標楷體" panose="03000509000000000000" pitchFamily="65" charset="-120"/>
                          <a:ea typeface="標楷體" panose="03000509000000000000" pitchFamily="65" charset="-120"/>
                        </a:rPr>
                        <a:t>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TW" sz="1300" b="0" i="0" u="none" strike="noStrike">
                          <a:solidFill>
                            <a:srgbClr val="000000"/>
                          </a:solidFill>
                          <a:latin typeface="標楷體" panose="03000509000000000000" pitchFamily="65" charset="-120"/>
                          <a:ea typeface="標楷體" panose="03000509000000000000" pitchFamily="65" charset="-120"/>
                        </a:rPr>
                        <a:t>103.04.27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TW" sz="1300" b="0" i="0" u="none" strike="noStrike">
                          <a:solidFill>
                            <a:srgbClr val="000000"/>
                          </a:solidFill>
                          <a:latin typeface="標楷體" panose="03000509000000000000" pitchFamily="65" charset="-120"/>
                          <a:ea typeface="標楷體" panose="03000509000000000000" pitchFamily="65" charset="-120"/>
                        </a:rPr>
                        <a:t>2</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300" b="0" i="0" u="none" strike="noStrike">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 </a:t>
                      </a:r>
                      <a:r>
                        <a:rPr lang="en-US" altLang="zh-TW" sz="1300" b="0" i="0" u="none" strike="noStrike" dirty="0" smtClean="0">
                          <a:solidFill>
                            <a:srgbClr val="000000"/>
                          </a:solidFill>
                          <a:latin typeface="標楷體" panose="03000509000000000000" pitchFamily="65" charset="-120"/>
                          <a:ea typeface="標楷體" panose="03000509000000000000" pitchFamily="65" charset="-120"/>
                        </a:rPr>
                        <a:t>P31.P32</a:t>
                      </a:r>
                      <a:r>
                        <a:rPr lang="zh-TW" altLang="en-US" sz="1300" b="0" i="0" u="none" strike="noStrike" dirty="0">
                          <a:solidFill>
                            <a:srgbClr val="000000"/>
                          </a:solidFill>
                          <a:latin typeface="標楷體" panose="03000509000000000000" pitchFamily="65" charset="-120"/>
                          <a:ea typeface="標楷體" panose="03000509000000000000" pitchFamily="65" charset="-120"/>
                        </a:rPr>
                        <a:t>圍囹拆除作業吊車於軟弱地為支撐腳未使用墊木及設置警戒範圍</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783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300" b="0" i="0" u="none" strike="noStrike">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FF0000"/>
                          </a:solidFill>
                          <a:latin typeface="標楷體" panose="03000509000000000000" pitchFamily="65" charset="-120"/>
                          <a:ea typeface="標楷體" panose="03000509000000000000" pitchFamily="65" charset="-120"/>
                        </a:rPr>
                        <a:t> </a:t>
                      </a:r>
                      <a:r>
                        <a:rPr lang="en-US" altLang="zh-TW" sz="1300" b="0" i="0" u="none" strike="noStrike" dirty="0" smtClean="0">
                          <a:solidFill>
                            <a:srgbClr val="FF0000"/>
                          </a:solidFill>
                          <a:latin typeface="標楷體" panose="03000509000000000000" pitchFamily="65" charset="-120"/>
                          <a:ea typeface="標楷體" panose="03000509000000000000" pitchFamily="65" charset="-120"/>
                        </a:rPr>
                        <a:t>P62</a:t>
                      </a:r>
                      <a:r>
                        <a:rPr lang="zh-TW" altLang="en-US" sz="1300" b="0" i="0" u="none" strike="noStrike" dirty="0">
                          <a:solidFill>
                            <a:srgbClr val="FF0000"/>
                          </a:solidFill>
                          <a:latin typeface="標楷體" panose="03000509000000000000" pitchFamily="65" charset="-120"/>
                          <a:ea typeface="標楷體" panose="03000509000000000000" pitchFamily="65" charset="-120"/>
                        </a:rPr>
                        <a:t>圍囹組立作業之氧氣乙炔未設置遮陽設備</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300" b="0" i="0" u="none" strike="noStrike">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162">
                <a:tc rowSpan="2">
                  <a:txBody>
                    <a:bodyPr/>
                    <a:lstStyle/>
                    <a:p>
                      <a:pPr algn="ctr" fontAlgn="ctr"/>
                      <a:r>
                        <a:rPr lang="en-US" altLang="zh-TW" sz="1300" b="0" i="0" u="none" strike="noStrike">
                          <a:solidFill>
                            <a:srgbClr val="000000"/>
                          </a:solidFill>
                          <a:latin typeface="標楷體" panose="03000509000000000000" pitchFamily="65" charset="-120"/>
                          <a:ea typeface="標楷體" panose="03000509000000000000" pitchFamily="65" charset="-120"/>
                        </a:rPr>
                        <a:t>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TW" sz="1300" b="0" i="0" u="none" strike="noStrike">
                          <a:solidFill>
                            <a:srgbClr val="000000"/>
                          </a:solidFill>
                          <a:latin typeface="標楷體" panose="03000509000000000000" pitchFamily="65" charset="-120"/>
                          <a:ea typeface="標楷體" panose="03000509000000000000" pitchFamily="65" charset="-120"/>
                        </a:rPr>
                        <a:t>103.04.29</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TW" sz="1300" b="0" i="0" u="none" strike="noStrike">
                          <a:solidFill>
                            <a:srgbClr val="000000"/>
                          </a:solidFill>
                          <a:latin typeface="標楷體" panose="03000509000000000000" pitchFamily="65" charset="-120"/>
                          <a:ea typeface="標楷體" panose="03000509000000000000" pitchFamily="65" charset="-120"/>
                        </a:rPr>
                        <a:t>2</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300" b="0" i="0" u="none" strike="noStrike">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FF0000"/>
                          </a:solidFill>
                          <a:latin typeface="標楷體" panose="03000509000000000000" pitchFamily="65" charset="-120"/>
                          <a:ea typeface="標楷體" panose="03000509000000000000" pitchFamily="65" charset="-120"/>
                        </a:rPr>
                        <a:t> </a:t>
                      </a:r>
                      <a:r>
                        <a:rPr lang="en-US" altLang="zh-TW" sz="1300" b="0" i="0" u="none" strike="noStrike" dirty="0" smtClean="0">
                          <a:solidFill>
                            <a:srgbClr val="FF0000"/>
                          </a:solidFill>
                          <a:latin typeface="標楷體" panose="03000509000000000000" pitchFamily="65" charset="-120"/>
                          <a:ea typeface="標楷體" panose="03000509000000000000" pitchFamily="65" charset="-120"/>
                        </a:rPr>
                        <a:t>P51</a:t>
                      </a:r>
                      <a:r>
                        <a:rPr lang="zh-TW" altLang="en-US" sz="1300" b="0" i="0" u="none" strike="noStrike" dirty="0">
                          <a:solidFill>
                            <a:srgbClr val="FF0000"/>
                          </a:solidFill>
                          <a:latin typeface="標楷體" panose="03000509000000000000" pitchFamily="65" charset="-120"/>
                          <a:ea typeface="標楷體" panose="03000509000000000000" pitchFamily="65" charset="-120"/>
                        </a:rPr>
                        <a:t>圍囹拆除作業吊車於軟弱地為支撐腳未使用墊木及設置警戒範圍</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300" b="0" i="0" u="none" strike="noStrike" dirty="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783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300" b="0" i="0" u="none" strike="noStrike">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FF0000"/>
                          </a:solidFill>
                          <a:latin typeface="標楷體" panose="03000509000000000000" pitchFamily="65" charset="-120"/>
                          <a:ea typeface="標楷體" panose="03000509000000000000" pitchFamily="65" charset="-120"/>
                        </a:rPr>
                        <a:t> </a:t>
                      </a:r>
                      <a:r>
                        <a:rPr lang="en-US" altLang="zh-TW" sz="1300" b="0" i="0" u="none" strike="noStrike" dirty="0" smtClean="0">
                          <a:solidFill>
                            <a:srgbClr val="FF0000"/>
                          </a:solidFill>
                          <a:latin typeface="標楷體" panose="03000509000000000000" pitchFamily="65" charset="-120"/>
                          <a:ea typeface="標楷體" panose="03000509000000000000" pitchFamily="65" charset="-120"/>
                        </a:rPr>
                        <a:t>P51</a:t>
                      </a:r>
                      <a:r>
                        <a:rPr lang="zh-TW" altLang="en-US" sz="1300" b="0" i="0" u="none" strike="noStrike" dirty="0">
                          <a:solidFill>
                            <a:srgbClr val="FF0000"/>
                          </a:solidFill>
                          <a:latin typeface="標楷體" panose="03000509000000000000" pitchFamily="65" charset="-120"/>
                          <a:ea typeface="標楷體" panose="03000509000000000000" pitchFamily="65" charset="-120"/>
                        </a:rPr>
                        <a:t>圍囹組立作業之氧氣乙炔未設置遮陽設備</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300" b="0" i="0" u="none" strike="noStrike" dirty="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13">
                <a:tc rowSpan="3">
                  <a:txBody>
                    <a:bodyPr/>
                    <a:lstStyle/>
                    <a:p>
                      <a:pPr algn="ctr" fontAlgn="ctr"/>
                      <a:r>
                        <a:rPr lang="en-US" altLang="zh-TW" sz="1300" b="0" i="0" u="none" strike="noStrike">
                          <a:solidFill>
                            <a:srgbClr val="000000"/>
                          </a:solidFill>
                          <a:latin typeface="標楷體" panose="03000509000000000000" pitchFamily="65" charset="-120"/>
                          <a:ea typeface="標楷體" panose="03000509000000000000" pitchFamily="65" charset="-120"/>
                        </a:rPr>
                        <a:t>5</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1300" b="0" i="0" u="none" strike="noStrike">
                          <a:solidFill>
                            <a:srgbClr val="000000"/>
                          </a:solidFill>
                          <a:latin typeface="標楷體" panose="03000509000000000000" pitchFamily="65" charset="-120"/>
                          <a:ea typeface="標楷體" panose="03000509000000000000" pitchFamily="65" charset="-120"/>
                        </a:rPr>
                        <a:t>103.05.06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1300" b="0" i="0" u="none" strike="noStrike" dirty="0">
                          <a:solidFill>
                            <a:srgbClr val="000000"/>
                          </a:solidFill>
                          <a:latin typeface="標楷體" panose="03000509000000000000" pitchFamily="65" charset="-120"/>
                          <a:ea typeface="標楷體" panose="03000509000000000000" pitchFamily="65" charset="-120"/>
                        </a:rPr>
                        <a:t>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交維</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FF0000"/>
                          </a:solidFill>
                          <a:latin typeface="標楷體" panose="03000509000000000000" pitchFamily="65" charset="-120"/>
                          <a:ea typeface="標楷體" panose="03000509000000000000" pitchFamily="65" charset="-120"/>
                        </a:rPr>
                        <a:t> 匝</a:t>
                      </a:r>
                      <a:r>
                        <a:rPr lang="zh-TW" altLang="en-US" sz="1300" b="0" i="0" u="none" strike="noStrike" dirty="0">
                          <a:solidFill>
                            <a:srgbClr val="FF0000"/>
                          </a:solidFill>
                          <a:latin typeface="標楷體" panose="03000509000000000000" pitchFamily="65" charset="-120"/>
                          <a:ea typeface="標楷體" panose="03000509000000000000" pitchFamily="65" charset="-120"/>
                        </a:rPr>
                        <a:t>道出入口髒污</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300" b="0" i="0" u="none" strike="noStrike" dirty="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16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300" b="0" i="0" u="none" strike="noStrike">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 </a:t>
                      </a:r>
                      <a:r>
                        <a:rPr lang="en-US" altLang="zh-TW" sz="1300" b="0" i="0" u="none" strike="noStrike" dirty="0" smtClean="0">
                          <a:solidFill>
                            <a:srgbClr val="000000"/>
                          </a:solidFill>
                          <a:latin typeface="標楷體" panose="03000509000000000000" pitchFamily="65" charset="-120"/>
                          <a:ea typeface="標楷體" panose="03000509000000000000" pitchFamily="65" charset="-120"/>
                        </a:rPr>
                        <a:t>P51</a:t>
                      </a:r>
                      <a:r>
                        <a:rPr lang="zh-TW" altLang="en-US" sz="1300" b="0" i="0" u="none" strike="noStrike" dirty="0">
                          <a:solidFill>
                            <a:srgbClr val="000000"/>
                          </a:solidFill>
                          <a:latin typeface="標楷體" panose="03000509000000000000" pitchFamily="65" charset="-120"/>
                          <a:ea typeface="標楷體" panose="03000509000000000000" pitchFamily="65" charset="-120"/>
                        </a:rPr>
                        <a:t>圍囹拆除作業吊車於軟弱地為支撐腳未使用墊木及設置警戒範圍</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783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300" b="0" i="0" u="none" strike="noStrike">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smtClean="0">
                          <a:solidFill>
                            <a:srgbClr val="000000"/>
                          </a:solidFill>
                          <a:latin typeface="標楷體" panose="03000509000000000000" pitchFamily="65" charset="-120"/>
                          <a:ea typeface="標楷體" panose="03000509000000000000" pitchFamily="65" charset="-120"/>
                        </a:rPr>
                        <a:t> </a:t>
                      </a:r>
                      <a:r>
                        <a:rPr lang="en-US" altLang="zh-TW" sz="1300" b="0" i="0" u="none" strike="noStrike" dirty="0" smtClean="0">
                          <a:solidFill>
                            <a:srgbClr val="000000"/>
                          </a:solidFill>
                          <a:latin typeface="標楷體" panose="03000509000000000000" pitchFamily="65" charset="-120"/>
                          <a:ea typeface="標楷體" panose="03000509000000000000" pitchFamily="65" charset="-120"/>
                        </a:rPr>
                        <a:t>P51</a:t>
                      </a:r>
                      <a:r>
                        <a:rPr lang="zh-TW" altLang="en-US" sz="1300" b="0" i="0" u="none" strike="noStrike" dirty="0">
                          <a:solidFill>
                            <a:srgbClr val="000000"/>
                          </a:solidFill>
                          <a:latin typeface="標楷體" panose="03000509000000000000" pitchFamily="65" charset="-120"/>
                          <a:ea typeface="標楷體" panose="03000509000000000000" pitchFamily="65" charset="-120"/>
                        </a:rPr>
                        <a:t>圍囹組立作業之氧氣乙炔未設置遮陽設備</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300" b="0" i="0" u="none" strike="noStrike" dirty="0">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Rectangle 4"/>
          <p:cNvSpPr>
            <a:spLocks noChangeArrowheads="1"/>
          </p:cNvSpPr>
          <p:nvPr/>
        </p:nvSpPr>
        <p:spPr bwMode="auto">
          <a:xfrm>
            <a:off x="1717220" y="132765"/>
            <a:ext cx="8352064"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zh-TW" altLang="en-US" sz="3500" b="0" dirty="0" smtClean="0">
                <a:solidFill>
                  <a:srgbClr val="8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捌、</a:t>
            </a:r>
            <a:r>
              <a:rPr lang="zh-TW" altLang="en-US" sz="3500" b="0" dirty="0">
                <a:solidFill>
                  <a:srgbClr val="8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安全衛生績效獎勵辦法之建立及落實</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2881509659"/>
              </p:ext>
            </p:extLst>
          </p:nvPr>
        </p:nvGraphicFramePr>
        <p:xfrm>
          <a:off x="226708" y="671186"/>
          <a:ext cx="9542933" cy="5640876"/>
        </p:xfrm>
        <a:graphic>
          <a:graphicData uri="http://schemas.openxmlformats.org/drawingml/2006/table">
            <a:tbl>
              <a:tblPr/>
              <a:tblGrid>
                <a:gridCol w="735165"/>
                <a:gridCol w="1258813"/>
                <a:gridCol w="881743"/>
                <a:gridCol w="914400"/>
                <a:gridCol w="5101958"/>
                <a:gridCol w="650854"/>
              </a:tblGrid>
              <a:tr h="453558">
                <a:tc gridSpan="5">
                  <a:txBody>
                    <a:bodyPr/>
                    <a:lstStyle/>
                    <a:p>
                      <a:pPr algn="l" fontAlgn="ctr"/>
                      <a:r>
                        <a:rPr lang="zh-TW" altLang="en-US" sz="1800" b="0" i="0" u="none" strike="noStrike" dirty="0">
                          <a:solidFill>
                            <a:srgbClr val="000000"/>
                          </a:solidFill>
                          <a:latin typeface="標楷體" panose="03000509000000000000" pitchFamily="65" charset="-120"/>
                          <a:ea typeface="標楷體" panose="03000509000000000000" pitchFamily="65" charset="-120"/>
                        </a:rPr>
                        <a:t>交通部公路總局</a:t>
                      </a:r>
                      <a:r>
                        <a:rPr lang="zh-TW" altLang="en-US" sz="1800" b="0" i="0" u="none" strike="noStrike" dirty="0" smtClean="0">
                          <a:solidFill>
                            <a:srgbClr val="000000"/>
                          </a:solidFill>
                          <a:latin typeface="標楷體" panose="03000509000000000000" pitchFamily="65" charset="-120"/>
                          <a:ea typeface="標楷體" panose="03000509000000000000" pitchFamily="65" charset="-120"/>
                        </a:rPr>
                        <a:t>工程處西濱南第三</a:t>
                      </a:r>
                      <a:r>
                        <a:rPr lang="zh-TW" altLang="en-US" sz="1800" b="0" i="0" u="none" strike="noStrike" dirty="0">
                          <a:solidFill>
                            <a:srgbClr val="000000"/>
                          </a:solidFill>
                          <a:latin typeface="標楷體" panose="03000509000000000000" pitchFamily="65" charset="-120"/>
                          <a:ea typeface="標楷體" panose="03000509000000000000" pitchFamily="65" charset="-120"/>
                        </a:rPr>
                        <a:t>工務段交通、安衛、環保</a:t>
                      </a:r>
                      <a:r>
                        <a:rPr lang="zh-TW" altLang="en-US" sz="1800" b="0" i="0" u="none" strike="noStrike" dirty="0" smtClean="0">
                          <a:solidFill>
                            <a:srgbClr val="000000"/>
                          </a:solidFill>
                          <a:latin typeface="標楷體" panose="03000509000000000000" pitchFamily="65" charset="-120"/>
                          <a:ea typeface="標楷體" panose="03000509000000000000" pitchFamily="65" charset="-120"/>
                        </a:rPr>
                        <a:t>稽核統計</a:t>
                      </a:r>
                      <a:r>
                        <a:rPr lang="en-US" altLang="zh-TW" sz="1800" b="0" i="0" u="none" strike="noStrike" dirty="0" smtClean="0">
                          <a:solidFill>
                            <a:srgbClr val="000000"/>
                          </a:solidFill>
                          <a:latin typeface="標楷體" panose="03000509000000000000" pitchFamily="65" charset="-120"/>
                          <a:ea typeface="標楷體" panose="03000509000000000000" pitchFamily="65" charset="-120"/>
                        </a:rPr>
                        <a:t>(2/4)</a:t>
                      </a:r>
                      <a:endParaRPr lang="zh-TW" altLang="en-US" sz="18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fontAlgn="ctr"/>
                      <a:endParaRPr lang="zh-TW" altLang="en-US" sz="900" b="1" i="0" u="none" strike="noStrike">
                        <a:solidFill>
                          <a:srgbClr val="000000"/>
                        </a:solidFill>
                        <a:latin typeface="標楷體" panose="03000509000000000000" pitchFamily="65" charset="-120"/>
                        <a:ea typeface="標楷體" panose="03000509000000000000" pitchFamily="65" charset="-120"/>
                      </a:endParaRPr>
                    </a:p>
                  </a:txBody>
                  <a:tcPr marL="3676" marR="3676" marT="3676" marB="0" anchor="ctr">
                    <a:lnL>
                      <a:noFill/>
                    </a:lnL>
                    <a:lnR>
                      <a:noFill/>
                    </a:lnR>
                    <a:lnT>
                      <a:noFill/>
                    </a:lnT>
                    <a:lnB w="6350" cap="flat" cmpd="sng" algn="ctr">
                      <a:solidFill>
                        <a:srgbClr val="000000"/>
                      </a:solidFill>
                      <a:prstDash val="solid"/>
                      <a:round/>
                      <a:headEnd type="none" w="med" len="med"/>
                      <a:tailEnd type="none" w="med" len="med"/>
                    </a:lnB>
                  </a:tcPr>
                </a:tc>
              </a:tr>
              <a:tr h="341702">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項次</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smtClean="0">
                          <a:solidFill>
                            <a:srgbClr val="000000"/>
                          </a:solidFill>
                          <a:latin typeface="標楷體" panose="03000509000000000000" pitchFamily="65" charset="-120"/>
                          <a:ea typeface="標楷體" panose="03000509000000000000" pitchFamily="65" charset="-120"/>
                        </a:rPr>
                        <a:t>稽核日期</a:t>
                      </a:r>
                      <a:endParaRPr lang="zh-TW" altLang="en-US"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缺失次數</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缺失項目</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缺失內容</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罰款</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259">
                <a:tc rowSpan="3">
                  <a:txBody>
                    <a:bodyPr/>
                    <a:lstStyle/>
                    <a:p>
                      <a:pPr algn="ctr" fontAlgn="ctr"/>
                      <a:r>
                        <a:rPr lang="en-US" altLang="zh-TW" sz="1400" b="0" i="0" u="none" strike="noStrike" dirty="0">
                          <a:solidFill>
                            <a:srgbClr val="000000"/>
                          </a:solidFill>
                          <a:latin typeface="標楷體" panose="03000509000000000000" pitchFamily="65" charset="-120"/>
                          <a:ea typeface="標楷體" panose="03000509000000000000" pitchFamily="65" charset="-120"/>
                        </a:rPr>
                        <a:t>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1400" b="0" i="0" u="none" strike="noStrike" dirty="0">
                          <a:solidFill>
                            <a:srgbClr val="000000"/>
                          </a:solidFill>
                          <a:latin typeface="標楷體" panose="03000509000000000000" pitchFamily="65" charset="-120"/>
                          <a:ea typeface="標楷體" panose="03000509000000000000" pitchFamily="65" charset="-120"/>
                        </a:rPr>
                        <a:t>103.06.24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1400" b="0" i="0" u="none" strike="noStrike" dirty="0">
                          <a:solidFill>
                            <a:srgbClr val="000000"/>
                          </a:solidFill>
                          <a:latin typeface="標楷體" panose="03000509000000000000" pitchFamily="65" charset="-120"/>
                          <a:ea typeface="標楷體" panose="03000509000000000000" pitchFamily="65" charset="-120"/>
                        </a:rPr>
                        <a:t>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交維</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latin typeface="標楷體" panose="03000509000000000000" pitchFamily="65" charset="-120"/>
                          <a:ea typeface="標楷體" panose="03000509000000000000" pitchFamily="65" charset="-120"/>
                        </a:rPr>
                        <a:t> </a:t>
                      </a: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173</a:t>
                      </a:r>
                      <a:r>
                        <a:rPr lang="zh-TW" altLang="en-US" sz="1400" b="0" i="0" u="none" strike="noStrike" dirty="0">
                          <a:solidFill>
                            <a:srgbClr val="000000"/>
                          </a:solidFill>
                          <a:latin typeface="標楷體" panose="03000509000000000000" pitchFamily="65" charset="-120"/>
                          <a:ea typeface="標楷體" panose="03000509000000000000" pitchFamily="65" charset="-120"/>
                        </a:rPr>
                        <a:t>甲線</a:t>
                      </a:r>
                      <a:r>
                        <a:rPr lang="en-US" altLang="zh-TW" sz="1400" b="0" i="0" u="none" strike="noStrike" dirty="0">
                          <a:solidFill>
                            <a:srgbClr val="000000"/>
                          </a:solidFill>
                          <a:latin typeface="標楷體" panose="03000509000000000000" pitchFamily="65" charset="-120"/>
                          <a:ea typeface="標楷體" panose="03000509000000000000" pitchFamily="65" charset="-120"/>
                        </a:rPr>
                        <a:t>(P18</a:t>
                      </a:r>
                      <a:r>
                        <a:rPr lang="zh-TW" altLang="en-US" sz="1400" b="0" i="0" u="none" strike="noStrike" dirty="0">
                          <a:solidFill>
                            <a:srgbClr val="000000"/>
                          </a:solidFill>
                          <a:latin typeface="標楷體" panose="03000509000000000000" pitchFamily="65" charset="-120"/>
                          <a:ea typeface="標楷體" panose="03000509000000000000" pitchFamily="65" charset="-120"/>
                        </a:rPr>
                        <a:t>處</a:t>
                      </a:r>
                      <a:r>
                        <a:rPr lang="en-US" altLang="zh-TW" sz="1400" b="0" i="0" u="none" strike="noStrike" dirty="0">
                          <a:solidFill>
                            <a:srgbClr val="000000"/>
                          </a:solidFill>
                          <a:latin typeface="標楷體" panose="03000509000000000000" pitchFamily="65" charset="-120"/>
                          <a:ea typeface="標楷體" panose="03000509000000000000" pitchFamily="65" charset="-120"/>
                        </a:rPr>
                        <a:t>)</a:t>
                      </a:r>
                      <a:r>
                        <a:rPr lang="zh-TW" altLang="en-US" sz="1400" b="0" i="0" u="none" strike="noStrike" dirty="0">
                          <a:solidFill>
                            <a:srgbClr val="000000"/>
                          </a:solidFill>
                          <a:latin typeface="標楷體" panose="03000509000000000000" pitchFamily="65" charset="-120"/>
                          <a:ea typeface="標楷體" panose="03000509000000000000" pitchFamily="65" charset="-120"/>
                        </a:rPr>
                        <a:t>基樁吊車移機佔用</a:t>
                      </a:r>
                      <a:r>
                        <a:rPr lang="en-US" altLang="zh-TW" sz="1400" b="0" i="0" u="none" strike="noStrike" dirty="0">
                          <a:solidFill>
                            <a:srgbClr val="000000"/>
                          </a:solidFill>
                          <a:latin typeface="標楷體" panose="03000509000000000000" pitchFamily="65" charset="-120"/>
                          <a:ea typeface="標楷體" panose="03000509000000000000" pitchFamily="65" charset="-120"/>
                        </a:rPr>
                        <a:t>173</a:t>
                      </a:r>
                      <a:r>
                        <a:rPr lang="zh-TW" altLang="en-US" sz="1400" b="0" i="0" u="none" strike="noStrike" dirty="0">
                          <a:solidFill>
                            <a:srgbClr val="000000"/>
                          </a:solidFill>
                          <a:latin typeface="標楷體" panose="03000509000000000000" pitchFamily="65" charset="-120"/>
                          <a:ea typeface="標楷體" panose="03000509000000000000" pitchFamily="65" charset="-120"/>
                        </a:rPr>
                        <a:t>甲線阻礙交通且路面髒汙</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58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latin typeface="標楷體" panose="03000509000000000000" pitchFamily="65" charset="-120"/>
                          <a:ea typeface="標楷體" panose="03000509000000000000" pitchFamily="65" charset="-120"/>
                        </a:rPr>
                        <a:t> </a:t>
                      </a: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P20</a:t>
                      </a:r>
                      <a:r>
                        <a:rPr lang="zh-TW" altLang="en-US" sz="1400" b="0" i="0" u="none" strike="noStrike" dirty="0">
                          <a:solidFill>
                            <a:srgbClr val="000000"/>
                          </a:solidFill>
                          <a:latin typeface="標楷體" panose="03000509000000000000" pitchFamily="65" charset="-120"/>
                          <a:ea typeface="標楷體" panose="03000509000000000000" pitchFamily="65" charset="-120"/>
                        </a:rPr>
                        <a:t>處作業勞工未帶安全帽及反光背心</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93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latin typeface="標楷體" panose="03000509000000000000" pitchFamily="65" charset="-120"/>
                          <a:ea typeface="標楷體" panose="03000509000000000000" pitchFamily="65" charset="-120"/>
                        </a:rPr>
                        <a:t> </a:t>
                      </a: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P62</a:t>
                      </a:r>
                      <a:r>
                        <a:rPr lang="zh-TW" altLang="en-US" sz="1400" b="0" i="0" u="none" strike="noStrike" dirty="0">
                          <a:solidFill>
                            <a:srgbClr val="000000"/>
                          </a:solidFill>
                          <a:latin typeface="標楷體" panose="03000509000000000000" pitchFamily="65" charset="-120"/>
                          <a:ea typeface="標楷體" panose="03000509000000000000" pitchFamily="65" charset="-120"/>
                        </a:rPr>
                        <a:t>處之配電箱未設中隔板</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9669">
                <a:tc rowSpan="2">
                  <a:txBody>
                    <a:bodyPr/>
                    <a:lstStyle/>
                    <a:p>
                      <a:pPr algn="ctr" fontAlgn="ctr"/>
                      <a:r>
                        <a:rPr lang="en-US" altLang="zh-TW" sz="1400" b="0" i="0" u="none" strike="noStrike">
                          <a:solidFill>
                            <a:srgbClr val="000000"/>
                          </a:solidFill>
                          <a:latin typeface="標楷體" panose="03000509000000000000" pitchFamily="65" charset="-120"/>
                          <a:ea typeface="標楷體" panose="03000509000000000000" pitchFamily="65" charset="-120"/>
                        </a:rPr>
                        <a:t>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TW" sz="1400" b="0" i="0" u="none" strike="noStrike">
                          <a:solidFill>
                            <a:srgbClr val="000000"/>
                          </a:solidFill>
                          <a:latin typeface="標楷體" panose="03000509000000000000" pitchFamily="65" charset="-120"/>
                          <a:ea typeface="標楷體" panose="03000509000000000000" pitchFamily="65" charset="-120"/>
                        </a:rPr>
                        <a:t>103.07.16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TW" sz="1400" b="0" i="0" u="none" strike="noStrike">
                          <a:solidFill>
                            <a:srgbClr val="000000"/>
                          </a:solidFill>
                          <a:latin typeface="標楷體" panose="03000509000000000000" pitchFamily="65" charset="-120"/>
                          <a:ea typeface="標楷體" panose="03000509000000000000" pitchFamily="65" charset="-120"/>
                        </a:rPr>
                        <a:t>2</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FF0000"/>
                          </a:solidFill>
                          <a:latin typeface="標楷體" panose="03000509000000000000" pitchFamily="65" charset="-120"/>
                          <a:ea typeface="標楷體" panose="03000509000000000000" pitchFamily="65" charset="-120"/>
                        </a:rPr>
                        <a:t>交維</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rgbClr val="FF0000"/>
                          </a:solidFill>
                          <a:latin typeface="標楷體" panose="03000509000000000000" pitchFamily="65" charset="-120"/>
                          <a:ea typeface="標楷體" panose="03000509000000000000" pitchFamily="65" charset="-120"/>
                        </a:rPr>
                        <a:t> </a:t>
                      </a:r>
                      <a:r>
                        <a:rPr lang="en-US" sz="1400" b="0" i="0" u="none" strike="noStrike" dirty="0" smtClean="0">
                          <a:solidFill>
                            <a:srgbClr val="FF0000"/>
                          </a:solidFill>
                          <a:latin typeface="標楷體" panose="03000509000000000000" pitchFamily="65" charset="-120"/>
                          <a:ea typeface="標楷體" panose="03000509000000000000" pitchFamily="65" charset="-120"/>
                        </a:rPr>
                        <a:t>P35-P36</a:t>
                      </a:r>
                      <a:r>
                        <a:rPr lang="zh-TW" altLang="en-US" sz="1400" b="0" i="0" u="none" strike="noStrike" dirty="0">
                          <a:solidFill>
                            <a:srgbClr val="FF0000"/>
                          </a:solidFill>
                          <a:latin typeface="標楷體" panose="03000509000000000000" pitchFamily="65" charset="-120"/>
                          <a:ea typeface="標楷體" panose="03000509000000000000" pitchFamily="65" charset="-120"/>
                        </a:rPr>
                        <a:t>路口髒汙</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400" b="0" i="0" u="none" strike="noStrike" dirty="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5035">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latin typeface="標楷體" panose="03000509000000000000" pitchFamily="65" charset="-120"/>
                          <a:ea typeface="標楷體" panose="03000509000000000000" pitchFamily="65" charset="-120"/>
                        </a:rPr>
                        <a:t> </a:t>
                      </a: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P36</a:t>
                      </a:r>
                      <a:r>
                        <a:rPr lang="zh-TW" altLang="en-US" sz="1400" b="0" i="0" u="none" strike="noStrike" dirty="0">
                          <a:solidFill>
                            <a:srgbClr val="000000"/>
                          </a:solidFill>
                          <a:latin typeface="標楷體" panose="03000509000000000000" pitchFamily="65" charset="-120"/>
                          <a:ea typeface="標楷體" panose="03000509000000000000" pitchFamily="65" charset="-120"/>
                        </a:rPr>
                        <a:t>基礎氧氣乙炔瓶未依規定架設。</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rowSpan="3">
                  <a:txBody>
                    <a:bodyPr/>
                    <a:lstStyle/>
                    <a:p>
                      <a:pPr algn="ctr" fontAlgn="ctr"/>
                      <a:r>
                        <a:rPr lang="en-US" altLang="zh-TW" sz="1400" b="0" i="0" u="none" strike="noStrike">
                          <a:solidFill>
                            <a:srgbClr val="000000"/>
                          </a:solidFill>
                          <a:latin typeface="標楷體" panose="03000509000000000000" pitchFamily="65" charset="-120"/>
                          <a:ea typeface="標楷體" panose="03000509000000000000" pitchFamily="65" charset="-120"/>
                        </a:rPr>
                        <a:t>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1400" b="0" i="0" u="none" strike="noStrike">
                          <a:solidFill>
                            <a:srgbClr val="000000"/>
                          </a:solidFill>
                          <a:latin typeface="標楷體" panose="03000509000000000000" pitchFamily="65" charset="-120"/>
                          <a:ea typeface="標楷體" panose="03000509000000000000" pitchFamily="65" charset="-120"/>
                        </a:rPr>
                        <a:t>103.08.08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1400" b="0" i="0" u="none" strike="noStrike">
                          <a:solidFill>
                            <a:srgbClr val="000000"/>
                          </a:solidFill>
                          <a:latin typeface="標楷體" panose="03000509000000000000" pitchFamily="65" charset="-120"/>
                          <a:ea typeface="標楷體" panose="03000509000000000000" pitchFamily="65" charset="-120"/>
                        </a:rPr>
                        <a:t>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FF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rgbClr val="FF0000"/>
                          </a:solidFill>
                          <a:latin typeface="標楷體" panose="03000509000000000000" pitchFamily="65" charset="-120"/>
                          <a:ea typeface="標楷體" panose="03000509000000000000" pitchFamily="65" charset="-120"/>
                        </a:rPr>
                        <a:t> </a:t>
                      </a:r>
                      <a:r>
                        <a:rPr lang="en-US" altLang="zh-TW" sz="1400" b="0" i="0" u="none" strike="noStrike" dirty="0" smtClean="0">
                          <a:solidFill>
                            <a:srgbClr val="FF0000"/>
                          </a:solidFill>
                          <a:latin typeface="標楷體" panose="03000509000000000000" pitchFamily="65" charset="-120"/>
                          <a:ea typeface="標楷體" panose="03000509000000000000" pitchFamily="65" charset="-120"/>
                        </a:rPr>
                        <a:t>P56</a:t>
                      </a:r>
                      <a:r>
                        <a:rPr lang="zh-TW" altLang="en-US" sz="1400" b="0" i="0" u="none" strike="noStrike" dirty="0">
                          <a:solidFill>
                            <a:srgbClr val="FF0000"/>
                          </a:solidFill>
                          <a:latin typeface="標楷體" panose="03000509000000000000" pitchFamily="65" charset="-120"/>
                          <a:ea typeface="標楷體" panose="03000509000000000000" pitchFamily="65" charset="-120"/>
                        </a:rPr>
                        <a:t>基礎圍囹施工未設置安全上下設備</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400" b="0" i="0" u="none" strike="noStrike" dirty="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dirty="0">
                          <a:solidFill>
                            <a:srgbClr val="FF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rgbClr val="FF0000"/>
                          </a:solidFill>
                          <a:latin typeface="標楷體" panose="03000509000000000000" pitchFamily="65" charset="-120"/>
                          <a:ea typeface="標楷體" panose="03000509000000000000" pitchFamily="65" charset="-120"/>
                        </a:rPr>
                        <a:t> </a:t>
                      </a:r>
                      <a:r>
                        <a:rPr lang="en-US" altLang="zh-TW" sz="1400" b="0" i="0" u="none" strike="noStrike" dirty="0" smtClean="0">
                          <a:solidFill>
                            <a:srgbClr val="FF0000"/>
                          </a:solidFill>
                          <a:latin typeface="標楷體" panose="03000509000000000000" pitchFamily="65" charset="-120"/>
                          <a:ea typeface="標楷體" panose="03000509000000000000" pitchFamily="65" charset="-120"/>
                        </a:rPr>
                        <a:t>P56</a:t>
                      </a:r>
                      <a:r>
                        <a:rPr lang="zh-TW" altLang="en-US" sz="1400" b="0" i="0" u="none" strike="noStrike" dirty="0">
                          <a:solidFill>
                            <a:srgbClr val="FF0000"/>
                          </a:solidFill>
                          <a:latin typeface="標楷體" panose="03000509000000000000" pitchFamily="65" charset="-120"/>
                          <a:ea typeface="標楷體" panose="03000509000000000000" pitchFamily="65" charset="-120"/>
                        </a:rPr>
                        <a:t>基礎圍囹施工之氧氣乙炔瓶未設有遮陽設備</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400" b="0" i="0" u="none" strike="noStrike" dirty="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412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dirty="0">
                          <a:solidFill>
                            <a:srgbClr val="FF0000"/>
                          </a:solidFill>
                          <a:latin typeface="標楷體" panose="03000509000000000000" pitchFamily="65" charset="-120"/>
                          <a:ea typeface="標楷體" panose="03000509000000000000" pitchFamily="65" charset="-120"/>
                        </a:rPr>
                        <a:t>環保</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rgbClr val="FF0000"/>
                          </a:solidFill>
                          <a:latin typeface="標楷體" panose="03000509000000000000" pitchFamily="65" charset="-120"/>
                          <a:ea typeface="標楷體" panose="03000509000000000000" pitchFamily="65" charset="-120"/>
                        </a:rPr>
                        <a:t> 工區</a:t>
                      </a:r>
                      <a:r>
                        <a:rPr lang="zh-TW" altLang="en-US" sz="1400" b="0" i="0" u="none" strike="noStrike" dirty="0">
                          <a:solidFill>
                            <a:srgbClr val="FF0000"/>
                          </a:solidFill>
                          <a:latin typeface="標楷體" panose="03000509000000000000" pitchFamily="65" charset="-120"/>
                          <a:ea typeface="標楷體" panose="03000509000000000000" pitchFamily="65" charset="-120"/>
                        </a:rPr>
                        <a:t>施工便道積水、泥濘</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400" b="0" i="0" u="none" strike="noStrike" dirty="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a:txBody>
                    <a:bodyPr/>
                    <a:lstStyle/>
                    <a:p>
                      <a:pPr algn="ctr" fontAlgn="ctr"/>
                      <a:r>
                        <a:rPr lang="en-US" altLang="zh-TW" sz="1400" b="0" i="0" u="none" strike="noStrike" dirty="0">
                          <a:solidFill>
                            <a:srgbClr val="000000"/>
                          </a:solidFill>
                          <a:latin typeface="標楷體" panose="03000509000000000000" pitchFamily="65" charset="-120"/>
                          <a:ea typeface="標楷體" panose="03000509000000000000" pitchFamily="65" charset="-120"/>
                        </a:rPr>
                        <a:t>9</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a:solidFill>
                            <a:srgbClr val="000000"/>
                          </a:solidFill>
                          <a:latin typeface="標楷體" panose="03000509000000000000" pitchFamily="65" charset="-120"/>
                          <a:ea typeface="標楷體" panose="03000509000000000000" pitchFamily="65" charset="-120"/>
                        </a:rPr>
                        <a:t>103.09.17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a:solidFill>
                            <a:srgbClr val="000000"/>
                          </a:solidFill>
                          <a:latin typeface="標楷體" panose="03000509000000000000" pitchFamily="65" charset="-120"/>
                          <a:ea typeface="標楷體" panose="03000509000000000000" pitchFamily="65" charset="-120"/>
                        </a:rPr>
                        <a:t>1</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FF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rgbClr val="FF0000"/>
                          </a:solidFill>
                          <a:latin typeface="標楷體" panose="03000509000000000000" pitchFamily="65" charset="-120"/>
                          <a:ea typeface="標楷體" panose="03000509000000000000" pitchFamily="65" charset="-120"/>
                        </a:rPr>
                        <a:t> 吊</a:t>
                      </a:r>
                      <a:r>
                        <a:rPr lang="zh-TW" altLang="en-US" sz="1400" b="0" i="0" u="none" strike="noStrike" dirty="0">
                          <a:solidFill>
                            <a:srgbClr val="FF0000"/>
                          </a:solidFill>
                          <a:latin typeface="標楷體" panose="03000509000000000000" pitchFamily="65" charset="-120"/>
                          <a:ea typeface="標楷體" panose="03000509000000000000" pitchFamily="65" charset="-120"/>
                        </a:rPr>
                        <a:t>卡車載運施工架過高過高</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400" b="0" i="0" u="none" strike="noStrike" dirty="0" smtClean="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5683">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103.12.28</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安衛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kern="1200" dirty="0" smtClean="0">
                          <a:solidFill>
                            <a:srgbClr val="000000"/>
                          </a:solidFill>
                          <a:latin typeface="標楷體" panose="03000509000000000000" pitchFamily="65" charset="-120"/>
                          <a:ea typeface="標楷體" panose="03000509000000000000" pitchFamily="65" charset="-120"/>
                          <a:cs typeface="+mn-cs"/>
                        </a:rPr>
                        <a:t> </a:t>
                      </a:r>
                      <a:r>
                        <a:rPr lang="en-US" altLang="zh-TW" sz="1400" b="0" i="0" u="none" strike="noStrike" kern="1200" dirty="0" smtClean="0">
                          <a:solidFill>
                            <a:srgbClr val="000000"/>
                          </a:solidFill>
                          <a:latin typeface="標楷體" panose="03000509000000000000" pitchFamily="65" charset="-120"/>
                          <a:ea typeface="標楷體" panose="03000509000000000000" pitchFamily="65" charset="-120"/>
                          <a:cs typeface="+mn-cs"/>
                        </a:rPr>
                        <a:t>S49.S50</a:t>
                      </a:r>
                      <a:r>
                        <a:rPr lang="zh-TW" altLang="en-US" sz="1400" b="0" i="0" u="none" strike="noStrike" kern="1200" dirty="0" smtClean="0">
                          <a:solidFill>
                            <a:srgbClr val="000000"/>
                          </a:solidFill>
                          <a:latin typeface="標楷體" panose="03000509000000000000" pitchFamily="65" charset="-120"/>
                          <a:ea typeface="標楷體" panose="03000509000000000000" pitchFamily="65" charset="-120"/>
                          <a:cs typeface="+mn-cs"/>
                        </a:rPr>
                        <a:t>施拉預力時未設置欄杆或安全母索</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smtClean="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rowSpan="3">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11</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104.01.30</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3</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安衛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kern="1200" dirty="0" smtClean="0">
                          <a:solidFill>
                            <a:srgbClr val="000000"/>
                          </a:solidFill>
                          <a:latin typeface="標楷體" panose="03000509000000000000" pitchFamily="65" charset="-120"/>
                          <a:ea typeface="標楷體" panose="03000509000000000000" pitchFamily="65" charset="-120"/>
                          <a:cs typeface="+mn-cs"/>
                        </a:rPr>
                        <a:t> </a:t>
                      </a:r>
                      <a:r>
                        <a:rPr lang="en-US" altLang="zh-TW" sz="1400" b="0" i="0" u="none" strike="noStrike" kern="1200" dirty="0" smtClean="0">
                          <a:solidFill>
                            <a:srgbClr val="000000"/>
                          </a:solidFill>
                          <a:latin typeface="標楷體" panose="03000509000000000000" pitchFamily="65" charset="-120"/>
                          <a:ea typeface="標楷體" panose="03000509000000000000" pitchFamily="65" charset="-120"/>
                          <a:cs typeface="+mn-cs"/>
                        </a:rPr>
                        <a:t>S30</a:t>
                      </a:r>
                      <a:r>
                        <a:rPr lang="zh-TW" altLang="en-US" sz="1400" b="0" i="0" u="none" strike="noStrike" kern="1200" dirty="0" smtClean="0">
                          <a:solidFill>
                            <a:srgbClr val="000000"/>
                          </a:solidFill>
                          <a:latin typeface="標楷體" panose="03000509000000000000" pitchFamily="65" charset="-120"/>
                          <a:ea typeface="標楷體" panose="03000509000000000000" pitchFamily="65" charset="-120"/>
                          <a:cs typeface="+mn-cs"/>
                        </a:rPr>
                        <a:t>上下設備搖晃</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smtClean="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安衛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kern="1200" dirty="0" smtClean="0">
                          <a:solidFill>
                            <a:srgbClr val="000000"/>
                          </a:solidFill>
                          <a:latin typeface="標楷體" panose="03000509000000000000" pitchFamily="65" charset="-120"/>
                          <a:ea typeface="標楷體" panose="03000509000000000000" pitchFamily="65" charset="-120"/>
                          <a:cs typeface="+mn-cs"/>
                        </a:rPr>
                        <a:t> </a:t>
                      </a:r>
                      <a:r>
                        <a:rPr lang="en-US" altLang="zh-TW" sz="1400" b="0" i="0" u="none" strike="noStrike" kern="1200" dirty="0" smtClean="0">
                          <a:solidFill>
                            <a:srgbClr val="000000"/>
                          </a:solidFill>
                          <a:latin typeface="標楷體" panose="03000509000000000000" pitchFamily="65" charset="-120"/>
                          <a:ea typeface="標楷體" panose="03000509000000000000" pitchFamily="65" charset="-120"/>
                          <a:cs typeface="+mn-cs"/>
                        </a:rPr>
                        <a:t>S29</a:t>
                      </a:r>
                      <a:r>
                        <a:rPr lang="zh-TW" altLang="en-US" sz="1400" b="0" i="0" u="none" strike="noStrike" kern="1200" dirty="0" smtClean="0">
                          <a:solidFill>
                            <a:srgbClr val="000000"/>
                          </a:solidFill>
                          <a:latin typeface="標楷體" panose="03000509000000000000" pitchFamily="65" charset="-120"/>
                          <a:ea typeface="標楷體" panose="03000509000000000000" pitchFamily="65" charset="-120"/>
                          <a:cs typeface="+mn-cs"/>
                        </a:rPr>
                        <a:t>橋下氧氣乙炔瓶未依規定設置</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smtClean="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安衛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kern="1200" dirty="0" smtClean="0">
                          <a:solidFill>
                            <a:srgbClr val="000000"/>
                          </a:solidFill>
                          <a:latin typeface="標楷體" panose="03000509000000000000" pitchFamily="65" charset="-120"/>
                          <a:ea typeface="標楷體" panose="03000509000000000000" pitchFamily="65" charset="-120"/>
                          <a:cs typeface="+mn-cs"/>
                        </a:rPr>
                        <a:t> </a:t>
                      </a:r>
                      <a:r>
                        <a:rPr lang="en-US" altLang="zh-TW" sz="1400" b="0" i="0" u="none" strike="noStrike" kern="1200" dirty="0" smtClean="0">
                          <a:solidFill>
                            <a:srgbClr val="000000"/>
                          </a:solidFill>
                          <a:latin typeface="標楷體" panose="03000509000000000000" pitchFamily="65" charset="-120"/>
                          <a:ea typeface="標楷體" panose="03000509000000000000" pitchFamily="65" charset="-120"/>
                          <a:cs typeface="+mn-cs"/>
                        </a:rPr>
                        <a:t>S30</a:t>
                      </a:r>
                      <a:r>
                        <a:rPr lang="zh-TW" altLang="en-US" sz="1400" b="0" i="0" u="none" strike="noStrike" kern="1200" dirty="0" smtClean="0">
                          <a:solidFill>
                            <a:srgbClr val="000000"/>
                          </a:solidFill>
                          <a:latin typeface="標楷體" panose="03000509000000000000" pitchFamily="65" charset="-120"/>
                          <a:ea typeface="標楷體" panose="03000509000000000000" pitchFamily="65" charset="-120"/>
                          <a:cs typeface="+mn-cs"/>
                        </a:rPr>
                        <a:t>橋面板發現酒精性飲料空瓶</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smtClean="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12</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104.02.28</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latin typeface="標楷體" panose="03000509000000000000" pitchFamily="65" charset="-120"/>
                          <a:ea typeface="標楷體" panose="03000509000000000000" pitchFamily="65" charset="-120"/>
                        </a:rPr>
                        <a:t> </a:t>
                      </a: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P27</a:t>
                      </a:r>
                      <a:r>
                        <a:rPr lang="zh-TW" altLang="en-US" sz="1400" b="0" i="0" u="none" strike="noStrike" dirty="0" smtClean="0">
                          <a:solidFill>
                            <a:srgbClr val="000000"/>
                          </a:solidFill>
                          <a:latin typeface="標楷體" panose="03000509000000000000" pitchFamily="65" charset="-120"/>
                          <a:ea typeface="標楷體" panose="03000509000000000000" pitchFamily="65" charset="-120"/>
                        </a:rPr>
                        <a:t>施工圍籬損壞</a:t>
                      </a:r>
                      <a:endParaRPr lang="zh-TW" altLang="en-US"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smtClean="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737328" y="687616"/>
            <a:ext cx="8520971" cy="5718200"/>
            <a:chOff x="975454" y="754291"/>
            <a:chExt cx="7924800" cy="5318125"/>
          </a:xfrm>
        </p:grpSpPr>
        <p:pic>
          <p:nvPicPr>
            <p:cNvPr id="10243" name="Picture 3" descr="99142斷面圖A-1"/>
            <p:cNvPicPr>
              <a:picLocks noChangeAspect="1" noChangeArrowheads="1"/>
            </p:cNvPicPr>
            <p:nvPr/>
          </p:nvPicPr>
          <p:blipFill>
            <a:blip r:embed="rId3" cstate="print">
              <a:extLst>
                <a:ext uri="{28A0092B-C50C-407E-A947-70E740481C1C}">
                  <a14:useLocalDpi xmlns:a14="http://schemas.microsoft.com/office/drawing/2010/main" val="0"/>
                </a:ext>
              </a:extLst>
            </a:blip>
            <a:srcRect b="2954"/>
            <a:stretch>
              <a:fillRect/>
            </a:stretch>
          </p:blipFill>
          <p:spPr bwMode="auto">
            <a:xfrm>
              <a:off x="975454" y="754291"/>
              <a:ext cx="79248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Freeform 4"/>
            <p:cNvSpPr>
              <a:spLocks/>
            </p:cNvSpPr>
            <p:nvPr/>
          </p:nvSpPr>
          <p:spPr bwMode="auto">
            <a:xfrm>
              <a:off x="3025051" y="3128391"/>
              <a:ext cx="3900487" cy="2209800"/>
            </a:xfrm>
            <a:custGeom>
              <a:avLst/>
              <a:gdLst>
                <a:gd name="T0" fmla="*/ 2147483647 w 2457"/>
                <a:gd name="T1" fmla="*/ 2147483647 h 1392"/>
                <a:gd name="T2" fmla="*/ 2147483647 w 2457"/>
                <a:gd name="T3" fmla="*/ 2147483647 h 1392"/>
                <a:gd name="T4" fmla="*/ 2147483647 w 2457"/>
                <a:gd name="T5" fmla="*/ 2147483647 h 1392"/>
                <a:gd name="T6" fmla="*/ 2147483647 w 2457"/>
                <a:gd name="T7" fmla="*/ 2147483647 h 1392"/>
                <a:gd name="T8" fmla="*/ 2147483647 w 2457"/>
                <a:gd name="T9" fmla="*/ 0 h 1392"/>
                <a:gd name="T10" fmla="*/ 2147483647 w 2457"/>
                <a:gd name="T11" fmla="*/ 2147483647 h 1392"/>
                <a:gd name="T12" fmla="*/ 2147483647 w 2457"/>
                <a:gd name="T13" fmla="*/ 2147483647 h 1392"/>
                <a:gd name="T14" fmla="*/ 2147483647 w 2457"/>
                <a:gd name="T15" fmla="*/ 2147483647 h 1392"/>
                <a:gd name="T16" fmla="*/ 0 w 2457"/>
                <a:gd name="T17" fmla="*/ 2147483647 h 1392"/>
                <a:gd name="T18" fmla="*/ 2147483647 w 2457"/>
                <a:gd name="T19" fmla="*/ 2147483647 h 1392"/>
                <a:gd name="T20" fmla="*/ 2147483647 w 2457"/>
                <a:gd name="T21" fmla="*/ 2147483647 h 1392"/>
                <a:gd name="T22" fmla="*/ 2147483647 w 2457"/>
                <a:gd name="T23" fmla="*/ 2147483647 h 13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57" h="1392">
                  <a:moveTo>
                    <a:pt x="1001" y="1392"/>
                  </a:moveTo>
                  <a:lnTo>
                    <a:pt x="1417" y="1392"/>
                  </a:lnTo>
                  <a:lnTo>
                    <a:pt x="1665" y="648"/>
                  </a:lnTo>
                  <a:lnTo>
                    <a:pt x="2457" y="212"/>
                  </a:lnTo>
                  <a:lnTo>
                    <a:pt x="2305" y="0"/>
                  </a:lnTo>
                  <a:lnTo>
                    <a:pt x="2193" y="140"/>
                  </a:lnTo>
                  <a:lnTo>
                    <a:pt x="165" y="150"/>
                  </a:lnTo>
                  <a:lnTo>
                    <a:pt x="117" y="9"/>
                  </a:lnTo>
                  <a:lnTo>
                    <a:pt x="0" y="63"/>
                  </a:lnTo>
                  <a:lnTo>
                    <a:pt x="81" y="225"/>
                  </a:lnTo>
                  <a:lnTo>
                    <a:pt x="849" y="792"/>
                  </a:lnTo>
                  <a:lnTo>
                    <a:pt x="1001" y="1392"/>
                  </a:lnTo>
                  <a:close/>
                </a:path>
              </a:pathLst>
            </a:custGeom>
            <a:solidFill>
              <a:schemeClr val="bg1"/>
            </a:solidFill>
            <a:ln>
              <a:noFill/>
            </a:ln>
            <a:effectLst/>
            <a:extLst>
              <a:ext uri="{91240B29-F687-4F45-9708-019B960494DF}">
                <a14:hiddenLine xmlns:a14="http://schemas.microsoft.com/office/drawing/2010/main" w="28575" cap="flat" cmpd="sng">
                  <a:solidFill>
                    <a:srgbClr val="FF6600"/>
                  </a:solidFill>
                  <a:prstDash val="solid"/>
                  <a:round/>
                  <a:headEnd/>
                  <a:tailEnd/>
                </a14:hiddenLine>
              </a:ext>
              <a:ext uri="{AF507438-7753-43E0-B8FC-AC1667EBCBE1}">
                <a14:hiddenEffects xmlns:a14="http://schemas.microsoft.com/office/drawing/2010/main">
                  <a:effectLst>
                    <a:outerShdw dist="215526" dir="8100000" algn="ctr" rotWithShape="0">
                      <a:srgbClr val="808080"/>
                    </a:outerShdw>
                  </a:effectLst>
                </a14:hiddenEffects>
              </a:ext>
            </a:extLst>
          </p:spPr>
          <p:txBody>
            <a:bodyPr lIns="89984" tIns="107980" rIns="91423" bIns="107980" anchor="ctr">
              <a:spAutoFit/>
            </a:bodyPr>
            <a:lstStyle/>
            <a:p>
              <a:endParaRPr lang="zh-TW" altLang="en-US"/>
            </a:p>
          </p:txBody>
        </p:sp>
        <p:pic>
          <p:nvPicPr>
            <p:cNvPr id="10245" name="Picture 5" descr="125TYP1-1 Model (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047" t="8337" r="5894" b="17424"/>
            <a:stretch>
              <a:fillRect/>
            </a:stretch>
          </p:blipFill>
          <p:spPr bwMode="auto">
            <a:xfrm>
              <a:off x="3157646" y="3045047"/>
              <a:ext cx="36576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 descr="99142斷面圖A-1"/>
            <p:cNvPicPr>
              <a:picLocks noChangeAspect="1" noChangeArrowheads="1"/>
            </p:cNvPicPr>
            <p:nvPr/>
          </p:nvPicPr>
          <p:blipFill>
            <a:blip r:embed="rId5" cstate="print">
              <a:extLst>
                <a:ext uri="{28A0092B-C50C-407E-A947-70E740481C1C}">
                  <a14:useLocalDpi xmlns:a14="http://schemas.microsoft.com/office/drawing/2010/main" val="0"/>
                </a:ext>
              </a:extLst>
            </a:blip>
            <a:srcRect l="26176" t="82936" r="66386" b="2956"/>
            <a:stretch>
              <a:fillRect/>
            </a:stretch>
          </p:blipFill>
          <p:spPr bwMode="auto">
            <a:xfrm>
              <a:off x="3569429" y="5299304"/>
              <a:ext cx="273685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6"/>
            <p:cNvSpPr>
              <a:spLocks noChangeArrowheads="1"/>
            </p:cNvSpPr>
            <p:nvPr/>
          </p:nvSpPr>
          <p:spPr bwMode="auto">
            <a:xfrm>
              <a:off x="3871054" y="5524500"/>
              <a:ext cx="2133600" cy="457200"/>
            </a:xfrm>
            <a:prstGeom prst="rect">
              <a:avLst/>
            </a:prstGeom>
            <a:gradFill rotWithShape="1">
              <a:gsLst>
                <a:gs pos="0">
                  <a:srgbClr val="181847"/>
                </a:gs>
                <a:gs pos="50000">
                  <a:srgbClr val="333399"/>
                </a:gs>
                <a:gs pos="100000">
                  <a:srgbClr val="181847"/>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lstStyle/>
            <a:p>
              <a:pPr eaLnBrk="1" hangingPunct="1">
                <a:lnSpc>
                  <a:spcPct val="100000"/>
                </a:lnSpc>
                <a:spcBef>
                  <a:spcPct val="50000"/>
                </a:spcBef>
                <a:buFontTx/>
                <a:buNone/>
              </a:pPr>
              <a:r>
                <a:rPr lang="zh-TW" altLang="en-US" sz="2400" b="0" dirty="0">
                  <a:solidFill>
                    <a:schemeClr val="bg1"/>
                  </a:solidFill>
                  <a:latin typeface="Microsoft YaHei" panose="020B0503020204020204" pitchFamily="34" charset="-122"/>
                  <a:ea typeface="Microsoft YaHei" panose="020B0503020204020204" pitchFamily="34" charset="-122"/>
                </a:rPr>
                <a:t>單柱式高架橋</a:t>
              </a:r>
            </a:p>
          </p:txBody>
        </p:sp>
      </p:grpSp>
      <p:sp>
        <p:nvSpPr>
          <p:cNvPr id="10242" name="Text Box 2"/>
          <p:cNvSpPr txBox="1">
            <a:spLocks noChangeArrowheads="1"/>
          </p:cNvSpPr>
          <p:nvPr/>
        </p:nvSpPr>
        <p:spPr bwMode="auto">
          <a:xfrm>
            <a:off x="1868081" y="217254"/>
            <a:ext cx="5148357" cy="4308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lvl1pPr marL="0" indent="0">
              <a:lnSpc>
                <a:spcPct val="100000"/>
              </a:lnSpc>
              <a:buClrTx/>
              <a:buSzTx/>
              <a:buFontTx/>
              <a:buNone/>
              <a:defRPr sz="2800" u="sng">
                <a:solidFill>
                  <a:srgbClr val="CC3300"/>
                </a:solidFill>
                <a:latin typeface="Microsoft YaHei" panose="020B0503020204020204" pitchFamily="34" charset="-122"/>
                <a:ea typeface="Microsoft YaHei" panose="020B0503020204020204" pitchFamily="34" charset="-122"/>
              </a:defRPr>
            </a:lvl1pPr>
            <a:lvl2pPr marL="742950" indent="-285750">
              <a:spcBef>
                <a:spcPct val="20000"/>
              </a:spcBef>
              <a:buClr>
                <a:schemeClr val="tx2"/>
              </a:buClr>
              <a:buSzPct val="100000"/>
              <a:buChar char="–"/>
              <a:defRPr sz="2800">
                <a:latin typeface="Book Antiqua" pitchFamily="18" charset="0"/>
                <a:ea typeface="+mn-ea"/>
              </a:defRPr>
            </a:lvl2pPr>
            <a:lvl3pPr marL="1143000" indent="-228600">
              <a:spcBef>
                <a:spcPct val="20000"/>
              </a:spcBef>
              <a:buClr>
                <a:schemeClr val="accent2"/>
              </a:buClr>
              <a:buSzPct val="100000"/>
              <a:buChar char="»"/>
              <a:defRPr sz="2400">
                <a:latin typeface="Book Antiqua" pitchFamily="18" charset="0"/>
                <a:ea typeface="+mn-ea"/>
              </a:defRPr>
            </a:lvl3pPr>
            <a:lvl4pPr marL="1600200" indent="-228600">
              <a:spcBef>
                <a:spcPct val="20000"/>
              </a:spcBef>
              <a:buClr>
                <a:schemeClr val="accent2"/>
              </a:buClr>
              <a:buSzPct val="65000"/>
              <a:buFont typeface="Monotype Sorts" charset="0"/>
              <a:buChar char="l"/>
              <a:defRPr>
                <a:latin typeface="Book Antiqua" pitchFamily="18" charset="0"/>
                <a:ea typeface="+mn-ea"/>
              </a:defRPr>
            </a:lvl4pPr>
            <a:lvl5pPr marL="2057400" indent="-228600">
              <a:spcBef>
                <a:spcPct val="20000"/>
              </a:spcBef>
              <a:buClr>
                <a:schemeClr val="tx2"/>
              </a:buClr>
              <a:buSzPct val="100000"/>
              <a:buChar char="–"/>
              <a:defRPr>
                <a:latin typeface="Book Antiqua" pitchFamily="18" charset="0"/>
                <a:ea typeface="+mn-ea"/>
              </a:defRPr>
            </a:lvl5pPr>
            <a:lvl6pPr marL="2514600" indent="-228600" fontAlgn="base">
              <a:spcBef>
                <a:spcPct val="20000"/>
              </a:spcBef>
              <a:spcAft>
                <a:spcPct val="0"/>
              </a:spcAft>
              <a:buClr>
                <a:schemeClr val="tx2"/>
              </a:buClr>
              <a:buSzPct val="100000"/>
              <a:buChar char="–"/>
              <a:defRPr>
                <a:latin typeface="Book Antiqua" pitchFamily="18" charset="0"/>
                <a:ea typeface="+mn-ea"/>
              </a:defRPr>
            </a:lvl6pPr>
            <a:lvl7pPr marL="2971800" indent="-228600" fontAlgn="base">
              <a:spcBef>
                <a:spcPct val="20000"/>
              </a:spcBef>
              <a:spcAft>
                <a:spcPct val="0"/>
              </a:spcAft>
              <a:buClr>
                <a:schemeClr val="tx2"/>
              </a:buClr>
              <a:buSzPct val="100000"/>
              <a:buChar char="–"/>
              <a:defRPr>
                <a:latin typeface="Book Antiqua" pitchFamily="18" charset="0"/>
                <a:ea typeface="+mn-ea"/>
              </a:defRPr>
            </a:lvl7pPr>
            <a:lvl8pPr marL="3429000" indent="-228600" fontAlgn="base">
              <a:spcBef>
                <a:spcPct val="20000"/>
              </a:spcBef>
              <a:spcAft>
                <a:spcPct val="0"/>
              </a:spcAft>
              <a:buClr>
                <a:schemeClr val="tx2"/>
              </a:buClr>
              <a:buSzPct val="100000"/>
              <a:buChar char="–"/>
              <a:defRPr>
                <a:latin typeface="Book Antiqua" pitchFamily="18" charset="0"/>
                <a:ea typeface="+mn-ea"/>
              </a:defRPr>
            </a:lvl8pPr>
            <a:lvl9pPr marL="3886200" indent="-228600" fontAlgn="base">
              <a:spcBef>
                <a:spcPct val="20000"/>
              </a:spcBef>
              <a:spcAft>
                <a:spcPct val="0"/>
              </a:spcAft>
              <a:buClr>
                <a:schemeClr val="tx2"/>
              </a:buClr>
              <a:buSzPct val="100000"/>
              <a:buChar char="–"/>
              <a:defRPr>
                <a:latin typeface="Book Antiqua" pitchFamily="18" charset="0"/>
                <a:ea typeface="+mn-ea"/>
              </a:defRPr>
            </a:lvl9pPr>
          </a:lstStyle>
          <a:p>
            <a:r>
              <a:rPr lang="en-US" altLang="zh-TW" b="0" dirty="0" smtClean="0">
                <a:latin typeface="標楷體" panose="03000509000000000000" pitchFamily="65" charset="-120"/>
                <a:ea typeface="標楷體" panose="03000509000000000000" pitchFamily="65" charset="-120"/>
              </a:rPr>
              <a:t>1-3.</a:t>
            </a:r>
            <a:r>
              <a:rPr lang="zh-TW" altLang="en-US" b="0" dirty="0" smtClean="0">
                <a:latin typeface="標楷體" panose="03000509000000000000" pitchFamily="65" charset="-120"/>
                <a:ea typeface="標楷體" panose="03000509000000000000" pitchFamily="65" charset="-120"/>
              </a:rPr>
              <a:t>工程標準</a:t>
            </a:r>
            <a:r>
              <a:rPr lang="zh-TW" altLang="en-US" b="0" dirty="0">
                <a:latin typeface="標楷體" panose="03000509000000000000" pitchFamily="65" charset="-120"/>
                <a:ea typeface="標楷體" panose="03000509000000000000" pitchFamily="65" charset="-120"/>
              </a:rPr>
              <a:t>斷面</a:t>
            </a:r>
            <a:r>
              <a:rPr lang="zh-TW" altLang="en-US" b="0" dirty="0" smtClean="0">
                <a:latin typeface="標楷體" panose="03000509000000000000" pitchFamily="65" charset="-120"/>
                <a:ea typeface="標楷體" panose="03000509000000000000" pitchFamily="65" charset="-120"/>
              </a:rPr>
              <a:t>圖（主線）</a:t>
            </a:r>
            <a:endParaRPr lang="zh-TW" altLang="en-US" b="0" dirty="0">
              <a:latin typeface="標楷體" panose="03000509000000000000" pitchFamily="65" charset="-120"/>
              <a:ea typeface="標楷體" panose="03000509000000000000" pitchFamily="65" charset="-120"/>
            </a:endParaRPr>
          </a:p>
        </p:txBody>
      </p:sp>
      <p:sp>
        <p:nvSpPr>
          <p:cNvPr id="14" name="矩形 13"/>
          <p:cNvSpPr/>
          <p:nvPr/>
        </p:nvSpPr>
        <p:spPr bwMode="auto">
          <a:xfrm>
            <a:off x="1643743" y="5975508"/>
            <a:ext cx="1297370" cy="426796"/>
          </a:xfrm>
          <a:prstGeom prst="rect">
            <a:avLst/>
          </a:prstGeom>
          <a:solidFill>
            <a:srgbClr val="FF0000"/>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r>
              <a:rPr kumimoji="1" lang="zh-TW" altLang="en-US" sz="1100" b="1" i="0" u="none" strike="noStrike" cap="none" normalizeH="0" baseline="0" dirty="0" smtClean="0">
                <a:ln>
                  <a:noFill/>
                </a:ln>
                <a:solidFill>
                  <a:schemeClr val="bg1"/>
                </a:solidFill>
                <a:effectLst/>
                <a:latin typeface="Tahoma" pitchFamily="34" charset="0"/>
                <a:ea typeface="新細明體" pitchFamily="18" charset="-120"/>
              </a:rPr>
              <a:t>側車道部分</a:t>
            </a:r>
            <a:endParaRPr kumimoji="1" lang="en-US" altLang="zh-TW" sz="1100" b="1" i="0" u="none" strike="noStrike" cap="none" normalizeH="0" baseline="0" dirty="0" smtClean="0">
              <a:ln>
                <a:noFill/>
              </a:ln>
              <a:solidFill>
                <a:schemeClr val="bg1"/>
              </a:solidFill>
              <a:effectLst/>
              <a:latin typeface="Tahoma" pitchFamily="34" charset="0"/>
              <a:ea typeface="新細明體" pitchFamily="18" charset="-120"/>
            </a:endParaRPr>
          </a:p>
          <a:p>
            <a:pPr marL="0" marR="0" indent="0" algn="l" defTabSz="757238" rtl="0" eaLnBrk="1" fontAlgn="base" latinLnBrk="0" hangingPunct="1">
              <a:lnSpc>
                <a:spcPct val="100000"/>
              </a:lnSpc>
              <a:spcBef>
                <a:spcPct val="0"/>
              </a:spcBef>
              <a:spcAft>
                <a:spcPct val="0"/>
              </a:spcAft>
              <a:buClrTx/>
              <a:buSzTx/>
              <a:buFontTx/>
              <a:buNone/>
              <a:tabLst/>
            </a:pPr>
            <a:r>
              <a:rPr kumimoji="1" lang="zh-TW" altLang="en-US" sz="1100" b="1" i="0" u="none" strike="noStrike" cap="none" normalizeH="0" baseline="0" dirty="0" smtClean="0">
                <a:ln>
                  <a:noFill/>
                </a:ln>
                <a:solidFill>
                  <a:schemeClr val="bg1"/>
                </a:solidFill>
                <a:effectLst/>
                <a:latin typeface="Tahoma" pitchFamily="34" charset="0"/>
                <a:ea typeface="新細明體" pitchFamily="18" charset="-120"/>
              </a:rPr>
              <a:t>非本工程施作範圍</a:t>
            </a:r>
          </a:p>
        </p:txBody>
      </p:sp>
      <p:sp>
        <p:nvSpPr>
          <p:cNvPr id="15" name="矩形 14"/>
          <p:cNvSpPr/>
          <p:nvPr/>
        </p:nvSpPr>
        <p:spPr bwMode="auto">
          <a:xfrm>
            <a:off x="7135028" y="5977480"/>
            <a:ext cx="1297370" cy="426796"/>
          </a:xfrm>
          <a:prstGeom prst="rect">
            <a:avLst/>
          </a:prstGeom>
          <a:solidFill>
            <a:srgbClr val="FF0000"/>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r>
              <a:rPr kumimoji="1" lang="zh-TW" altLang="en-US" sz="1100" b="1" i="0" u="none" strike="noStrike" cap="none" normalizeH="0" baseline="0" dirty="0" smtClean="0">
                <a:ln>
                  <a:noFill/>
                </a:ln>
                <a:solidFill>
                  <a:schemeClr val="bg1"/>
                </a:solidFill>
                <a:effectLst/>
                <a:latin typeface="Tahoma" pitchFamily="34" charset="0"/>
                <a:ea typeface="新細明體" pitchFamily="18" charset="-120"/>
              </a:rPr>
              <a:t>側車道部分</a:t>
            </a:r>
            <a:endParaRPr kumimoji="1" lang="en-US" altLang="zh-TW" sz="1100" b="1" i="0" u="none" strike="noStrike" cap="none" normalizeH="0" baseline="0" dirty="0" smtClean="0">
              <a:ln>
                <a:noFill/>
              </a:ln>
              <a:solidFill>
                <a:schemeClr val="bg1"/>
              </a:solidFill>
              <a:effectLst/>
              <a:latin typeface="Tahoma" pitchFamily="34" charset="0"/>
              <a:ea typeface="新細明體" pitchFamily="18" charset="-120"/>
            </a:endParaRPr>
          </a:p>
          <a:p>
            <a:pPr marL="0" marR="0" indent="0" algn="l" defTabSz="757238" rtl="0" eaLnBrk="1" fontAlgn="base" latinLnBrk="0" hangingPunct="1">
              <a:lnSpc>
                <a:spcPct val="100000"/>
              </a:lnSpc>
              <a:spcBef>
                <a:spcPct val="0"/>
              </a:spcBef>
              <a:spcAft>
                <a:spcPct val="0"/>
              </a:spcAft>
              <a:buClrTx/>
              <a:buSzTx/>
              <a:buFontTx/>
              <a:buNone/>
              <a:tabLst/>
            </a:pPr>
            <a:r>
              <a:rPr kumimoji="1" lang="zh-TW" altLang="en-US" sz="1100" b="1" i="0" u="none" strike="noStrike" cap="none" normalizeH="0" baseline="0" dirty="0" smtClean="0">
                <a:ln>
                  <a:noFill/>
                </a:ln>
                <a:solidFill>
                  <a:schemeClr val="bg1"/>
                </a:solidFill>
                <a:effectLst/>
                <a:latin typeface="Tahoma" pitchFamily="34" charset="0"/>
                <a:ea typeface="新細明體" pitchFamily="18" charset="-120"/>
              </a:rPr>
              <a:t>非本工程施作範圍</a:t>
            </a:r>
          </a:p>
        </p:txBody>
      </p:sp>
    </p:spTree>
    <p:extLst>
      <p:ext uri="{BB962C8B-B14F-4D97-AF65-F5344CB8AC3E}">
        <p14:creationId xmlns:p14="http://schemas.microsoft.com/office/powerpoint/2010/main" val="10408683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217933639"/>
              </p:ext>
            </p:extLst>
          </p:nvPr>
        </p:nvGraphicFramePr>
        <p:xfrm>
          <a:off x="204938" y="649758"/>
          <a:ext cx="9542933" cy="5657320"/>
        </p:xfrm>
        <a:graphic>
          <a:graphicData uri="http://schemas.openxmlformats.org/drawingml/2006/table">
            <a:tbl>
              <a:tblPr/>
              <a:tblGrid>
                <a:gridCol w="735165"/>
                <a:gridCol w="1368544"/>
                <a:gridCol w="851962"/>
                <a:gridCol w="1005309"/>
                <a:gridCol w="4931099"/>
                <a:gridCol w="650854"/>
              </a:tblGrid>
              <a:tr h="453558">
                <a:tc gridSpan="5">
                  <a:txBody>
                    <a:bodyPr/>
                    <a:lstStyle/>
                    <a:p>
                      <a:pPr algn="l" fontAlgn="ctr"/>
                      <a:r>
                        <a:rPr lang="zh-TW" altLang="en-US" sz="1800" b="0" i="0" u="none" strike="noStrike" dirty="0">
                          <a:solidFill>
                            <a:srgbClr val="000000"/>
                          </a:solidFill>
                          <a:latin typeface="標楷體" panose="03000509000000000000" pitchFamily="65" charset="-120"/>
                          <a:ea typeface="標楷體" panose="03000509000000000000" pitchFamily="65" charset="-120"/>
                        </a:rPr>
                        <a:t>交通部公路總局</a:t>
                      </a:r>
                      <a:r>
                        <a:rPr lang="zh-TW" altLang="en-US" sz="1800" b="0" i="0" u="none" strike="noStrike" dirty="0" smtClean="0">
                          <a:solidFill>
                            <a:srgbClr val="000000"/>
                          </a:solidFill>
                          <a:latin typeface="標楷體" panose="03000509000000000000" pitchFamily="65" charset="-120"/>
                          <a:ea typeface="標楷體" panose="03000509000000000000" pitchFamily="65" charset="-120"/>
                        </a:rPr>
                        <a:t>工程處西濱南第三</a:t>
                      </a:r>
                      <a:r>
                        <a:rPr lang="zh-TW" altLang="en-US" sz="1800" b="0" i="0" u="none" strike="noStrike" dirty="0">
                          <a:solidFill>
                            <a:srgbClr val="000000"/>
                          </a:solidFill>
                          <a:latin typeface="標楷體" panose="03000509000000000000" pitchFamily="65" charset="-120"/>
                          <a:ea typeface="標楷體" panose="03000509000000000000" pitchFamily="65" charset="-120"/>
                        </a:rPr>
                        <a:t>工務段交通、安衛、環保</a:t>
                      </a:r>
                      <a:r>
                        <a:rPr lang="zh-TW" altLang="en-US" sz="1800" b="0" i="0" u="none" strike="noStrike" dirty="0" smtClean="0">
                          <a:solidFill>
                            <a:srgbClr val="000000"/>
                          </a:solidFill>
                          <a:latin typeface="標楷體" panose="03000509000000000000" pitchFamily="65" charset="-120"/>
                          <a:ea typeface="標楷體" panose="03000509000000000000" pitchFamily="65" charset="-120"/>
                        </a:rPr>
                        <a:t>稽核統計</a:t>
                      </a:r>
                      <a:r>
                        <a:rPr lang="en-US" altLang="zh-TW" sz="1800" b="0" i="0" u="none" strike="noStrike" dirty="0" smtClean="0">
                          <a:solidFill>
                            <a:srgbClr val="000000"/>
                          </a:solidFill>
                          <a:latin typeface="標楷體" panose="03000509000000000000" pitchFamily="65" charset="-120"/>
                          <a:ea typeface="標楷體" panose="03000509000000000000" pitchFamily="65" charset="-120"/>
                        </a:rPr>
                        <a:t>(3/4)</a:t>
                      </a:r>
                      <a:endParaRPr lang="zh-TW" altLang="en-US" sz="18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fontAlgn="ctr"/>
                      <a:endParaRPr lang="zh-TW" altLang="en-US" sz="900" b="1" i="0" u="none" strike="noStrike">
                        <a:solidFill>
                          <a:srgbClr val="000000"/>
                        </a:solidFill>
                        <a:latin typeface="標楷體" panose="03000509000000000000" pitchFamily="65" charset="-120"/>
                        <a:ea typeface="標楷體" panose="03000509000000000000" pitchFamily="65" charset="-120"/>
                      </a:endParaRPr>
                    </a:p>
                  </a:txBody>
                  <a:tcPr marL="3676" marR="3676" marT="3676" marB="0" anchor="ctr">
                    <a:lnL>
                      <a:noFill/>
                    </a:lnL>
                    <a:lnR>
                      <a:noFill/>
                    </a:lnR>
                    <a:lnT>
                      <a:noFill/>
                    </a:lnT>
                    <a:lnB w="6350" cap="flat" cmpd="sng" algn="ctr">
                      <a:solidFill>
                        <a:srgbClr val="000000"/>
                      </a:solidFill>
                      <a:prstDash val="solid"/>
                      <a:round/>
                      <a:headEnd type="none" w="med" len="med"/>
                      <a:tailEnd type="none" w="med" len="med"/>
                    </a:lnB>
                  </a:tcPr>
                </a:tc>
              </a:tr>
              <a:tr h="341702">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項次</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smtClean="0">
                          <a:solidFill>
                            <a:srgbClr val="000000"/>
                          </a:solidFill>
                          <a:latin typeface="標楷體" panose="03000509000000000000" pitchFamily="65" charset="-120"/>
                          <a:ea typeface="標楷體" panose="03000509000000000000" pitchFamily="65" charset="-120"/>
                        </a:rPr>
                        <a:t>稽核日期</a:t>
                      </a:r>
                      <a:endParaRPr lang="zh-TW" altLang="en-US"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缺失次數</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缺失項目</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缺失內容</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罰款</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580">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13</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104.03.06</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smtClean="0">
                          <a:solidFill>
                            <a:srgbClr val="000000"/>
                          </a:solidFill>
                          <a:latin typeface="標楷體" panose="03000509000000000000" pitchFamily="65" charset="-120"/>
                          <a:ea typeface="標楷體" panose="03000509000000000000" pitchFamily="65" charset="-120"/>
                        </a:rPr>
                        <a:t>安衛</a:t>
                      </a:r>
                      <a:endParaRPr lang="zh-TW" altLang="en-US"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 P14</a:t>
                      </a:r>
                      <a:r>
                        <a:rPr lang="zh-TW" altLang="en-US" sz="1400" b="0" i="0" u="none" strike="noStrike" dirty="0" smtClean="0">
                          <a:solidFill>
                            <a:srgbClr val="000000"/>
                          </a:solidFill>
                          <a:latin typeface="標楷體" panose="03000509000000000000" pitchFamily="65" charset="-120"/>
                          <a:ea typeface="標楷體" panose="03000509000000000000" pitchFamily="65" charset="-120"/>
                        </a:rPr>
                        <a:t>施工架墊塊不平整，請改善後再行施工</a:t>
                      </a:r>
                      <a:endParaRPr lang="zh-TW" altLang="en-US"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TW" altLang="en-US"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9669">
                <a:tc rowSpan="2">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14</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104.03.12</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TW" sz="1400" b="0" i="0" u="none" strike="noStrike" dirty="0">
                          <a:solidFill>
                            <a:srgbClr val="000000"/>
                          </a:solidFill>
                          <a:latin typeface="標楷體" panose="03000509000000000000" pitchFamily="65" charset="-120"/>
                          <a:ea typeface="標楷體" panose="03000509000000000000" pitchFamily="65" charset="-120"/>
                        </a:rPr>
                        <a:t>2</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安衛</a:t>
                      </a: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 </a:t>
                      </a:r>
                      <a:r>
                        <a:rPr lang="en-US" altLang="zh-TW" sz="1400" b="0" i="0" u="none" strike="noStrike" dirty="0" smtClean="0">
                          <a:solidFill>
                            <a:schemeClr val="tx1"/>
                          </a:solidFill>
                          <a:latin typeface="標楷體" panose="03000509000000000000" pitchFamily="65" charset="-120"/>
                          <a:ea typeface="標楷體" panose="03000509000000000000" pitchFamily="65" charset="-120"/>
                        </a:rPr>
                        <a:t>S</a:t>
                      </a:r>
                      <a:r>
                        <a:rPr lang="en-US" sz="1400" b="0" i="0" u="none" strike="noStrike" dirty="0" smtClean="0">
                          <a:solidFill>
                            <a:schemeClr val="tx1"/>
                          </a:solidFill>
                          <a:latin typeface="標楷體" panose="03000509000000000000" pitchFamily="65" charset="-120"/>
                          <a:ea typeface="標楷體" panose="03000509000000000000" pitchFamily="65" charset="-120"/>
                        </a:rPr>
                        <a:t>62</a:t>
                      </a: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安全網上垃圾未清理</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5035">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dirty="0">
                          <a:solidFill>
                            <a:schemeClr val="tx1"/>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 </a:t>
                      </a:r>
                      <a:r>
                        <a:rPr lang="en-US" altLang="zh-TW" sz="1400" b="0" i="0" u="none" strike="noStrike" dirty="0" smtClean="0">
                          <a:solidFill>
                            <a:schemeClr val="tx1"/>
                          </a:solidFill>
                          <a:latin typeface="標楷體" panose="03000509000000000000" pitchFamily="65" charset="-120"/>
                          <a:ea typeface="標楷體" panose="03000509000000000000" pitchFamily="65" charset="-120"/>
                        </a:rPr>
                        <a:t>S62</a:t>
                      </a: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上構支撐架鱷魚夾未設置完全</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rowSpan="2">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15</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104.03.15</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2</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chemeClr val="tx1"/>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 </a:t>
                      </a:r>
                      <a:r>
                        <a:rPr lang="en-US" altLang="zh-TW" sz="1400" b="0" i="0" u="none" strike="noStrike" dirty="0" smtClean="0">
                          <a:solidFill>
                            <a:schemeClr val="tx1"/>
                          </a:solidFill>
                          <a:latin typeface="標楷體" panose="03000509000000000000" pitchFamily="65" charset="-120"/>
                          <a:ea typeface="標楷體" panose="03000509000000000000" pitchFamily="65" charset="-120"/>
                        </a:rPr>
                        <a:t>P62</a:t>
                      </a: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橋面版氧氣乙炔鋼瓶未依規定設置</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dirty="0">
                          <a:solidFill>
                            <a:srgbClr val="FF0000"/>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rgbClr val="FF0000"/>
                          </a:solidFill>
                          <a:latin typeface="標楷體" panose="03000509000000000000" pitchFamily="65" charset="-120"/>
                          <a:ea typeface="標楷體" panose="03000509000000000000" pitchFamily="65" charset="-120"/>
                        </a:rPr>
                        <a:t> </a:t>
                      </a:r>
                      <a:r>
                        <a:rPr lang="en-US" altLang="zh-TW" sz="1400" b="0" i="0" u="none" strike="noStrike" dirty="0" smtClean="0">
                          <a:solidFill>
                            <a:srgbClr val="FF0000"/>
                          </a:solidFill>
                          <a:latin typeface="標楷體" panose="03000509000000000000" pitchFamily="65" charset="-120"/>
                          <a:ea typeface="標楷體" panose="03000509000000000000" pitchFamily="65" charset="-120"/>
                        </a:rPr>
                        <a:t>S62</a:t>
                      </a:r>
                      <a:r>
                        <a:rPr lang="zh-TW" altLang="en-US" sz="1400" b="0" i="0" u="none" strike="noStrike" dirty="0" smtClean="0">
                          <a:solidFill>
                            <a:srgbClr val="FF0000"/>
                          </a:solidFill>
                          <a:latin typeface="標楷體" panose="03000509000000000000" pitchFamily="65" charset="-120"/>
                          <a:ea typeface="標楷體" panose="03000509000000000000" pitchFamily="65" charset="-120"/>
                        </a:rPr>
                        <a:t>橋面版、</a:t>
                      </a:r>
                      <a:r>
                        <a:rPr lang="en-US" altLang="zh-TW" sz="1400" b="0" i="0" u="none" strike="noStrike" dirty="0" smtClean="0">
                          <a:solidFill>
                            <a:srgbClr val="FF0000"/>
                          </a:solidFill>
                          <a:latin typeface="標楷體" panose="03000509000000000000" pitchFamily="65" charset="-120"/>
                          <a:ea typeface="標楷體" panose="03000509000000000000" pitchFamily="65" charset="-120"/>
                        </a:rPr>
                        <a:t>S33</a:t>
                      </a:r>
                      <a:r>
                        <a:rPr lang="zh-TW" altLang="en-US" sz="1400" b="0" i="0" u="none" strike="noStrike" dirty="0" smtClean="0">
                          <a:solidFill>
                            <a:srgbClr val="FF0000"/>
                          </a:solidFill>
                          <a:latin typeface="標楷體" panose="03000509000000000000" pitchFamily="65" charset="-120"/>
                          <a:ea typeface="標楷體" panose="03000509000000000000" pitchFamily="65" charset="-120"/>
                        </a:rPr>
                        <a:t>橋下、</a:t>
                      </a:r>
                      <a:r>
                        <a:rPr lang="en-US" altLang="zh-TW" sz="1400" b="0" i="0" u="none" strike="noStrike" dirty="0" smtClean="0">
                          <a:solidFill>
                            <a:srgbClr val="FF0000"/>
                          </a:solidFill>
                          <a:latin typeface="標楷體" panose="03000509000000000000" pitchFamily="65" charset="-120"/>
                          <a:ea typeface="標楷體" panose="03000509000000000000" pitchFamily="65" charset="-120"/>
                        </a:rPr>
                        <a:t>P64</a:t>
                      </a:r>
                      <a:r>
                        <a:rPr lang="zh-TW" altLang="en-US" sz="1400" b="0" i="0" u="none" strike="noStrike" dirty="0" smtClean="0">
                          <a:solidFill>
                            <a:srgbClr val="FF0000"/>
                          </a:solidFill>
                          <a:latin typeface="標楷體" panose="03000509000000000000" pitchFamily="65" charset="-120"/>
                          <a:ea typeface="標楷體" panose="03000509000000000000" pitchFamily="65" charset="-120"/>
                        </a:rPr>
                        <a:t>右側圍籬發現酒精性飲料</a:t>
                      </a:r>
                      <a:endParaRPr lang="zh-TW" altLang="en-US" sz="1400" b="0" i="0" u="none" strike="noStrike" dirty="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400" b="0" i="0" u="none" strike="noStrike" dirty="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16</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104.03.19</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a:solidFill>
                            <a:srgbClr val="000000"/>
                          </a:solidFill>
                          <a:latin typeface="標楷體" panose="03000509000000000000" pitchFamily="65" charset="-120"/>
                          <a:ea typeface="標楷體" panose="03000509000000000000" pitchFamily="65" charset="-120"/>
                        </a:rPr>
                        <a:t>1</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環保</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 工區土方請加強覆蓋</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smtClean="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rowSpan="3">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17</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104.03.27</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3</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安衛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kern="1200" dirty="0" smtClean="0">
                          <a:solidFill>
                            <a:srgbClr val="FF0000"/>
                          </a:solidFill>
                          <a:latin typeface="標楷體" panose="03000509000000000000" pitchFamily="65" charset="-120"/>
                          <a:ea typeface="標楷體" panose="03000509000000000000" pitchFamily="65" charset="-120"/>
                          <a:cs typeface="+mn-cs"/>
                        </a:rPr>
                        <a:t> </a:t>
                      </a:r>
                      <a:r>
                        <a:rPr lang="en-US" altLang="zh-TW" sz="1400" b="0" i="0" u="none" strike="noStrike" kern="1200" dirty="0" smtClean="0">
                          <a:solidFill>
                            <a:srgbClr val="FF0000"/>
                          </a:solidFill>
                          <a:latin typeface="標楷體" panose="03000509000000000000" pitchFamily="65" charset="-120"/>
                          <a:ea typeface="標楷體" panose="03000509000000000000" pitchFamily="65" charset="-120"/>
                          <a:cs typeface="+mn-cs"/>
                        </a:rPr>
                        <a:t>P59</a:t>
                      </a:r>
                      <a:r>
                        <a:rPr lang="zh-TW" altLang="en-US" sz="1400" b="0" i="0" u="none" strike="noStrike" kern="1200" dirty="0" smtClean="0">
                          <a:solidFill>
                            <a:srgbClr val="FF0000"/>
                          </a:solidFill>
                          <a:latin typeface="標楷體" panose="03000509000000000000" pitchFamily="65" charset="-120"/>
                          <a:ea typeface="標楷體" panose="03000509000000000000" pitchFamily="65" charset="-120"/>
                          <a:cs typeface="+mn-cs"/>
                        </a:rPr>
                        <a:t>作業勞工</a:t>
                      </a:r>
                      <a:r>
                        <a:rPr lang="en-US" altLang="zh-TW" sz="1400" b="0" i="0" u="none" strike="noStrike" kern="1200" dirty="0" smtClean="0">
                          <a:solidFill>
                            <a:srgbClr val="FF0000"/>
                          </a:solidFill>
                          <a:latin typeface="標楷體" panose="03000509000000000000" pitchFamily="65" charset="-120"/>
                          <a:ea typeface="標楷體" panose="03000509000000000000" pitchFamily="65" charset="-120"/>
                          <a:cs typeface="+mn-cs"/>
                        </a:rPr>
                        <a:t>2</a:t>
                      </a:r>
                      <a:r>
                        <a:rPr lang="zh-TW" altLang="en-US" sz="1400" b="0" i="0" u="none" strike="noStrike" kern="1200" dirty="0" smtClean="0">
                          <a:solidFill>
                            <a:srgbClr val="FF0000"/>
                          </a:solidFill>
                          <a:latin typeface="標楷體" panose="03000509000000000000" pitchFamily="65" charset="-120"/>
                          <a:ea typeface="標楷體" panose="03000509000000000000" pitchFamily="65" charset="-120"/>
                          <a:cs typeface="+mn-cs"/>
                        </a:rPr>
                        <a:t>員未配戴安全帽及反光背心</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400" b="0" i="0" u="none" strike="noStrike" dirty="0" smtClean="0">
                          <a:solidFill>
                            <a:srgbClr val="FF0000"/>
                          </a:solidFill>
                          <a:latin typeface="標楷體" panose="03000509000000000000" pitchFamily="65" charset="-120"/>
                          <a:ea typeface="標楷體" panose="03000509000000000000" pitchFamily="65" charset="-120"/>
                        </a:rPr>
                        <a:t>12000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安衛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kern="1200" dirty="0" smtClean="0">
                          <a:solidFill>
                            <a:srgbClr val="FF0000"/>
                          </a:solidFill>
                          <a:latin typeface="標楷體" panose="03000509000000000000" pitchFamily="65" charset="-120"/>
                          <a:ea typeface="標楷體" panose="03000509000000000000" pitchFamily="65" charset="-120"/>
                          <a:cs typeface="+mn-cs"/>
                        </a:rPr>
                        <a:t> 工區發現酒精性飲料</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400" b="0" i="0" u="none" strike="noStrike" dirty="0" smtClean="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5268">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smtClean="0">
                          <a:solidFill>
                            <a:srgbClr val="000000"/>
                          </a:solidFill>
                          <a:latin typeface="標楷體" panose="03000509000000000000" pitchFamily="65" charset="-120"/>
                          <a:ea typeface="標楷體" panose="03000509000000000000" pitchFamily="65" charset="-120"/>
                        </a:rPr>
                        <a:t>環保</a:t>
                      </a:r>
                      <a:endParaRPr lang="zh-TW" altLang="en-US" sz="1400" b="0" i="0" u="none" strike="noStrike" dirty="0">
                        <a:solidFill>
                          <a:srgbClr val="000000"/>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kern="1200" dirty="0" smtClean="0">
                          <a:solidFill>
                            <a:srgbClr val="FF0000"/>
                          </a:solidFill>
                          <a:latin typeface="標楷體" panose="03000509000000000000" pitchFamily="65" charset="-120"/>
                          <a:ea typeface="標楷體" panose="03000509000000000000" pitchFamily="65" charset="-120"/>
                          <a:cs typeface="+mn-cs"/>
                        </a:rPr>
                        <a:t> </a:t>
                      </a:r>
                      <a:r>
                        <a:rPr lang="en-US" altLang="zh-TW" sz="1400" b="0" i="0" u="none" strike="noStrike" kern="1200" dirty="0" smtClean="0">
                          <a:solidFill>
                            <a:srgbClr val="FF0000"/>
                          </a:solidFill>
                          <a:latin typeface="標楷體" panose="03000509000000000000" pitchFamily="65" charset="-120"/>
                          <a:ea typeface="標楷體" panose="03000509000000000000" pitchFamily="65" charset="-120"/>
                          <a:cs typeface="+mn-cs"/>
                        </a:rPr>
                        <a:t>P17</a:t>
                      </a:r>
                      <a:r>
                        <a:rPr lang="zh-TW" altLang="en-US" sz="1400" b="0" i="0" u="none" strike="noStrike" kern="1200" dirty="0" smtClean="0">
                          <a:solidFill>
                            <a:srgbClr val="FF0000"/>
                          </a:solidFill>
                          <a:latin typeface="標楷體" panose="03000509000000000000" pitchFamily="65" charset="-120"/>
                          <a:ea typeface="標楷體" panose="03000509000000000000" pitchFamily="65" charset="-120"/>
                          <a:cs typeface="+mn-cs"/>
                        </a:rPr>
                        <a:t>、</a:t>
                      </a:r>
                      <a:r>
                        <a:rPr lang="en-US" altLang="zh-TW" sz="1400" b="0" i="0" u="none" strike="noStrike" kern="1200" dirty="0" smtClean="0">
                          <a:solidFill>
                            <a:srgbClr val="FF0000"/>
                          </a:solidFill>
                          <a:latin typeface="標楷體" panose="03000509000000000000" pitchFamily="65" charset="-120"/>
                          <a:ea typeface="標楷體" panose="03000509000000000000" pitchFamily="65" charset="-120"/>
                          <a:cs typeface="+mn-cs"/>
                        </a:rPr>
                        <a:t>P18</a:t>
                      </a:r>
                      <a:r>
                        <a:rPr lang="zh-TW" altLang="en-US" sz="1400" b="0" i="0" u="none" strike="noStrike" kern="1200" dirty="0" smtClean="0">
                          <a:solidFill>
                            <a:srgbClr val="FF0000"/>
                          </a:solidFill>
                          <a:latin typeface="標楷體" panose="03000509000000000000" pitchFamily="65" charset="-120"/>
                          <a:ea typeface="標楷體" panose="03000509000000000000" pitchFamily="65" charset="-120"/>
                          <a:cs typeface="+mn-cs"/>
                        </a:rPr>
                        <a:t>路口工區垃圾未清</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400" b="0" i="0" u="none" strike="noStrike" dirty="0" smtClean="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4800">
                <a:tc rowSpan="4">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18</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104.04.23</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3</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安衛</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kern="1200" dirty="0" smtClean="0">
                          <a:solidFill>
                            <a:schemeClr val="tx1"/>
                          </a:solidFill>
                          <a:latin typeface="標楷體" panose="03000509000000000000" pitchFamily="65" charset="-120"/>
                          <a:ea typeface="標楷體" panose="03000509000000000000" pitchFamily="65" charset="-120"/>
                          <a:cs typeface="+mn-cs"/>
                        </a:rPr>
                        <a:t> </a:t>
                      </a:r>
                      <a:r>
                        <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rPr>
                        <a:t>匝道擋土牆鋼筋組立作業未搭設施工平台</a:t>
                      </a:r>
                      <a:endParaRPr lang="en-US" altLang="zh-TW" sz="1400" b="0" i="0" u="none" strike="noStrike" kern="1200" dirty="0" smtClean="0">
                        <a:solidFill>
                          <a:schemeClr val="tx1"/>
                        </a:solidFill>
                        <a:latin typeface="標楷體" panose="03000509000000000000" pitchFamily="65" charset="-120"/>
                        <a:ea typeface="標楷體" panose="03000509000000000000" pitchFamily="65" charset="-120"/>
                        <a:cs typeface="+mn-c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940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安衛</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kern="1200" dirty="0" smtClean="0">
                          <a:solidFill>
                            <a:schemeClr val="tx1"/>
                          </a:solidFill>
                          <a:latin typeface="標楷體" panose="03000509000000000000" pitchFamily="65" charset="-120"/>
                          <a:ea typeface="標楷體" panose="03000509000000000000" pitchFamily="65" charset="-120"/>
                          <a:cs typeface="+mn-cs"/>
                        </a:rPr>
                        <a:t> </a:t>
                      </a:r>
                      <a:r>
                        <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rPr>
                        <a:t>吊車作業時未依規定設置警示範圍</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97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安衛</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kern="1200" dirty="0" smtClean="0">
                          <a:solidFill>
                            <a:schemeClr val="tx1"/>
                          </a:solidFill>
                          <a:latin typeface="標楷體" panose="03000509000000000000" pitchFamily="65" charset="-120"/>
                          <a:ea typeface="標楷體" panose="03000509000000000000" pitchFamily="65" charset="-120"/>
                          <a:cs typeface="+mn-cs"/>
                        </a:rPr>
                        <a:t> S04</a:t>
                      </a:r>
                      <a:r>
                        <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rPr>
                        <a:t>側車道混凝土塊未清理</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70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安衛</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kern="1200" dirty="0" smtClean="0">
                          <a:solidFill>
                            <a:schemeClr val="tx1"/>
                          </a:solidFill>
                          <a:latin typeface="標楷體" panose="03000509000000000000" pitchFamily="65" charset="-120"/>
                          <a:ea typeface="標楷體" panose="03000509000000000000" pitchFamily="65" charset="-120"/>
                          <a:cs typeface="+mn-cs"/>
                        </a:rPr>
                        <a:t> S35</a:t>
                      </a:r>
                      <a:r>
                        <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rPr>
                        <a:t>吊車作業時側車道未作封閉</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700">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19</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104.5.7</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安衛</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kern="1200" dirty="0" smtClean="0">
                          <a:solidFill>
                            <a:schemeClr val="tx1"/>
                          </a:solidFill>
                          <a:latin typeface="標楷體" panose="03000509000000000000" pitchFamily="65" charset="-120"/>
                          <a:ea typeface="標楷體" panose="03000509000000000000" pitchFamily="65" charset="-120"/>
                          <a:cs typeface="+mn-cs"/>
                        </a:rPr>
                        <a:t> S33~S34</a:t>
                      </a:r>
                      <a:r>
                        <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rPr>
                        <a:t>橋面伸縮縫欄杆未設置警示設施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700">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20</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104.5.19</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安衛</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 P12</a:t>
                      </a:r>
                      <a:r>
                        <a:rPr lang="zh-TW" altLang="en-US" sz="14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帽梁施工平台欄杆未設置完整</a:t>
                      </a:r>
                      <a:endPar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383333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725935325"/>
              </p:ext>
            </p:extLst>
          </p:nvPr>
        </p:nvGraphicFramePr>
        <p:xfrm>
          <a:off x="204938" y="649758"/>
          <a:ext cx="9542933" cy="5536094"/>
        </p:xfrm>
        <a:graphic>
          <a:graphicData uri="http://schemas.openxmlformats.org/drawingml/2006/table">
            <a:tbl>
              <a:tblPr/>
              <a:tblGrid>
                <a:gridCol w="735165"/>
                <a:gridCol w="1368544"/>
                <a:gridCol w="851962"/>
                <a:gridCol w="1005309"/>
                <a:gridCol w="4931099"/>
                <a:gridCol w="650854"/>
              </a:tblGrid>
              <a:tr h="453558">
                <a:tc gridSpan="5">
                  <a:txBody>
                    <a:bodyPr/>
                    <a:lstStyle/>
                    <a:p>
                      <a:pPr algn="l" fontAlgn="ctr"/>
                      <a:r>
                        <a:rPr lang="zh-TW" altLang="en-US" sz="1800" b="0" i="0" u="none" strike="noStrike" dirty="0">
                          <a:solidFill>
                            <a:srgbClr val="000000"/>
                          </a:solidFill>
                          <a:latin typeface="標楷體" panose="03000509000000000000" pitchFamily="65" charset="-120"/>
                          <a:ea typeface="標楷體" panose="03000509000000000000" pitchFamily="65" charset="-120"/>
                        </a:rPr>
                        <a:t>交通部公路總局</a:t>
                      </a:r>
                      <a:r>
                        <a:rPr lang="zh-TW" altLang="en-US" sz="1800" b="0" i="0" u="none" strike="noStrike" dirty="0" smtClean="0">
                          <a:solidFill>
                            <a:srgbClr val="000000"/>
                          </a:solidFill>
                          <a:latin typeface="標楷體" panose="03000509000000000000" pitchFamily="65" charset="-120"/>
                          <a:ea typeface="標楷體" panose="03000509000000000000" pitchFamily="65" charset="-120"/>
                        </a:rPr>
                        <a:t>工程處西濱南第三</a:t>
                      </a:r>
                      <a:r>
                        <a:rPr lang="zh-TW" altLang="en-US" sz="1800" b="0" i="0" u="none" strike="noStrike" dirty="0">
                          <a:solidFill>
                            <a:srgbClr val="000000"/>
                          </a:solidFill>
                          <a:latin typeface="標楷體" panose="03000509000000000000" pitchFamily="65" charset="-120"/>
                          <a:ea typeface="標楷體" panose="03000509000000000000" pitchFamily="65" charset="-120"/>
                        </a:rPr>
                        <a:t>工務段交通、安衛、環保</a:t>
                      </a:r>
                      <a:r>
                        <a:rPr lang="zh-TW" altLang="en-US" sz="1800" b="0" i="0" u="none" strike="noStrike" dirty="0" smtClean="0">
                          <a:solidFill>
                            <a:srgbClr val="000000"/>
                          </a:solidFill>
                          <a:latin typeface="標楷體" panose="03000509000000000000" pitchFamily="65" charset="-120"/>
                          <a:ea typeface="標楷體" panose="03000509000000000000" pitchFamily="65" charset="-120"/>
                        </a:rPr>
                        <a:t>稽核統計</a:t>
                      </a:r>
                      <a:r>
                        <a:rPr lang="en-US" altLang="zh-TW" sz="1800" b="0" i="0" u="none" strike="noStrike" dirty="0" smtClean="0">
                          <a:solidFill>
                            <a:srgbClr val="000000"/>
                          </a:solidFill>
                          <a:latin typeface="標楷體" panose="03000509000000000000" pitchFamily="65" charset="-120"/>
                          <a:ea typeface="標楷體" panose="03000509000000000000" pitchFamily="65" charset="-120"/>
                        </a:rPr>
                        <a:t>(4/4)</a:t>
                      </a:r>
                      <a:endParaRPr lang="zh-TW" altLang="en-US" sz="18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fontAlgn="ctr"/>
                      <a:endParaRPr lang="zh-TW" altLang="en-US" sz="900" b="1" i="0" u="none" strike="noStrike">
                        <a:solidFill>
                          <a:srgbClr val="000000"/>
                        </a:solidFill>
                        <a:latin typeface="標楷體" panose="03000509000000000000" pitchFamily="65" charset="-120"/>
                        <a:ea typeface="標楷體" panose="03000509000000000000" pitchFamily="65" charset="-120"/>
                      </a:endParaRPr>
                    </a:p>
                  </a:txBody>
                  <a:tcPr marL="3676" marR="3676" marT="3676" marB="0" anchor="ctr">
                    <a:lnL>
                      <a:noFill/>
                    </a:lnL>
                    <a:lnR>
                      <a:noFill/>
                    </a:lnR>
                    <a:lnT>
                      <a:noFill/>
                    </a:lnT>
                    <a:lnB w="6350" cap="flat" cmpd="sng" algn="ctr">
                      <a:solidFill>
                        <a:srgbClr val="000000"/>
                      </a:solidFill>
                      <a:prstDash val="solid"/>
                      <a:round/>
                      <a:headEnd type="none" w="med" len="med"/>
                      <a:tailEnd type="none" w="med" len="med"/>
                    </a:lnB>
                  </a:tcPr>
                </a:tc>
              </a:tr>
              <a:tr h="341702">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項次</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smtClean="0">
                          <a:solidFill>
                            <a:srgbClr val="000000"/>
                          </a:solidFill>
                          <a:latin typeface="標楷體" panose="03000509000000000000" pitchFamily="65" charset="-120"/>
                          <a:ea typeface="標楷體" panose="03000509000000000000" pitchFamily="65" charset="-120"/>
                        </a:rPr>
                        <a:t>稽核日期</a:t>
                      </a:r>
                      <a:endParaRPr lang="zh-TW" altLang="en-US"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缺失次數</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缺失項目</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缺失內容</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latin typeface="標楷體" panose="03000509000000000000" pitchFamily="65" charset="-120"/>
                          <a:ea typeface="標楷體" panose="03000509000000000000" pitchFamily="65" charset="-120"/>
                        </a:rPr>
                        <a:t>罰款</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9669">
                <a:tc rowSpan="4">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21</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104.06.18</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4</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環保</a:t>
                      </a: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 </a:t>
                      </a:r>
                      <a:r>
                        <a:rPr lang="en-US" altLang="zh-TW" sz="1400" b="0" i="0" u="none" strike="noStrike" dirty="0" smtClean="0">
                          <a:solidFill>
                            <a:schemeClr val="tx1"/>
                          </a:solidFill>
                          <a:latin typeface="標楷體" panose="03000509000000000000" pitchFamily="65" charset="-120"/>
                          <a:ea typeface="標楷體" panose="03000509000000000000" pitchFamily="65" charset="-120"/>
                        </a:rPr>
                        <a:t>S56</a:t>
                      </a: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垃圾未清理</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5035">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dirty="0">
                          <a:solidFill>
                            <a:schemeClr val="tx1"/>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 </a:t>
                      </a:r>
                      <a:r>
                        <a:rPr lang="en-US" altLang="zh-TW" sz="1400" b="0" i="0" u="none" strike="noStrike" dirty="0" smtClean="0">
                          <a:solidFill>
                            <a:schemeClr val="tx1"/>
                          </a:solidFill>
                          <a:latin typeface="標楷體" panose="03000509000000000000" pitchFamily="65" charset="-120"/>
                          <a:ea typeface="標楷體" panose="03000509000000000000" pitchFamily="65" charset="-120"/>
                        </a:rPr>
                        <a:t>S56</a:t>
                      </a: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護欄未設置完整</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vMerge="1">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chemeClr val="tx1"/>
                          </a:solidFill>
                          <a:latin typeface="標楷體" panose="03000509000000000000" pitchFamily="65" charset="-120"/>
                          <a:ea typeface="標楷體" panose="03000509000000000000" pitchFamily="65" charset="-120"/>
                        </a:rPr>
                        <a:t>安衛</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 </a:t>
                      </a:r>
                      <a:r>
                        <a:rPr lang="en-US" altLang="zh-TW" sz="1400" b="0" i="0" u="none" strike="noStrike" dirty="0" smtClean="0">
                          <a:solidFill>
                            <a:schemeClr val="tx1"/>
                          </a:solidFill>
                          <a:latin typeface="標楷體" panose="03000509000000000000" pitchFamily="65" charset="-120"/>
                          <a:ea typeface="標楷體" panose="03000509000000000000" pitchFamily="65" charset="-120"/>
                        </a:rPr>
                        <a:t>S56</a:t>
                      </a: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安全網未依規定設置</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安衛</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 </a:t>
                      </a:r>
                      <a:r>
                        <a:rPr lang="en-US" altLang="zh-TW" sz="1400" b="0" i="0" u="none" strike="noStrike" dirty="0" smtClean="0">
                          <a:solidFill>
                            <a:schemeClr val="tx1"/>
                          </a:solidFill>
                          <a:latin typeface="標楷體" panose="03000509000000000000" pitchFamily="65" charset="-120"/>
                          <a:ea typeface="標楷體" panose="03000509000000000000" pitchFamily="65" charset="-120"/>
                        </a:rPr>
                        <a:t>S57</a:t>
                      </a: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支撐架變形、未設置標語</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rowSpan="3">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22</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104.07.01</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3</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安衛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0" i="0" u="none" strike="noStrike" kern="1200" dirty="0" smtClean="0">
                          <a:solidFill>
                            <a:schemeClr val="tx1"/>
                          </a:solidFill>
                          <a:latin typeface="標楷體" panose="03000509000000000000" pitchFamily="65" charset="-120"/>
                          <a:ea typeface="標楷體" panose="03000509000000000000" pitchFamily="65" charset="-120"/>
                          <a:cs typeface="+mn-cs"/>
                        </a:rPr>
                        <a:t> S37</a:t>
                      </a:r>
                      <a:r>
                        <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rPr>
                        <a:t>上下設備未設置完整</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smtClean="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046">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latin typeface="標楷體" panose="03000509000000000000" pitchFamily="65" charset="-120"/>
                          <a:ea typeface="標楷體" panose="03000509000000000000" pitchFamily="65" charset="-120"/>
                        </a:rPr>
                        <a:t>安衛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0" i="0" u="none" strike="noStrike" kern="1200" dirty="0" smtClean="0">
                          <a:solidFill>
                            <a:srgbClr val="FF0000"/>
                          </a:solidFill>
                          <a:latin typeface="標楷體" panose="03000509000000000000" pitchFamily="65" charset="-120"/>
                          <a:ea typeface="標楷體" panose="03000509000000000000" pitchFamily="65" charset="-120"/>
                          <a:cs typeface="+mn-cs"/>
                        </a:rPr>
                        <a:t> S37</a:t>
                      </a:r>
                      <a:r>
                        <a:rPr lang="zh-TW" altLang="en-US" sz="1400" b="0" i="0" u="none" strike="noStrike" kern="1200" baseline="0" dirty="0" smtClean="0">
                          <a:solidFill>
                            <a:srgbClr val="FF0000"/>
                          </a:solidFill>
                          <a:latin typeface="標楷體" panose="03000509000000000000" pitchFamily="65" charset="-120"/>
                          <a:ea typeface="標楷體" panose="03000509000000000000" pitchFamily="65" charset="-120"/>
                          <a:cs typeface="+mn-cs"/>
                        </a:rPr>
                        <a:t>安全網未設置完整</a:t>
                      </a:r>
                      <a:endParaRPr lang="zh-TW" altLang="en-US" sz="1400" b="0" i="0" u="none" strike="noStrike" kern="1200" dirty="0" smtClean="0">
                        <a:solidFill>
                          <a:srgbClr val="FF0000"/>
                        </a:solidFill>
                        <a:latin typeface="標楷體" panose="03000509000000000000" pitchFamily="65" charset="-120"/>
                        <a:ea typeface="標楷體" panose="03000509000000000000" pitchFamily="65" charset="-120"/>
                        <a:cs typeface="+mn-c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1400" b="0" i="0" u="none" strike="noStrike" dirty="0" smtClean="0">
                        <a:solidFill>
                          <a:srgbClr val="FF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5268">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zh-TW" sz="1200" b="0" i="0" u="none" strike="noStrike" dirty="0">
                        <a:solidFill>
                          <a:srgbClr val="000000"/>
                        </a:solidFill>
                        <a:latin typeface="標楷體"/>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smtClean="0">
                          <a:solidFill>
                            <a:srgbClr val="FF0000"/>
                          </a:solidFill>
                          <a:latin typeface="標楷體" panose="03000509000000000000" pitchFamily="65" charset="-120"/>
                          <a:ea typeface="標楷體" panose="03000509000000000000" pitchFamily="65" charset="-120"/>
                        </a:rPr>
                        <a:t>安衛</a:t>
                      </a:r>
                      <a:endParaRPr lang="zh-TW" altLang="en-US" sz="1400" b="0" i="0" u="none" strike="noStrike" dirty="0">
                        <a:solidFill>
                          <a:srgbClr val="FF0000"/>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0" i="0" u="none" strike="noStrike" kern="1200" dirty="0" smtClean="0">
                          <a:solidFill>
                            <a:srgbClr val="FF0000"/>
                          </a:solidFill>
                          <a:latin typeface="標楷體" panose="03000509000000000000" pitchFamily="65" charset="-120"/>
                          <a:ea typeface="標楷體" panose="03000509000000000000" pitchFamily="65" charset="-120"/>
                          <a:cs typeface="+mn-cs"/>
                        </a:rPr>
                        <a:t> S37</a:t>
                      </a:r>
                      <a:r>
                        <a:rPr lang="zh-TW" altLang="en-US" sz="1400" b="0" i="0" u="none" strike="noStrike" kern="1200" dirty="0" smtClean="0">
                          <a:solidFill>
                            <a:srgbClr val="FF0000"/>
                          </a:solidFill>
                          <a:latin typeface="標楷體" panose="03000509000000000000" pitchFamily="65" charset="-120"/>
                          <a:ea typeface="標楷體" panose="03000509000000000000" pitchFamily="65" charset="-120"/>
                          <a:cs typeface="+mn-cs"/>
                        </a:rPr>
                        <a:t>工作平台未覆蓋完整</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400" b="0" i="0" u="none" strike="noStrike" dirty="0" smtClean="0">
                          <a:solidFill>
                            <a:srgbClr val="FF0000"/>
                          </a:solidFill>
                          <a:latin typeface="標楷體" panose="03000509000000000000" pitchFamily="65" charset="-120"/>
                          <a:ea typeface="標楷體" panose="03000509000000000000" pitchFamily="65" charset="-120"/>
                        </a:rPr>
                        <a:t>5000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4800">
                <a:tc rowSpan="2">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23</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104.08.24</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altLang="zh-TW" sz="1400" b="0" i="0" u="none" strike="noStrike" dirty="0" smtClean="0">
                          <a:solidFill>
                            <a:srgbClr val="000000"/>
                          </a:solidFill>
                          <a:latin typeface="標楷體" panose="03000509000000000000" pitchFamily="65" charset="-120"/>
                          <a:ea typeface="標楷體" panose="03000509000000000000" pitchFamily="65" charset="-120"/>
                        </a:rPr>
                        <a:t>2</a:t>
                      </a: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安衛</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kern="1200" dirty="0" smtClean="0">
                          <a:solidFill>
                            <a:schemeClr val="tx1"/>
                          </a:solidFill>
                          <a:latin typeface="標楷體" panose="03000509000000000000" pitchFamily="65" charset="-120"/>
                          <a:ea typeface="標楷體" panose="03000509000000000000" pitchFamily="65" charset="-120"/>
                          <a:cs typeface="+mn-cs"/>
                        </a:rPr>
                        <a:t> S19</a:t>
                      </a:r>
                      <a:r>
                        <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rPr>
                        <a:t>上下設備未設置完整</a:t>
                      </a:r>
                      <a:endParaRPr lang="en-US" altLang="zh-TW" sz="1400" b="0" i="0" u="none" strike="noStrike" kern="1200" dirty="0" smtClean="0">
                        <a:solidFill>
                          <a:schemeClr val="tx1"/>
                        </a:solidFill>
                        <a:latin typeface="標楷體" panose="03000509000000000000" pitchFamily="65" charset="-120"/>
                        <a:ea typeface="標楷體" panose="03000509000000000000" pitchFamily="65" charset="-120"/>
                        <a:cs typeface="+mn-c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940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400" b="0" i="0" u="none" strike="noStrike" dirty="0" smtClean="0">
                          <a:solidFill>
                            <a:schemeClr val="tx1"/>
                          </a:solidFill>
                          <a:latin typeface="標楷體" panose="03000509000000000000" pitchFamily="65" charset="-120"/>
                          <a:ea typeface="標楷體" panose="03000509000000000000" pitchFamily="65" charset="-120"/>
                        </a:rPr>
                        <a:t>安衛</a:t>
                      </a: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kern="1200" dirty="0" smtClean="0">
                          <a:solidFill>
                            <a:schemeClr val="tx1"/>
                          </a:solidFill>
                          <a:latin typeface="標楷體" panose="03000509000000000000" pitchFamily="65" charset="-120"/>
                          <a:ea typeface="標楷體" panose="03000509000000000000" pitchFamily="65" charset="-120"/>
                          <a:cs typeface="+mn-cs"/>
                        </a:rPr>
                        <a:t> S19</a:t>
                      </a:r>
                      <a:r>
                        <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rPr>
                        <a:t>下方積水</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978">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700">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700">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700">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700">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700">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zh-TW" sz="1400" b="0" i="0" u="none" strike="noStrike" dirty="0">
                        <a:solidFill>
                          <a:srgbClr val="000000"/>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TW" altLang="en-US" sz="1400" b="0" i="0" u="none" strike="noStrike" dirty="0">
                        <a:solidFill>
                          <a:schemeClr val="tx1"/>
                        </a:solidFill>
                        <a:latin typeface="標楷體" panose="03000509000000000000" pitchFamily="65" charset="-120"/>
                        <a:ea typeface="標楷體" panose="03000509000000000000" pitchFamily="65" charset="-12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zh-TW" altLang="en-US" sz="1400" b="0" i="0" u="none" strike="noStrike" kern="1200" dirty="0" smtClean="0">
                        <a:solidFill>
                          <a:schemeClr val="tx1"/>
                        </a:solidFill>
                        <a:latin typeface="標楷體" panose="03000509000000000000" pitchFamily="65" charset="-120"/>
                        <a:ea typeface="標楷體" panose="03000509000000000000" pitchFamily="65" charset="-120"/>
                        <a:cs typeface="+mn-c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endParaRPr lang="en-US" altLang="zh-TW" sz="1400" b="0" i="0" u="none" strike="noStrike" dirty="0" smtClean="0">
                        <a:solidFill>
                          <a:schemeClr val="tx1"/>
                        </a:solidFill>
                        <a:latin typeface="標楷體" panose="03000509000000000000" pitchFamily="65" charset="-120"/>
                        <a:ea typeface="標楷體" panose="03000509000000000000" pitchFamily="65" charset="-120"/>
                      </a:endParaRP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40951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公務資料夾\30G硬碟\WH77-C\稽查\103.12.5第4次稽查-簡報準備（103.11.19）\給主辦\缺失改善\5-2 (2).jpg"/>
          <p:cNvPicPr>
            <a:picLocks noChangeAspect="1" noChangeArrowheads="1"/>
          </p:cNvPicPr>
          <p:nvPr/>
        </p:nvPicPr>
        <p:blipFill>
          <a:blip r:embed="rId2" cstate="print"/>
          <a:stretch>
            <a:fillRect/>
          </a:stretch>
        </p:blipFill>
        <p:spPr bwMode="auto">
          <a:xfrm>
            <a:off x="5309478" y="3909612"/>
            <a:ext cx="3692242" cy="24614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公務資料夾\30G硬碟\WH77-C\稽查\103.12.5第4次稽查-簡報準備（103.11.19）\給主辦\缺失改善\5-1 (2).jpg"/>
          <p:cNvPicPr>
            <a:picLocks noChangeAspect="1" noChangeArrowheads="1"/>
          </p:cNvPicPr>
          <p:nvPr/>
        </p:nvPicPr>
        <p:blipFill>
          <a:blip r:embed="rId3" cstate="print"/>
          <a:stretch>
            <a:fillRect/>
          </a:stretch>
        </p:blipFill>
        <p:spPr bwMode="auto">
          <a:xfrm>
            <a:off x="1166954" y="3909613"/>
            <a:ext cx="3692242" cy="24614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公務資料夾\30G硬碟\WH77-C\稽查\103.12.5第4次稽查-簡報準備（103.11.19）\給主辦\缺失改善\4-2.JPG"/>
          <p:cNvPicPr>
            <a:picLocks noChangeAspect="1" noChangeArrowheads="1"/>
          </p:cNvPicPr>
          <p:nvPr/>
        </p:nvPicPr>
        <p:blipFill>
          <a:blip r:embed="rId4" cstate="print"/>
          <a:stretch>
            <a:fillRect/>
          </a:stretch>
        </p:blipFill>
        <p:spPr bwMode="auto">
          <a:xfrm>
            <a:off x="5304628" y="1032553"/>
            <a:ext cx="3697093" cy="24647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公務資料夾\30G硬碟\WH77-C\稽查\103.12.5第4次稽查-簡報準備（103.11.19）\給主辦\缺失改善\4-1.JPG"/>
          <p:cNvPicPr>
            <a:picLocks noChangeAspect="1" noChangeArrowheads="1"/>
          </p:cNvPicPr>
          <p:nvPr/>
        </p:nvPicPr>
        <p:blipFill>
          <a:blip r:embed="rId5" cstate="print"/>
          <a:stretch>
            <a:fillRect/>
          </a:stretch>
        </p:blipFill>
        <p:spPr bwMode="auto">
          <a:xfrm>
            <a:off x="1166955" y="1032552"/>
            <a:ext cx="3697093" cy="2464729"/>
          </a:xfrm>
          <a:prstGeom prst="rect">
            <a:avLst/>
          </a:prstGeom>
          <a:noFill/>
          <a:extLst>
            <a:ext uri="{909E8E84-426E-40DD-AFC4-6F175D3DCCD1}">
              <a14:hiddenFill xmlns:a14="http://schemas.microsoft.com/office/drawing/2010/main">
                <a:solidFill>
                  <a:srgbClr val="FFFFFF"/>
                </a:solidFill>
              </a14:hiddenFill>
            </a:ext>
          </a:extLst>
        </p:spPr>
      </p:pic>
      <p:sp>
        <p:nvSpPr>
          <p:cNvPr id="6173" name="Rectangle 24"/>
          <p:cNvSpPr>
            <a:spLocks noChangeArrowheads="1"/>
          </p:cNvSpPr>
          <p:nvPr/>
        </p:nvSpPr>
        <p:spPr bwMode="auto">
          <a:xfrm>
            <a:off x="1922463" y="230188"/>
            <a:ext cx="79835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711200" indent="-711200"/>
            <a:r>
              <a:rPr lang="en-US" altLang="zh-TW" sz="2400" b="0" dirty="0">
                <a:solidFill>
                  <a:srgbClr val="CC3300"/>
                </a:solidFill>
                <a:latin typeface="標楷體" panose="03000509000000000000" pitchFamily="65" charset="-120"/>
                <a:ea typeface="標楷體" panose="03000509000000000000" pitchFamily="65" charset="-120"/>
              </a:rPr>
              <a:t>8</a:t>
            </a:r>
            <a:r>
              <a:rPr lang="en-US" altLang="zh-TW" sz="2400" b="0" dirty="0" smtClean="0">
                <a:solidFill>
                  <a:srgbClr val="CC3300"/>
                </a:solidFill>
                <a:latin typeface="標楷體" panose="03000509000000000000" pitchFamily="65" charset="-120"/>
                <a:ea typeface="標楷體" panose="03000509000000000000" pitchFamily="65" charset="-120"/>
              </a:rPr>
              <a:t>-2.</a:t>
            </a:r>
            <a:r>
              <a:rPr lang="zh-TW" altLang="en-US" sz="2400" b="0" dirty="0" smtClean="0">
                <a:solidFill>
                  <a:srgbClr val="CC3300"/>
                </a:solidFill>
                <a:latin typeface="標楷體" panose="03000509000000000000" pitchFamily="65" charset="-120"/>
                <a:ea typeface="標楷體" panose="03000509000000000000" pitchFamily="65" charset="-120"/>
              </a:rPr>
              <a:t>勞安稽核缺失</a:t>
            </a:r>
            <a:r>
              <a:rPr lang="zh-TW" altLang="en-US" sz="2400" b="0" dirty="0">
                <a:solidFill>
                  <a:srgbClr val="CC3300"/>
                </a:solidFill>
                <a:latin typeface="標楷體" panose="03000509000000000000" pitchFamily="65" charset="-120"/>
                <a:ea typeface="標楷體" panose="03000509000000000000" pitchFamily="65" charset="-120"/>
              </a:rPr>
              <a:t>改善前、後</a:t>
            </a:r>
            <a:r>
              <a:rPr lang="zh-TW" altLang="en-US" sz="2400" b="0" dirty="0" smtClean="0">
                <a:solidFill>
                  <a:srgbClr val="CC3300"/>
                </a:solidFill>
                <a:latin typeface="標楷體" panose="03000509000000000000" pitchFamily="65" charset="-120"/>
                <a:ea typeface="標楷體" panose="03000509000000000000" pitchFamily="65" charset="-120"/>
              </a:rPr>
              <a:t>照片</a:t>
            </a:r>
            <a:r>
              <a:rPr lang="en-US" altLang="zh-TW" sz="2400" b="0" dirty="0" smtClean="0">
                <a:solidFill>
                  <a:srgbClr val="CC3300"/>
                </a:solidFill>
                <a:latin typeface="標楷體" panose="03000509000000000000" pitchFamily="65" charset="-120"/>
                <a:ea typeface="標楷體" panose="03000509000000000000" pitchFamily="65" charset="-120"/>
              </a:rPr>
              <a:t>(1/5)</a:t>
            </a:r>
            <a:endParaRPr lang="en-US" altLang="zh-TW" sz="2400" b="0" dirty="0">
              <a:solidFill>
                <a:srgbClr val="CC3300"/>
              </a:solidFill>
              <a:latin typeface="標楷體" panose="03000509000000000000" pitchFamily="65" charset="-120"/>
              <a:ea typeface="標楷體" panose="03000509000000000000" pitchFamily="65" charset="-120"/>
            </a:endParaRPr>
          </a:p>
        </p:txBody>
      </p:sp>
      <p:sp>
        <p:nvSpPr>
          <p:cNvPr id="14" name="文字方塊 13"/>
          <p:cNvSpPr txBox="1"/>
          <p:nvPr/>
        </p:nvSpPr>
        <p:spPr>
          <a:xfrm>
            <a:off x="1051645" y="5987749"/>
            <a:ext cx="1005920" cy="400110"/>
          </a:xfrm>
          <a:prstGeom prst="rect">
            <a:avLst/>
          </a:prstGeom>
          <a:solidFill>
            <a:srgbClr val="FFCCCC"/>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改善前 </a:t>
            </a:r>
          </a:p>
        </p:txBody>
      </p:sp>
      <p:sp>
        <p:nvSpPr>
          <p:cNvPr id="15" name="文字方塊 14"/>
          <p:cNvSpPr txBox="1"/>
          <p:nvPr/>
        </p:nvSpPr>
        <p:spPr>
          <a:xfrm>
            <a:off x="5186233" y="5989413"/>
            <a:ext cx="982618" cy="400110"/>
          </a:xfrm>
          <a:prstGeom prst="rect">
            <a:avLst/>
          </a:prstGeom>
          <a:solidFill>
            <a:schemeClr val="accent3">
              <a:lumMod val="40000"/>
              <a:lumOff val="60000"/>
            </a:schemeClr>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改善後 </a:t>
            </a:r>
          </a:p>
        </p:txBody>
      </p:sp>
      <p:sp>
        <p:nvSpPr>
          <p:cNvPr id="20" name="Text Box 24"/>
          <p:cNvSpPr txBox="1">
            <a:spLocks noChangeArrowheads="1"/>
          </p:cNvSpPr>
          <p:nvPr/>
        </p:nvSpPr>
        <p:spPr bwMode="auto">
          <a:xfrm>
            <a:off x="1271587" y="665163"/>
            <a:ext cx="74152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spcBef>
                <a:spcPct val="50000"/>
              </a:spcBef>
            </a:pPr>
            <a:r>
              <a:rPr lang="zh-TW" altLang="en-US" b="0" dirty="0" smtClean="0">
                <a:solidFill>
                  <a:srgbClr val="0066FF"/>
                </a:solidFill>
                <a:latin typeface="標楷體" panose="03000509000000000000" pitchFamily="65" charset="-120"/>
                <a:ea typeface="標楷體" panose="03000509000000000000" pitchFamily="65" charset="-120"/>
              </a:rPr>
              <a:t>▼滅火器未附檢查表。</a:t>
            </a:r>
            <a:endParaRPr lang="zh-TW" altLang="en-US" b="0" dirty="0">
              <a:solidFill>
                <a:srgbClr val="0066FF"/>
              </a:solidFill>
              <a:latin typeface="標楷體" panose="03000509000000000000" pitchFamily="65" charset="-120"/>
              <a:ea typeface="標楷體" panose="03000509000000000000" pitchFamily="65" charset="-120"/>
            </a:endParaRPr>
          </a:p>
        </p:txBody>
      </p:sp>
      <p:sp>
        <p:nvSpPr>
          <p:cNvPr id="21" name="Text Box 26"/>
          <p:cNvSpPr txBox="1">
            <a:spLocks noChangeArrowheads="1"/>
          </p:cNvSpPr>
          <p:nvPr/>
        </p:nvSpPr>
        <p:spPr bwMode="auto">
          <a:xfrm>
            <a:off x="1263310" y="3557131"/>
            <a:ext cx="4411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defTabSz="757238" eaLnBrk="1" hangingPunct="1">
              <a:spcBef>
                <a:spcPct val="50000"/>
              </a:spcBef>
              <a:defRPr b="0">
                <a:solidFill>
                  <a:srgbClr val="0066FF"/>
                </a:solidFill>
                <a:latin typeface="華康儷粗黑" pitchFamily="49" charset="-120"/>
                <a:ea typeface="華康儷粗黑" pitchFamily="49" charset="-120"/>
              </a:defRPr>
            </a:lvl1pPr>
            <a:lvl2pPr marL="742950" indent="-285750" defTabSz="757238" eaLnBrk="0" hangingPunct="0"/>
            <a:lvl3pPr marL="1143000" indent="-228600" defTabSz="757238" eaLnBrk="0" hangingPunct="0"/>
            <a:lvl4pPr marL="1600200" indent="-228600" defTabSz="757238" eaLnBrk="0" hangingPunct="0"/>
            <a:lvl5pPr marL="2057400" indent="-228600" defTabSz="757238" eaLnBrk="0" hangingPunct="0"/>
            <a:lvl6pPr marL="2514600" indent="-228600" defTabSz="757238" eaLnBrk="0" fontAlgn="base" hangingPunct="0">
              <a:spcBef>
                <a:spcPct val="0"/>
              </a:spcBef>
              <a:spcAft>
                <a:spcPct val="0"/>
              </a:spcAft>
            </a:lvl6pPr>
            <a:lvl7pPr marL="2971800" indent="-228600" defTabSz="757238" eaLnBrk="0" fontAlgn="base" hangingPunct="0">
              <a:spcBef>
                <a:spcPct val="0"/>
              </a:spcBef>
              <a:spcAft>
                <a:spcPct val="0"/>
              </a:spcAft>
            </a:lvl7pPr>
            <a:lvl8pPr marL="3429000" indent="-228600" defTabSz="757238" eaLnBrk="0" fontAlgn="base" hangingPunct="0">
              <a:spcBef>
                <a:spcPct val="0"/>
              </a:spcBef>
              <a:spcAft>
                <a:spcPct val="0"/>
              </a:spcAft>
            </a:lvl8pPr>
            <a:lvl9pPr marL="3886200" indent="-228600" defTabSz="757238" eaLnBrk="0" fontAlgn="base" hangingPunct="0">
              <a:spcBef>
                <a:spcPct val="0"/>
              </a:spcBef>
              <a:spcAft>
                <a:spcPct val="0"/>
              </a:spcAft>
            </a:lvl9pPr>
          </a:lstStyle>
          <a:p>
            <a:r>
              <a:rPr lang="zh-TW" altLang="en-US" dirty="0" smtClean="0">
                <a:latin typeface="標楷體" panose="03000509000000000000" pitchFamily="65" charset="-120"/>
                <a:ea typeface="標楷體" panose="03000509000000000000" pitchFamily="65" charset="-120"/>
              </a:rPr>
              <a:t>▼吊車作業警示設施未確實。</a:t>
            </a:r>
            <a:endParaRPr lang="zh-TW" altLang="en-US" dirty="0">
              <a:latin typeface="標楷體" panose="03000509000000000000" pitchFamily="65" charset="-120"/>
              <a:ea typeface="標楷體" panose="03000509000000000000" pitchFamily="65" charset="-120"/>
            </a:endParaRPr>
          </a:p>
        </p:txBody>
      </p:sp>
      <p:sp>
        <p:nvSpPr>
          <p:cNvPr id="12" name="文字方塊 11"/>
          <p:cNvSpPr txBox="1"/>
          <p:nvPr/>
        </p:nvSpPr>
        <p:spPr>
          <a:xfrm>
            <a:off x="1051645" y="3126975"/>
            <a:ext cx="1005920" cy="400110"/>
          </a:xfrm>
          <a:prstGeom prst="rect">
            <a:avLst/>
          </a:prstGeom>
          <a:solidFill>
            <a:srgbClr val="FFCCCC"/>
          </a:solidFill>
          <a:effectLst>
            <a:outerShdw blurRad="50800" dist="38100" dir="2700000" algn="l" rotWithShape="0">
              <a:prstClr val="black"/>
            </a:outerShdw>
          </a:effectLst>
        </p:spPr>
        <p:txBody>
          <a:bodyPr wrap="square" rtlCol="0">
            <a:spAutoFit/>
          </a:bodyPr>
          <a:lstStyle>
            <a:defPPr>
              <a:defRPr lang="zh-TW"/>
            </a:defPPr>
            <a:lvl1pPr>
              <a:defRPr>
                <a:solidFill>
                  <a:srgbClr val="FFFF00"/>
                </a:solidFill>
                <a:effectLst>
                  <a:outerShdw blurRad="38100" dist="38100" dir="2700000" algn="tl">
                    <a:srgbClr val="000000">
                      <a:alpha val="43137"/>
                    </a:srgbClr>
                  </a:outerShdw>
                </a:effectLst>
                <a:latin typeface="華康中圓體" pitchFamily="49" charset="-120"/>
                <a:ea typeface="華康中圓體" pitchFamily="49" charset="-120"/>
              </a:defRPr>
            </a:lvl1pPr>
          </a:lstStyle>
          <a:p>
            <a:r>
              <a:rPr lang="zh-TW" altLang="en-US" b="0" dirty="0">
                <a:solidFill>
                  <a:schemeClr val="accent2">
                    <a:lumMod val="75000"/>
                  </a:schemeClr>
                </a:solidFill>
                <a:effectLst/>
                <a:latin typeface="標楷體" panose="03000509000000000000" pitchFamily="65" charset="-120"/>
                <a:ea typeface="標楷體" panose="03000509000000000000" pitchFamily="65" charset="-120"/>
              </a:rPr>
              <a:t>改善前</a:t>
            </a:r>
            <a:r>
              <a:rPr lang="zh-TW" altLang="en-US" b="0" dirty="0" smtClean="0">
                <a:solidFill>
                  <a:schemeClr val="accent2">
                    <a:lumMod val="75000"/>
                  </a:schemeClr>
                </a:solidFill>
                <a:effectLst/>
                <a:latin typeface="標楷體" panose="03000509000000000000" pitchFamily="65" charset="-120"/>
                <a:ea typeface="標楷體" panose="03000509000000000000" pitchFamily="65" charset="-120"/>
              </a:rPr>
              <a:t> </a:t>
            </a:r>
            <a:endParaRPr lang="zh-TW" altLang="en-US" b="0" dirty="0">
              <a:solidFill>
                <a:schemeClr val="accent2">
                  <a:lumMod val="75000"/>
                </a:schemeClr>
              </a:solidFill>
              <a:effectLst/>
              <a:latin typeface="標楷體" panose="03000509000000000000" pitchFamily="65" charset="-120"/>
              <a:ea typeface="標楷體" panose="03000509000000000000" pitchFamily="65" charset="-120"/>
            </a:endParaRPr>
          </a:p>
        </p:txBody>
      </p:sp>
      <p:sp>
        <p:nvSpPr>
          <p:cNvPr id="13" name="文字方塊 12"/>
          <p:cNvSpPr txBox="1"/>
          <p:nvPr/>
        </p:nvSpPr>
        <p:spPr>
          <a:xfrm>
            <a:off x="5186233" y="3139335"/>
            <a:ext cx="960084" cy="400110"/>
          </a:xfrm>
          <a:prstGeom prst="rect">
            <a:avLst/>
          </a:prstGeom>
          <a:solidFill>
            <a:schemeClr val="accent3">
              <a:lumMod val="40000"/>
              <a:lumOff val="60000"/>
            </a:schemeClr>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改善後 </a:t>
            </a:r>
          </a:p>
        </p:txBody>
      </p:sp>
      <p:sp>
        <p:nvSpPr>
          <p:cNvPr id="16" name="橢圓 15"/>
          <p:cNvSpPr/>
          <p:nvPr/>
        </p:nvSpPr>
        <p:spPr bwMode="auto">
          <a:xfrm>
            <a:off x="2168165" y="1084081"/>
            <a:ext cx="1819373" cy="1508289"/>
          </a:xfrm>
          <a:prstGeom prst="ellipse">
            <a:avLst/>
          </a:prstGeom>
          <a:noFill/>
          <a:ln w="19050"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Tahoma" pitchFamily="34" charset="0"/>
              <a:ea typeface="新細明體" pitchFamily="18" charset="-120"/>
            </a:endParaRPr>
          </a:p>
        </p:txBody>
      </p:sp>
      <p:sp>
        <p:nvSpPr>
          <p:cNvPr id="17" name="橢圓 16"/>
          <p:cNvSpPr/>
          <p:nvPr/>
        </p:nvSpPr>
        <p:spPr bwMode="auto">
          <a:xfrm>
            <a:off x="5750351" y="1123359"/>
            <a:ext cx="2384981" cy="1912072"/>
          </a:xfrm>
          <a:prstGeom prst="ellipse">
            <a:avLst/>
          </a:prstGeom>
          <a:noFill/>
          <a:ln w="19050"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Tahoma" pitchFamily="34" charset="0"/>
              <a:ea typeface="新細明體" pitchFamily="18" charset="-120"/>
            </a:endParaRPr>
          </a:p>
        </p:txBody>
      </p:sp>
      <p:sp>
        <p:nvSpPr>
          <p:cNvPr id="18" name="橢圓 17"/>
          <p:cNvSpPr/>
          <p:nvPr/>
        </p:nvSpPr>
        <p:spPr bwMode="auto">
          <a:xfrm>
            <a:off x="1330749" y="4732256"/>
            <a:ext cx="3401507" cy="1178350"/>
          </a:xfrm>
          <a:prstGeom prst="ellipse">
            <a:avLst/>
          </a:prstGeom>
          <a:noFill/>
          <a:ln w="19050"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Tahoma" pitchFamily="34" charset="0"/>
              <a:ea typeface="新細明體" pitchFamily="18" charset="-120"/>
            </a:endParaRPr>
          </a:p>
        </p:txBody>
      </p:sp>
      <p:sp>
        <p:nvSpPr>
          <p:cNvPr id="19" name="橢圓 18"/>
          <p:cNvSpPr/>
          <p:nvPr/>
        </p:nvSpPr>
        <p:spPr bwMode="auto">
          <a:xfrm>
            <a:off x="5376419" y="4901938"/>
            <a:ext cx="3401507" cy="1170496"/>
          </a:xfrm>
          <a:prstGeom prst="ellipse">
            <a:avLst/>
          </a:prstGeom>
          <a:noFill/>
          <a:ln w="19050"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4193937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9" name="Picture 3" descr="D:\公務資料夾\30G硬碟\WH77-C\稽查\103.12.5第4次稽查-簡報準備（103.11.19）\給主辦\缺失改善\6-2.JPG"/>
          <p:cNvPicPr>
            <a:picLocks noChangeAspect="1" noChangeArrowheads="1"/>
          </p:cNvPicPr>
          <p:nvPr/>
        </p:nvPicPr>
        <p:blipFill>
          <a:blip r:embed="rId2" cstate="print"/>
          <a:stretch>
            <a:fillRect/>
          </a:stretch>
        </p:blipFill>
        <p:spPr bwMode="auto">
          <a:xfrm>
            <a:off x="5294874" y="1032552"/>
            <a:ext cx="3706846" cy="2471230"/>
          </a:xfrm>
          <a:prstGeom prst="rect">
            <a:avLst/>
          </a:prstGeom>
          <a:noFill/>
          <a:extLst>
            <a:ext uri="{909E8E84-426E-40DD-AFC4-6F175D3DCCD1}">
              <a14:hiddenFill xmlns:a14="http://schemas.microsoft.com/office/drawing/2010/main">
                <a:solidFill>
                  <a:srgbClr val="FFFFFF"/>
                </a:solidFill>
              </a14:hiddenFill>
            </a:ext>
          </a:extLst>
        </p:spPr>
      </p:pic>
      <p:pic>
        <p:nvPicPr>
          <p:cNvPr id="710661" name="Picture 5" descr="D:\公務資料夾\30G硬碟\WH77-C\稽查\103.12.5第4次稽查-簡報準備（103.11.19）\給主辦\缺失改善\41-南31圍籬缺少警示燈-後.JPG"/>
          <p:cNvPicPr>
            <a:picLocks noChangeAspect="1" noChangeArrowheads="1"/>
          </p:cNvPicPr>
          <p:nvPr/>
        </p:nvPicPr>
        <p:blipFill>
          <a:blip r:embed="rId3" cstate="print"/>
          <a:stretch>
            <a:fillRect/>
          </a:stretch>
        </p:blipFill>
        <p:spPr bwMode="auto">
          <a:xfrm>
            <a:off x="5294873" y="3880825"/>
            <a:ext cx="3706846" cy="2471230"/>
          </a:xfrm>
          <a:prstGeom prst="rect">
            <a:avLst/>
          </a:prstGeom>
          <a:noFill/>
          <a:extLst>
            <a:ext uri="{909E8E84-426E-40DD-AFC4-6F175D3DCCD1}">
              <a14:hiddenFill xmlns:a14="http://schemas.microsoft.com/office/drawing/2010/main">
                <a:solidFill>
                  <a:srgbClr val="FFFFFF"/>
                </a:solidFill>
              </a14:hiddenFill>
            </a:ext>
          </a:extLst>
        </p:spPr>
      </p:pic>
      <p:pic>
        <p:nvPicPr>
          <p:cNvPr id="710660" name="Picture 4" descr="D:\公務資料夾\30G硬碟\WH77-C\稽查\103.12.5第4次稽查-簡報準備（103.11.19）\給主辦\缺失改善\41-南31圍籬缺少警示燈-前.JPG"/>
          <p:cNvPicPr>
            <a:picLocks noChangeAspect="1" noChangeArrowheads="1"/>
          </p:cNvPicPr>
          <p:nvPr/>
        </p:nvPicPr>
        <p:blipFill>
          <a:blip r:embed="rId4" cstate="print"/>
          <a:stretch>
            <a:fillRect/>
          </a:stretch>
        </p:blipFill>
        <p:spPr bwMode="auto">
          <a:xfrm>
            <a:off x="1159754" y="3880826"/>
            <a:ext cx="3706846" cy="24712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公務資料夾\30G硬碟\WH77-C\稽查\103.12.5第4次稽查-簡報準備（103.11.19）\給主辦\缺失改善\6-1.JPG"/>
          <p:cNvPicPr>
            <a:picLocks noChangeAspect="1" noChangeArrowheads="1"/>
          </p:cNvPicPr>
          <p:nvPr/>
        </p:nvPicPr>
        <p:blipFill>
          <a:blip r:embed="rId5" cstate="print"/>
          <a:stretch>
            <a:fillRect/>
          </a:stretch>
        </p:blipFill>
        <p:spPr bwMode="auto">
          <a:xfrm>
            <a:off x="1159754" y="1032552"/>
            <a:ext cx="3706846" cy="2471230"/>
          </a:xfrm>
          <a:prstGeom prst="rect">
            <a:avLst/>
          </a:prstGeom>
          <a:noFill/>
          <a:extLst>
            <a:ext uri="{909E8E84-426E-40DD-AFC4-6F175D3DCCD1}">
              <a14:hiddenFill xmlns:a14="http://schemas.microsoft.com/office/drawing/2010/main">
                <a:solidFill>
                  <a:srgbClr val="FFFFFF"/>
                </a:solidFill>
              </a14:hiddenFill>
            </a:ext>
          </a:extLst>
        </p:spPr>
      </p:pic>
      <p:sp>
        <p:nvSpPr>
          <p:cNvPr id="6173" name="Rectangle 24"/>
          <p:cNvSpPr>
            <a:spLocks noChangeArrowheads="1"/>
          </p:cNvSpPr>
          <p:nvPr/>
        </p:nvSpPr>
        <p:spPr bwMode="auto">
          <a:xfrm>
            <a:off x="1922464" y="230188"/>
            <a:ext cx="7497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711200" indent="-711200"/>
            <a:r>
              <a:rPr lang="en-US" altLang="zh-TW" sz="2400" b="0" dirty="0">
                <a:solidFill>
                  <a:srgbClr val="CC3300"/>
                </a:solidFill>
                <a:latin typeface="標楷體" panose="03000509000000000000" pitchFamily="65" charset="-120"/>
                <a:ea typeface="標楷體" panose="03000509000000000000" pitchFamily="65" charset="-120"/>
              </a:rPr>
              <a:t>8</a:t>
            </a:r>
            <a:r>
              <a:rPr lang="en-US" altLang="zh-TW" sz="2400" b="0" dirty="0" smtClean="0">
                <a:solidFill>
                  <a:srgbClr val="CC3300"/>
                </a:solidFill>
                <a:latin typeface="標楷體" panose="03000509000000000000" pitchFamily="65" charset="-120"/>
                <a:ea typeface="標楷體" panose="03000509000000000000" pitchFamily="65" charset="-120"/>
              </a:rPr>
              <a:t>-2.</a:t>
            </a:r>
            <a:r>
              <a:rPr lang="zh-TW" altLang="en-US" sz="2400" b="0" dirty="0" smtClean="0">
                <a:solidFill>
                  <a:srgbClr val="CC3300"/>
                </a:solidFill>
                <a:latin typeface="標楷體" panose="03000509000000000000" pitchFamily="65" charset="-120"/>
                <a:ea typeface="標楷體" panose="03000509000000000000" pitchFamily="65" charset="-120"/>
              </a:rPr>
              <a:t>勞安稽核缺失改善前、後照片</a:t>
            </a:r>
            <a:r>
              <a:rPr lang="en-US" altLang="zh-TW" sz="2400" b="0" dirty="0" smtClean="0">
                <a:solidFill>
                  <a:srgbClr val="CC3300"/>
                </a:solidFill>
                <a:latin typeface="標楷體" panose="03000509000000000000" pitchFamily="65" charset="-120"/>
                <a:ea typeface="標楷體" panose="03000509000000000000" pitchFamily="65" charset="-120"/>
              </a:rPr>
              <a:t>(2/5)</a:t>
            </a:r>
            <a:endParaRPr lang="en-US" altLang="zh-TW" sz="2400" b="0" dirty="0">
              <a:solidFill>
                <a:srgbClr val="CC3300"/>
              </a:solidFill>
              <a:latin typeface="標楷體" panose="03000509000000000000" pitchFamily="65" charset="-120"/>
              <a:ea typeface="標楷體" panose="03000509000000000000" pitchFamily="65" charset="-120"/>
            </a:endParaRPr>
          </a:p>
        </p:txBody>
      </p:sp>
      <p:sp>
        <p:nvSpPr>
          <p:cNvPr id="18" name="文字方塊 17"/>
          <p:cNvSpPr txBox="1"/>
          <p:nvPr/>
        </p:nvSpPr>
        <p:spPr>
          <a:xfrm>
            <a:off x="1051645" y="5987749"/>
            <a:ext cx="1005920" cy="400110"/>
          </a:xfrm>
          <a:prstGeom prst="rect">
            <a:avLst/>
          </a:prstGeom>
          <a:solidFill>
            <a:srgbClr val="FFCCCC"/>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改善前 </a:t>
            </a:r>
          </a:p>
        </p:txBody>
      </p:sp>
      <p:sp>
        <p:nvSpPr>
          <p:cNvPr id="19" name="文字方塊 18"/>
          <p:cNvSpPr txBox="1"/>
          <p:nvPr/>
        </p:nvSpPr>
        <p:spPr>
          <a:xfrm>
            <a:off x="5186233" y="5989413"/>
            <a:ext cx="982618" cy="400110"/>
          </a:xfrm>
          <a:prstGeom prst="rect">
            <a:avLst/>
          </a:prstGeom>
          <a:solidFill>
            <a:schemeClr val="accent3">
              <a:lumMod val="40000"/>
              <a:lumOff val="60000"/>
            </a:schemeClr>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改善後 </a:t>
            </a:r>
          </a:p>
        </p:txBody>
      </p:sp>
      <p:sp>
        <p:nvSpPr>
          <p:cNvPr id="20" name="文字方塊 19"/>
          <p:cNvSpPr txBox="1"/>
          <p:nvPr/>
        </p:nvSpPr>
        <p:spPr>
          <a:xfrm>
            <a:off x="1051645" y="3126975"/>
            <a:ext cx="1005920" cy="400110"/>
          </a:xfrm>
          <a:prstGeom prst="rect">
            <a:avLst/>
          </a:prstGeom>
          <a:solidFill>
            <a:srgbClr val="FFCCCC"/>
          </a:solidFill>
          <a:effectLst>
            <a:outerShdw blurRad="50800" dist="38100" dir="2700000" algn="l" rotWithShape="0">
              <a:prstClr val="black"/>
            </a:outerShdw>
          </a:effectLst>
        </p:spPr>
        <p:txBody>
          <a:bodyPr wrap="square" rtlCol="0">
            <a:spAutoFit/>
          </a:bodyPr>
          <a:lstStyle>
            <a:defPPr>
              <a:defRPr lang="zh-TW"/>
            </a:defPPr>
            <a:lvl1pPr>
              <a:defRPr>
                <a:solidFill>
                  <a:srgbClr val="FFFF00"/>
                </a:solidFill>
                <a:effectLst>
                  <a:outerShdw blurRad="38100" dist="38100" dir="2700000" algn="tl">
                    <a:srgbClr val="000000">
                      <a:alpha val="43137"/>
                    </a:srgbClr>
                  </a:outerShdw>
                </a:effectLst>
                <a:latin typeface="華康中圓體" pitchFamily="49" charset="-120"/>
                <a:ea typeface="華康中圓體" pitchFamily="49" charset="-120"/>
              </a:defRPr>
            </a:lvl1pPr>
          </a:lstStyle>
          <a:p>
            <a:r>
              <a:rPr lang="zh-TW" altLang="en-US" b="0" dirty="0">
                <a:solidFill>
                  <a:schemeClr val="accent2">
                    <a:lumMod val="75000"/>
                  </a:schemeClr>
                </a:solidFill>
                <a:effectLst/>
                <a:latin typeface="標楷體" panose="03000509000000000000" pitchFamily="65" charset="-120"/>
                <a:ea typeface="標楷體" panose="03000509000000000000" pitchFamily="65" charset="-120"/>
              </a:rPr>
              <a:t>改善前</a:t>
            </a:r>
            <a:r>
              <a:rPr lang="zh-TW" altLang="en-US" b="0" dirty="0" smtClean="0">
                <a:solidFill>
                  <a:schemeClr val="accent2">
                    <a:lumMod val="75000"/>
                  </a:schemeClr>
                </a:solidFill>
                <a:effectLst/>
                <a:latin typeface="標楷體" panose="03000509000000000000" pitchFamily="65" charset="-120"/>
                <a:ea typeface="標楷體" panose="03000509000000000000" pitchFamily="65" charset="-120"/>
              </a:rPr>
              <a:t> </a:t>
            </a:r>
            <a:endParaRPr lang="zh-TW" altLang="en-US" b="0" dirty="0">
              <a:solidFill>
                <a:schemeClr val="accent2">
                  <a:lumMod val="75000"/>
                </a:schemeClr>
              </a:solidFill>
              <a:effectLst/>
              <a:latin typeface="標楷體" panose="03000509000000000000" pitchFamily="65" charset="-120"/>
              <a:ea typeface="標楷體" panose="03000509000000000000" pitchFamily="65" charset="-120"/>
            </a:endParaRPr>
          </a:p>
        </p:txBody>
      </p:sp>
      <p:sp>
        <p:nvSpPr>
          <p:cNvPr id="21" name="文字方塊 20"/>
          <p:cNvSpPr txBox="1"/>
          <p:nvPr/>
        </p:nvSpPr>
        <p:spPr>
          <a:xfrm>
            <a:off x="5186233" y="3126975"/>
            <a:ext cx="960084" cy="400110"/>
          </a:xfrm>
          <a:prstGeom prst="rect">
            <a:avLst/>
          </a:prstGeom>
          <a:solidFill>
            <a:schemeClr val="accent3">
              <a:lumMod val="40000"/>
              <a:lumOff val="60000"/>
            </a:schemeClr>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改善後 </a:t>
            </a:r>
          </a:p>
        </p:txBody>
      </p:sp>
      <p:sp>
        <p:nvSpPr>
          <p:cNvPr id="22" name="Text Box 24"/>
          <p:cNvSpPr txBox="1">
            <a:spLocks noChangeArrowheads="1"/>
          </p:cNvSpPr>
          <p:nvPr/>
        </p:nvSpPr>
        <p:spPr bwMode="auto">
          <a:xfrm>
            <a:off x="1271587" y="674688"/>
            <a:ext cx="74152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spcBef>
                <a:spcPct val="50000"/>
              </a:spcBef>
            </a:pPr>
            <a:r>
              <a:rPr lang="zh-TW" altLang="en-US" b="0" dirty="0" smtClean="0">
                <a:solidFill>
                  <a:srgbClr val="0066FF"/>
                </a:solidFill>
                <a:latin typeface="標楷體" panose="03000509000000000000" pitchFamily="65" charset="-120"/>
                <a:ea typeface="標楷體" panose="03000509000000000000" pitchFamily="65" charset="-120"/>
              </a:rPr>
              <a:t>▼ 土堆覆蓋不完全。</a:t>
            </a:r>
            <a:endParaRPr lang="zh-TW" altLang="en-US" b="0" dirty="0">
              <a:solidFill>
                <a:srgbClr val="0066FF"/>
              </a:solidFill>
              <a:latin typeface="標楷體" panose="03000509000000000000" pitchFamily="65" charset="-120"/>
              <a:ea typeface="標楷體" panose="03000509000000000000" pitchFamily="65" charset="-120"/>
            </a:endParaRPr>
          </a:p>
        </p:txBody>
      </p:sp>
      <p:sp>
        <p:nvSpPr>
          <p:cNvPr id="23" name="Text Box 26"/>
          <p:cNvSpPr txBox="1">
            <a:spLocks noChangeArrowheads="1"/>
          </p:cNvSpPr>
          <p:nvPr/>
        </p:nvSpPr>
        <p:spPr bwMode="auto">
          <a:xfrm>
            <a:off x="1263310" y="3545980"/>
            <a:ext cx="4411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defTabSz="757238" eaLnBrk="1" hangingPunct="1">
              <a:spcBef>
                <a:spcPct val="50000"/>
              </a:spcBef>
              <a:defRPr b="0">
                <a:solidFill>
                  <a:srgbClr val="0066FF"/>
                </a:solidFill>
                <a:latin typeface="華康儷粗黑" pitchFamily="49" charset="-120"/>
                <a:ea typeface="華康儷粗黑" pitchFamily="49" charset="-120"/>
              </a:defRPr>
            </a:lvl1pPr>
            <a:lvl2pPr marL="742950" indent="-285750" defTabSz="757238" eaLnBrk="0" hangingPunct="0"/>
            <a:lvl3pPr marL="1143000" indent="-228600" defTabSz="757238" eaLnBrk="0" hangingPunct="0"/>
            <a:lvl4pPr marL="1600200" indent="-228600" defTabSz="757238" eaLnBrk="0" hangingPunct="0"/>
            <a:lvl5pPr marL="2057400" indent="-228600" defTabSz="757238" eaLnBrk="0" hangingPunct="0"/>
            <a:lvl6pPr marL="2514600" indent="-228600" defTabSz="757238" eaLnBrk="0" fontAlgn="base" hangingPunct="0">
              <a:spcBef>
                <a:spcPct val="0"/>
              </a:spcBef>
              <a:spcAft>
                <a:spcPct val="0"/>
              </a:spcAft>
            </a:lvl6pPr>
            <a:lvl7pPr marL="2971800" indent="-228600" defTabSz="757238" eaLnBrk="0" fontAlgn="base" hangingPunct="0">
              <a:spcBef>
                <a:spcPct val="0"/>
              </a:spcBef>
              <a:spcAft>
                <a:spcPct val="0"/>
              </a:spcAft>
            </a:lvl7pPr>
            <a:lvl8pPr marL="3429000" indent="-228600" defTabSz="757238" eaLnBrk="0" fontAlgn="base" hangingPunct="0">
              <a:spcBef>
                <a:spcPct val="0"/>
              </a:spcBef>
              <a:spcAft>
                <a:spcPct val="0"/>
              </a:spcAft>
            </a:lvl8pPr>
            <a:lvl9pPr marL="3886200" indent="-228600" defTabSz="757238" eaLnBrk="0" fontAlgn="base" hangingPunct="0">
              <a:spcBef>
                <a:spcPct val="0"/>
              </a:spcBef>
              <a:spcAft>
                <a:spcPct val="0"/>
              </a:spcAft>
            </a:lvl9pPr>
          </a:lstStyle>
          <a:p>
            <a:r>
              <a:rPr lang="zh-TW" altLang="en-US" dirty="0" smtClean="0">
                <a:latin typeface="標楷體" panose="03000509000000000000" pitchFamily="65" charset="-120"/>
                <a:ea typeface="標楷體" panose="03000509000000000000" pitchFamily="65" charset="-120"/>
              </a:rPr>
              <a:t>▼ 物料堆置高度過高。</a:t>
            </a:r>
            <a:endParaRPr lang="zh-TW" altLang="en-US" dirty="0">
              <a:latin typeface="標楷體" panose="03000509000000000000" pitchFamily="65" charset="-120"/>
              <a:ea typeface="標楷體" panose="03000509000000000000" pitchFamily="65" charset="-120"/>
            </a:endParaRPr>
          </a:p>
        </p:txBody>
      </p:sp>
      <p:sp>
        <p:nvSpPr>
          <p:cNvPr id="14" name="橢圓 13"/>
          <p:cNvSpPr/>
          <p:nvPr/>
        </p:nvSpPr>
        <p:spPr bwMode="auto">
          <a:xfrm>
            <a:off x="1442302" y="4232636"/>
            <a:ext cx="2356700" cy="1687397"/>
          </a:xfrm>
          <a:prstGeom prst="ellipse">
            <a:avLst/>
          </a:prstGeom>
          <a:noFill/>
          <a:ln w="19050"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Tahoma" pitchFamily="34" charset="0"/>
              <a:ea typeface="新細明體" pitchFamily="18" charset="-120"/>
            </a:endParaRPr>
          </a:p>
        </p:txBody>
      </p:sp>
      <p:sp>
        <p:nvSpPr>
          <p:cNvPr id="15" name="橢圓 14"/>
          <p:cNvSpPr/>
          <p:nvPr/>
        </p:nvSpPr>
        <p:spPr bwMode="auto">
          <a:xfrm>
            <a:off x="2433688" y="1113935"/>
            <a:ext cx="1940349" cy="1770667"/>
          </a:xfrm>
          <a:prstGeom prst="ellipse">
            <a:avLst/>
          </a:prstGeom>
          <a:noFill/>
          <a:ln w="19050"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2959070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9" name="Picture 3" descr="D:\公務資料夾\30G硬碟\WH77-C\稽查\103.12.5第4次稽查-簡報準備（103.11.19）\給主辦\缺失改善\6-2.JPG"/>
          <p:cNvPicPr>
            <a:picLocks noChangeAspect="1" noChangeArrowheads="1"/>
          </p:cNvPicPr>
          <p:nvPr/>
        </p:nvPicPr>
        <p:blipFill>
          <a:blip r:embed="rId2" cstate="print"/>
          <a:stretch>
            <a:fillRect/>
          </a:stretch>
        </p:blipFill>
        <p:spPr bwMode="auto">
          <a:xfrm>
            <a:off x="5294874" y="1032552"/>
            <a:ext cx="3706845" cy="2471230"/>
          </a:xfrm>
          <a:prstGeom prst="rect">
            <a:avLst/>
          </a:prstGeom>
          <a:noFill/>
          <a:extLst>
            <a:ext uri="{909E8E84-426E-40DD-AFC4-6F175D3DCCD1}">
              <a14:hiddenFill xmlns:a14="http://schemas.microsoft.com/office/drawing/2010/main">
                <a:solidFill>
                  <a:srgbClr val="FFFFFF"/>
                </a:solidFill>
              </a14:hiddenFill>
            </a:ext>
          </a:extLst>
        </p:spPr>
      </p:pic>
      <p:pic>
        <p:nvPicPr>
          <p:cNvPr id="710661" name="Picture 5" descr="D:\公務資料夾\30G硬碟\WH77-C\稽查\103.12.5第4次稽查-簡報準備（103.11.19）\給主辦\缺失改善\41-南31圍籬缺少警示燈-後.JPG"/>
          <p:cNvPicPr>
            <a:picLocks noChangeAspect="1" noChangeArrowheads="1"/>
          </p:cNvPicPr>
          <p:nvPr/>
        </p:nvPicPr>
        <p:blipFill>
          <a:blip r:embed="rId3" cstate="print"/>
          <a:stretch>
            <a:fillRect/>
          </a:stretch>
        </p:blipFill>
        <p:spPr bwMode="auto">
          <a:xfrm>
            <a:off x="5294873" y="3880825"/>
            <a:ext cx="3706845" cy="2471230"/>
          </a:xfrm>
          <a:prstGeom prst="rect">
            <a:avLst/>
          </a:prstGeom>
          <a:noFill/>
          <a:extLst>
            <a:ext uri="{909E8E84-426E-40DD-AFC4-6F175D3DCCD1}">
              <a14:hiddenFill xmlns:a14="http://schemas.microsoft.com/office/drawing/2010/main">
                <a:solidFill>
                  <a:srgbClr val="FFFFFF"/>
                </a:solidFill>
              </a14:hiddenFill>
            </a:ext>
          </a:extLst>
        </p:spPr>
      </p:pic>
      <p:pic>
        <p:nvPicPr>
          <p:cNvPr id="710660" name="Picture 4" descr="D:\公務資料夾\30G硬碟\WH77-C\稽查\103.12.5第4次稽查-簡報準備（103.11.19）\給主辦\缺失改善\41-南31圍籬缺少警示燈-前.JPG"/>
          <p:cNvPicPr>
            <a:picLocks noChangeAspect="1" noChangeArrowheads="1"/>
          </p:cNvPicPr>
          <p:nvPr/>
        </p:nvPicPr>
        <p:blipFill>
          <a:blip r:embed="rId4" cstate="print"/>
          <a:stretch>
            <a:fillRect/>
          </a:stretch>
        </p:blipFill>
        <p:spPr bwMode="auto">
          <a:xfrm>
            <a:off x="1159754" y="3880826"/>
            <a:ext cx="3706845" cy="24712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公務資料夾\30G硬碟\WH77-C\稽查\103.12.5第4次稽查-簡報準備（103.11.19）\給主辦\缺失改善\6-1.JPG"/>
          <p:cNvPicPr>
            <a:picLocks noChangeAspect="1" noChangeArrowheads="1"/>
          </p:cNvPicPr>
          <p:nvPr/>
        </p:nvPicPr>
        <p:blipFill>
          <a:blip r:embed="rId5" cstate="print"/>
          <a:stretch>
            <a:fillRect/>
          </a:stretch>
        </p:blipFill>
        <p:spPr bwMode="auto">
          <a:xfrm>
            <a:off x="1159754" y="1032552"/>
            <a:ext cx="3706845" cy="2471230"/>
          </a:xfrm>
          <a:prstGeom prst="rect">
            <a:avLst/>
          </a:prstGeom>
          <a:noFill/>
          <a:extLst>
            <a:ext uri="{909E8E84-426E-40DD-AFC4-6F175D3DCCD1}">
              <a14:hiddenFill xmlns:a14="http://schemas.microsoft.com/office/drawing/2010/main">
                <a:solidFill>
                  <a:srgbClr val="FFFFFF"/>
                </a:solidFill>
              </a14:hiddenFill>
            </a:ext>
          </a:extLst>
        </p:spPr>
      </p:pic>
      <p:sp>
        <p:nvSpPr>
          <p:cNvPr id="6173" name="Rectangle 24"/>
          <p:cNvSpPr>
            <a:spLocks noChangeArrowheads="1"/>
          </p:cNvSpPr>
          <p:nvPr/>
        </p:nvSpPr>
        <p:spPr bwMode="auto">
          <a:xfrm>
            <a:off x="1922464" y="230188"/>
            <a:ext cx="7497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711200" indent="-711200"/>
            <a:r>
              <a:rPr lang="en-US" altLang="zh-TW" sz="2400" b="0" dirty="0">
                <a:solidFill>
                  <a:srgbClr val="CC3300"/>
                </a:solidFill>
                <a:latin typeface="標楷體" panose="03000509000000000000" pitchFamily="65" charset="-120"/>
                <a:ea typeface="標楷體" panose="03000509000000000000" pitchFamily="65" charset="-120"/>
              </a:rPr>
              <a:t>8</a:t>
            </a:r>
            <a:r>
              <a:rPr lang="en-US" altLang="zh-TW" sz="2400" b="0" dirty="0" smtClean="0">
                <a:solidFill>
                  <a:srgbClr val="CC3300"/>
                </a:solidFill>
                <a:latin typeface="標楷體" panose="03000509000000000000" pitchFamily="65" charset="-120"/>
                <a:ea typeface="標楷體" panose="03000509000000000000" pitchFamily="65" charset="-120"/>
              </a:rPr>
              <a:t>-2.</a:t>
            </a:r>
            <a:r>
              <a:rPr lang="zh-TW" altLang="en-US" sz="2400" b="0" dirty="0" smtClean="0">
                <a:solidFill>
                  <a:srgbClr val="CC3300"/>
                </a:solidFill>
                <a:latin typeface="標楷體" panose="03000509000000000000" pitchFamily="65" charset="-120"/>
                <a:ea typeface="標楷體" panose="03000509000000000000" pitchFamily="65" charset="-120"/>
              </a:rPr>
              <a:t>勞安稽核缺失改善前、後照片</a:t>
            </a:r>
            <a:r>
              <a:rPr lang="en-US" altLang="zh-TW" sz="2400" b="0" dirty="0" smtClean="0">
                <a:solidFill>
                  <a:srgbClr val="CC3300"/>
                </a:solidFill>
                <a:latin typeface="標楷體" panose="03000509000000000000" pitchFamily="65" charset="-120"/>
                <a:ea typeface="標楷體" panose="03000509000000000000" pitchFamily="65" charset="-120"/>
              </a:rPr>
              <a:t>(3/5)</a:t>
            </a:r>
            <a:endParaRPr lang="en-US" altLang="zh-TW" sz="2400" b="0" dirty="0">
              <a:solidFill>
                <a:srgbClr val="CC3300"/>
              </a:solidFill>
              <a:latin typeface="標楷體" panose="03000509000000000000" pitchFamily="65" charset="-120"/>
              <a:ea typeface="標楷體" panose="03000509000000000000" pitchFamily="65" charset="-120"/>
            </a:endParaRPr>
          </a:p>
        </p:txBody>
      </p:sp>
      <p:sp>
        <p:nvSpPr>
          <p:cNvPr id="18" name="文字方塊 17"/>
          <p:cNvSpPr txBox="1"/>
          <p:nvPr/>
        </p:nvSpPr>
        <p:spPr>
          <a:xfrm>
            <a:off x="1051645" y="5987749"/>
            <a:ext cx="1005920" cy="400110"/>
          </a:xfrm>
          <a:prstGeom prst="rect">
            <a:avLst/>
          </a:prstGeom>
          <a:solidFill>
            <a:srgbClr val="FFCCCC"/>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改善前 </a:t>
            </a:r>
          </a:p>
        </p:txBody>
      </p:sp>
      <p:sp>
        <p:nvSpPr>
          <p:cNvPr id="19" name="文字方塊 18"/>
          <p:cNvSpPr txBox="1"/>
          <p:nvPr/>
        </p:nvSpPr>
        <p:spPr>
          <a:xfrm>
            <a:off x="5186233" y="5989413"/>
            <a:ext cx="982618" cy="400110"/>
          </a:xfrm>
          <a:prstGeom prst="rect">
            <a:avLst/>
          </a:prstGeom>
          <a:solidFill>
            <a:schemeClr val="accent3">
              <a:lumMod val="40000"/>
              <a:lumOff val="60000"/>
            </a:schemeClr>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改善後 </a:t>
            </a:r>
          </a:p>
        </p:txBody>
      </p:sp>
      <p:sp>
        <p:nvSpPr>
          <p:cNvPr id="20" name="文字方塊 19"/>
          <p:cNvSpPr txBox="1"/>
          <p:nvPr/>
        </p:nvSpPr>
        <p:spPr>
          <a:xfrm>
            <a:off x="1051645" y="3126975"/>
            <a:ext cx="1005920" cy="400110"/>
          </a:xfrm>
          <a:prstGeom prst="rect">
            <a:avLst/>
          </a:prstGeom>
          <a:solidFill>
            <a:srgbClr val="FFCCCC"/>
          </a:solidFill>
          <a:effectLst>
            <a:outerShdw blurRad="50800" dist="38100" dir="2700000" algn="l" rotWithShape="0">
              <a:prstClr val="black"/>
            </a:outerShdw>
          </a:effectLst>
        </p:spPr>
        <p:txBody>
          <a:bodyPr wrap="square" rtlCol="0">
            <a:spAutoFit/>
          </a:bodyPr>
          <a:lstStyle>
            <a:defPPr>
              <a:defRPr lang="zh-TW"/>
            </a:defPPr>
            <a:lvl1pPr>
              <a:defRPr>
                <a:solidFill>
                  <a:srgbClr val="FFFF00"/>
                </a:solidFill>
                <a:effectLst>
                  <a:outerShdw blurRad="38100" dist="38100" dir="2700000" algn="tl">
                    <a:srgbClr val="000000">
                      <a:alpha val="43137"/>
                    </a:srgbClr>
                  </a:outerShdw>
                </a:effectLst>
                <a:latin typeface="華康中圓體" pitchFamily="49" charset="-120"/>
                <a:ea typeface="華康中圓體" pitchFamily="49" charset="-120"/>
              </a:defRPr>
            </a:lvl1pPr>
          </a:lstStyle>
          <a:p>
            <a:r>
              <a:rPr lang="zh-TW" altLang="en-US" b="0" dirty="0">
                <a:solidFill>
                  <a:schemeClr val="accent2">
                    <a:lumMod val="75000"/>
                  </a:schemeClr>
                </a:solidFill>
                <a:effectLst/>
                <a:latin typeface="標楷體" panose="03000509000000000000" pitchFamily="65" charset="-120"/>
                <a:ea typeface="標楷體" panose="03000509000000000000" pitchFamily="65" charset="-120"/>
              </a:rPr>
              <a:t>改善前</a:t>
            </a:r>
            <a:r>
              <a:rPr lang="zh-TW" altLang="en-US" b="0" dirty="0" smtClean="0">
                <a:solidFill>
                  <a:schemeClr val="accent2">
                    <a:lumMod val="75000"/>
                  </a:schemeClr>
                </a:solidFill>
                <a:effectLst/>
                <a:latin typeface="標楷體" panose="03000509000000000000" pitchFamily="65" charset="-120"/>
                <a:ea typeface="標楷體" panose="03000509000000000000" pitchFamily="65" charset="-120"/>
              </a:rPr>
              <a:t> </a:t>
            </a:r>
            <a:endParaRPr lang="zh-TW" altLang="en-US" b="0" dirty="0">
              <a:solidFill>
                <a:schemeClr val="accent2">
                  <a:lumMod val="75000"/>
                </a:schemeClr>
              </a:solidFill>
              <a:effectLst/>
              <a:latin typeface="標楷體" panose="03000509000000000000" pitchFamily="65" charset="-120"/>
              <a:ea typeface="標楷體" panose="03000509000000000000" pitchFamily="65" charset="-120"/>
            </a:endParaRPr>
          </a:p>
        </p:txBody>
      </p:sp>
      <p:sp>
        <p:nvSpPr>
          <p:cNvPr id="21" name="文字方塊 20"/>
          <p:cNvSpPr txBox="1"/>
          <p:nvPr/>
        </p:nvSpPr>
        <p:spPr>
          <a:xfrm>
            <a:off x="5186233" y="3126975"/>
            <a:ext cx="960084" cy="400110"/>
          </a:xfrm>
          <a:prstGeom prst="rect">
            <a:avLst/>
          </a:prstGeom>
          <a:solidFill>
            <a:schemeClr val="accent3">
              <a:lumMod val="40000"/>
              <a:lumOff val="60000"/>
            </a:schemeClr>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改善後 </a:t>
            </a:r>
          </a:p>
        </p:txBody>
      </p:sp>
      <p:sp>
        <p:nvSpPr>
          <p:cNvPr id="22" name="Text Box 24"/>
          <p:cNvSpPr txBox="1">
            <a:spLocks noChangeArrowheads="1"/>
          </p:cNvSpPr>
          <p:nvPr/>
        </p:nvSpPr>
        <p:spPr bwMode="auto">
          <a:xfrm>
            <a:off x="1271587" y="674688"/>
            <a:ext cx="74152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spcBef>
                <a:spcPct val="50000"/>
              </a:spcBef>
            </a:pPr>
            <a:r>
              <a:rPr lang="zh-TW" altLang="en-US" b="0" dirty="0" smtClean="0">
                <a:solidFill>
                  <a:srgbClr val="0066FF"/>
                </a:solidFill>
                <a:latin typeface="標楷體" panose="03000509000000000000" pitchFamily="65" charset="-120"/>
                <a:ea typeface="標楷體" panose="03000509000000000000" pitchFamily="65" charset="-120"/>
              </a:rPr>
              <a:t>▼ 橋面版鋼釘未清理。</a:t>
            </a:r>
            <a:endParaRPr lang="zh-TW" altLang="en-US" b="0" dirty="0">
              <a:solidFill>
                <a:srgbClr val="0066FF"/>
              </a:solidFill>
              <a:latin typeface="標楷體" panose="03000509000000000000" pitchFamily="65" charset="-120"/>
              <a:ea typeface="標楷體" panose="03000509000000000000" pitchFamily="65" charset="-120"/>
            </a:endParaRPr>
          </a:p>
        </p:txBody>
      </p:sp>
      <p:sp>
        <p:nvSpPr>
          <p:cNvPr id="23" name="Text Box 26"/>
          <p:cNvSpPr txBox="1">
            <a:spLocks noChangeArrowheads="1"/>
          </p:cNvSpPr>
          <p:nvPr/>
        </p:nvSpPr>
        <p:spPr bwMode="auto">
          <a:xfrm>
            <a:off x="1263310" y="3545980"/>
            <a:ext cx="4411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defTabSz="757238" eaLnBrk="1" hangingPunct="1">
              <a:spcBef>
                <a:spcPct val="50000"/>
              </a:spcBef>
              <a:defRPr b="0">
                <a:solidFill>
                  <a:srgbClr val="0066FF"/>
                </a:solidFill>
                <a:latin typeface="華康儷粗黑" pitchFamily="49" charset="-120"/>
                <a:ea typeface="華康儷粗黑" pitchFamily="49" charset="-120"/>
              </a:defRPr>
            </a:lvl1pPr>
            <a:lvl2pPr marL="742950" indent="-285750" defTabSz="757238" eaLnBrk="0" hangingPunct="0"/>
            <a:lvl3pPr marL="1143000" indent="-228600" defTabSz="757238" eaLnBrk="0" hangingPunct="0"/>
            <a:lvl4pPr marL="1600200" indent="-228600" defTabSz="757238" eaLnBrk="0" hangingPunct="0"/>
            <a:lvl5pPr marL="2057400" indent="-228600" defTabSz="757238" eaLnBrk="0" hangingPunct="0"/>
            <a:lvl6pPr marL="2514600" indent="-228600" defTabSz="757238" eaLnBrk="0" fontAlgn="base" hangingPunct="0">
              <a:spcBef>
                <a:spcPct val="0"/>
              </a:spcBef>
              <a:spcAft>
                <a:spcPct val="0"/>
              </a:spcAft>
            </a:lvl6pPr>
            <a:lvl7pPr marL="2971800" indent="-228600" defTabSz="757238" eaLnBrk="0" fontAlgn="base" hangingPunct="0">
              <a:spcBef>
                <a:spcPct val="0"/>
              </a:spcBef>
              <a:spcAft>
                <a:spcPct val="0"/>
              </a:spcAft>
            </a:lvl7pPr>
            <a:lvl8pPr marL="3429000" indent="-228600" defTabSz="757238" eaLnBrk="0" fontAlgn="base" hangingPunct="0">
              <a:spcBef>
                <a:spcPct val="0"/>
              </a:spcBef>
              <a:spcAft>
                <a:spcPct val="0"/>
              </a:spcAft>
            </a:lvl8pPr>
            <a:lvl9pPr marL="3886200" indent="-228600" defTabSz="757238" eaLnBrk="0" fontAlgn="base" hangingPunct="0">
              <a:spcBef>
                <a:spcPct val="0"/>
              </a:spcBef>
              <a:spcAft>
                <a:spcPct val="0"/>
              </a:spcAft>
            </a:lvl9pPr>
          </a:lstStyle>
          <a:p>
            <a:r>
              <a:rPr lang="zh-TW" altLang="en-US" dirty="0" smtClean="0">
                <a:latin typeface="標楷體" panose="03000509000000000000" pitchFamily="65" charset="-120"/>
                <a:ea typeface="標楷體" panose="03000509000000000000" pitchFamily="65" charset="-120"/>
              </a:rPr>
              <a:t>▼ 人孔開口未設置警示標語。</a:t>
            </a:r>
            <a:endParaRPr lang="zh-TW" altLang="en-US" dirty="0">
              <a:latin typeface="標楷體" panose="03000509000000000000" pitchFamily="65" charset="-120"/>
              <a:ea typeface="標楷體" panose="03000509000000000000" pitchFamily="65" charset="-120"/>
            </a:endParaRPr>
          </a:p>
        </p:txBody>
      </p:sp>
      <p:sp>
        <p:nvSpPr>
          <p:cNvPr id="14" name="橢圓 13"/>
          <p:cNvSpPr/>
          <p:nvPr/>
        </p:nvSpPr>
        <p:spPr bwMode="auto">
          <a:xfrm>
            <a:off x="1432874" y="1687398"/>
            <a:ext cx="2601798" cy="1291472"/>
          </a:xfrm>
          <a:prstGeom prst="ellipse">
            <a:avLst/>
          </a:prstGeom>
          <a:noFill/>
          <a:ln w="19050" cap="flat" cmpd="sng" algn="ctr">
            <a:solidFill>
              <a:srgbClr val="FF0000"/>
            </a:solidFill>
            <a:prstDash val="solid"/>
            <a:miter lim="800000"/>
            <a:headEnd type="none" w="med" len="med"/>
            <a:tailEnd type="none" w="med" len="med"/>
          </a:ln>
          <a:effectLst/>
          <a:scene3d>
            <a:camera prst="orthographicFront">
              <a:rot lat="0" lon="0" rev="19799999"/>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29590704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9" name="Picture 3" descr="D:\公務資料夾\30G硬碟\WH77-C\稽查\103.12.5第4次稽查-簡報準備（103.11.19）\給主辦\缺失改善\6-2.JPG"/>
          <p:cNvPicPr>
            <a:picLocks noChangeAspect="1" noChangeArrowheads="1"/>
          </p:cNvPicPr>
          <p:nvPr/>
        </p:nvPicPr>
        <p:blipFill>
          <a:blip r:embed="rId2" cstate="print"/>
          <a:stretch>
            <a:fillRect/>
          </a:stretch>
        </p:blipFill>
        <p:spPr bwMode="auto">
          <a:xfrm>
            <a:off x="5294874" y="1032552"/>
            <a:ext cx="3706845" cy="2471229"/>
          </a:xfrm>
          <a:prstGeom prst="rect">
            <a:avLst/>
          </a:prstGeom>
          <a:noFill/>
          <a:extLst>
            <a:ext uri="{909E8E84-426E-40DD-AFC4-6F175D3DCCD1}">
              <a14:hiddenFill xmlns:a14="http://schemas.microsoft.com/office/drawing/2010/main">
                <a:solidFill>
                  <a:srgbClr val="FFFFFF"/>
                </a:solidFill>
              </a14:hiddenFill>
            </a:ext>
          </a:extLst>
        </p:spPr>
      </p:pic>
      <p:pic>
        <p:nvPicPr>
          <p:cNvPr id="710661" name="Picture 5" descr="D:\公務資料夾\30G硬碟\WH77-C\稽查\103.12.5第4次稽查-簡報準備（103.11.19）\給主辦\缺失改善\41-南31圍籬缺少警示燈-後.JPG"/>
          <p:cNvPicPr>
            <a:picLocks noChangeAspect="1" noChangeArrowheads="1"/>
          </p:cNvPicPr>
          <p:nvPr/>
        </p:nvPicPr>
        <p:blipFill>
          <a:blip r:embed="rId3" cstate="print"/>
          <a:stretch>
            <a:fillRect/>
          </a:stretch>
        </p:blipFill>
        <p:spPr bwMode="auto">
          <a:xfrm>
            <a:off x="5294873" y="3880825"/>
            <a:ext cx="3706845" cy="2471229"/>
          </a:xfrm>
          <a:prstGeom prst="rect">
            <a:avLst/>
          </a:prstGeom>
          <a:noFill/>
          <a:extLst>
            <a:ext uri="{909E8E84-426E-40DD-AFC4-6F175D3DCCD1}">
              <a14:hiddenFill xmlns:a14="http://schemas.microsoft.com/office/drawing/2010/main">
                <a:solidFill>
                  <a:srgbClr val="FFFFFF"/>
                </a:solidFill>
              </a14:hiddenFill>
            </a:ext>
          </a:extLst>
        </p:spPr>
      </p:pic>
      <p:pic>
        <p:nvPicPr>
          <p:cNvPr id="710660" name="Picture 4" descr="D:\公務資料夾\30G硬碟\WH77-C\稽查\103.12.5第4次稽查-簡報準備（103.11.19）\給主辦\缺失改善\41-南31圍籬缺少警示燈-前.JPG"/>
          <p:cNvPicPr>
            <a:picLocks noChangeAspect="1" noChangeArrowheads="1"/>
          </p:cNvPicPr>
          <p:nvPr/>
        </p:nvPicPr>
        <p:blipFill>
          <a:blip r:embed="rId4" cstate="print"/>
          <a:stretch>
            <a:fillRect/>
          </a:stretch>
        </p:blipFill>
        <p:spPr bwMode="auto">
          <a:xfrm>
            <a:off x="1159754" y="3880826"/>
            <a:ext cx="3706845" cy="2471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公務資料夾\30G硬碟\WH77-C\稽查\103.12.5第4次稽查-簡報準備（103.11.19）\給主辦\缺失改善\6-1.JPG"/>
          <p:cNvPicPr>
            <a:picLocks noChangeAspect="1" noChangeArrowheads="1"/>
          </p:cNvPicPr>
          <p:nvPr/>
        </p:nvPicPr>
        <p:blipFill>
          <a:blip r:embed="rId5" cstate="print"/>
          <a:stretch>
            <a:fillRect/>
          </a:stretch>
        </p:blipFill>
        <p:spPr bwMode="auto">
          <a:xfrm>
            <a:off x="1159754" y="1032552"/>
            <a:ext cx="3706845" cy="2471229"/>
          </a:xfrm>
          <a:prstGeom prst="rect">
            <a:avLst/>
          </a:prstGeom>
          <a:noFill/>
          <a:extLst>
            <a:ext uri="{909E8E84-426E-40DD-AFC4-6F175D3DCCD1}">
              <a14:hiddenFill xmlns:a14="http://schemas.microsoft.com/office/drawing/2010/main">
                <a:solidFill>
                  <a:srgbClr val="FFFFFF"/>
                </a:solidFill>
              </a14:hiddenFill>
            </a:ext>
          </a:extLst>
        </p:spPr>
      </p:pic>
      <p:sp>
        <p:nvSpPr>
          <p:cNvPr id="6173" name="Rectangle 24"/>
          <p:cNvSpPr>
            <a:spLocks noChangeArrowheads="1"/>
          </p:cNvSpPr>
          <p:nvPr/>
        </p:nvSpPr>
        <p:spPr bwMode="auto">
          <a:xfrm>
            <a:off x="1922464" y="230188"/>
            <a:ext cx="7497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711200" indent="-711200"/>
            <a:r>
              <a:rPr lang="en-US" altLang="zh-TW" sz="2400" b="0" dirty="0">
                <a:solidFill>
                  <a:srgbClr val="CC3300"/>
                </a:solidFill>
                <a:latin typeface="標楷體" panose="03000509000000000000" pitchFamily="65" charset="-120"/>
                <a:ea typeface="標楷體" panose="03000509000000000000" pitchFamily="65" charset="-120"/>
              </a:rPr>
              <a:t>8</a:t>
            </a:r>
            <a:r>
              <a:rPr lang="en-US" altLang="zh-TW" sz="2400" b="0" dirty="0" smtClean="0">
                <a:solidFill>
                  <a:srgbClr val="CC3300"/>
                </a:solidFill>
                <a:latin typeface="標楷體" panose="03000509000000000000" pitchFamily="65" charset="-120"/>
                <a:ea typeface="標楷體" panose="03000509000000000000" pitchFamily="65" charset="-120"/>
              </a:rPr>
              <a:t>-2.</a:t>
            </a:r>
            <a:r>
              <a:rPr lang="zh-TW" altLang="en-US" sz="2400" b="0" dirty="0" smtClean="0">
                <a:solidFill>
                  <a:srgbClr val="CC3300"/>
                </a:solidFill>
                <a:latin typeface="標楷體" panose="03000509000000000000" pitchFamily="65" charset="-120"/>
                <a:ea typeface="標楷體" panose="03000509000000000000" pitchFamily="65" charset="-120"/>
              </a:rPr>
              <a:t>勞安稽核缺失改善前、後照片</a:t>
            </a:r>
            <a:r>
              <a:rPr lang="en-US" altLang="zh-TW" sz="2400" b="0" dirty="0" smtClean="0">
                <a:solidFill>
                  <a:srgbClr val="CC3300"/>
                </a:solidFill>
                <a:latin typeface="標楷體" panose="03000509000000000000" pitchFamily="65" charset="-120"/>
                <a:ea typeface="標楷體" panose="03000509000000000000" pitchFamily="65" charset="-120"/>
              </a:rPr>
              <a:t>(4/5)</a:t>
            </a:r>
            <a:endParaRPr lang="en-US" altLang="zh-TW" sz="2400" b="0" dirty="0">
              <a:solidFill>
                <a:srgbClr val="CC3300"/>
              </a:solidFill>
              <a:latin typeface="標楷體" panose="03000509000000000000" pitchFamily="65" charset="-120"/>
              <a:ea typeface="標楷體" panose="03000509000000000000" pitchFamily="65" charset="-120"/>
            </a:endParaRPr>
          </a:p>
        </p:txBody>
      </p:sp>
      <p:sp>
        <p:nvSpPr>
          <p:cNvPr id="18" name="文字方塊 17"/>
          <p:cNvSpPr txBox="1"/>
          <p:nvPr/>
        </p:nvSpPr>
        <p:spPr>
          <a:xfrm>
            <a:off x="1051645" y="5987749"/>
            <a:ext cx="1005920" cy="400110"/>
          </a:xfrm>
          <a:prstGeom prst="rect">
            <a:avLst/>
          </a:prstGeom>
          <a:solidFill>
            <a:srgbClr val="FFCCCC"/>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改善前 </a:t>
            </a:r>
          </a:p>
        </p:txBody>
      </p:sp>
      <p:sp>
        <p:nvSpPr>
          <p:cNvPr id="19" name="文字方塊 18"/>
          <p:cNvSpPr txBox="1"/>
          <p:nvPr/>
        </p:nvSpPr>
        <p:spPr>
          <a:xfrm>
            <a:off x="5186233" y="5989413"/>
            <a:ext cx="982618" cy="400110"/>
          </a:xfrm>
          <a:prstGeom prst="rect">
            <a:avLst/>
          </a:prstGeom>
          <a:solidFill>
            <a:schemeClr val="accent3">
              <a:lumMod val="40000"/>
              <a:lumOff val="60000"/>
            </a:schemeClr>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改善後 </a:t>
            </a:r>
          </a:p>
        </p:txBody>
      </p:sp>
      <p:sp>
        <p:nvSpPr>
          <p:cNvPr id="20" name="文字方塊 19"/>
          <p:cNvSpPr txBox="1"/>
          <p:nvPr/>
        </p:nvSpPr>
        <p:spPr>
          <a:xfrm>
            <a:off x="1051645" y="3126975"/>
            <a:ext cx="1005920" cy="400110"/>
          </a:xfrm>
          <a:prstGeom prst="rect">
            <a:avLst/>
          </a:prstGeom>
          <a:solidFill>
            <a:srgbClr val="FFCCCC"/>
          </a:solidFill>
          <a:effectLst>
            <a:outerShdw blurRad="50800" dist="38100" dir="2700000" algn="l" rotWithShape="0">
              <a:prstClr val="black"/>
            </a:outerShdw>
          </a:effectLst>
        </p:spPr>
        <p:txBody>
          <a:bodyPr wrap="square" rtlCol="0">
            <a:spAutoFit/>
          </a:bodyPr>
          <a:lstStyle>
            <a:defPPr>
              <a:defRPr lang="zh-TW"/>
            </a:defPPr>
            <a:lvl1pPr>
              <a:defRPr>
                <a:solidFill>
                  <a:srgbClr val="FFFF00"/>
                </a:solidFill>
                <a:effectLst>
                  <a:outerShdw blurRad="38100" dist="38100" dir="2700000" algn="tl">
                    <a:srgbClr val="000000">
                      <a:alpha val="43137"/>
                    </a:srgbClr>
                  </a:outerShdw>
                </a:effectLst>
                <a:latin typeface="華康中圓體" pitchFamily="49" charset="-120"/>
                <a:ea typeface="華康中圓體" pitchFamily="49" charset="-120"/>
              </a:defRPr>
            </a:lvl1pPr>
          </a:lstStyle>
          <a:p>
            <a:r>
              <a:rPr lang="zh-TW" altLang="en-US" b="0" dirty="0">
                <a:solidFill>
                  <a:schemeClr val="accent2">
                    <a:lumMod val="75000"/>
                  </a:schemeClr>
                </a:solidFill>
                <a:effectLst/>
                <a:latin typeface="標楷體" panose="03000509000000000000" pitchFamily="65" charset="-120"/>
                <a:ea typeface="標楷體" panose="03000509000000000000" pitchFamily="65" charset="-120"/>
              </a:rPr>
              <a:t>改善前</a:t>
            </a:r>
            <a:r>
              <a:rPr lang="zh-TW" altLang="en-US" b="0" dirty="0" smtClean="0">
                <a:solidFill>
                  <a:schemeClr val="accent2">
                    <a:lumMod val="75000"/>
                  </a:schemeClr>
                </a:solidFill>
                <a:effectLst/>
                <a:latin typeface="標楷體" panose="03000509000000000000" pitchFamily="65" charset="-120"/>
                <a:ea typeface="標楷體" panose="03000509000000000000" pitchFamily="65" charset="-120"/>
              </a:rPr>
              <a:t> </a:t>
            </a:r>
            <a:endParaRPr lang="zh-TW" altLang="en-US" b="0" dirty="0">
              <a:solidFill>
                <a:schemeClr val="accent2">
                  <a:lumMod val="75000"/>
                </a:schemeClr>
              </a:solidFill>
              <a:effectLst/>
              <a:latin typeface="標楷體" panose="03000509000000000000" pitchFamily="65" charset="-120"/>
              <a:ea typeface="標楷體" panose="03000509000000000000" pitchFamily="65" charset="-120"/>
            </a:endParaRPr>
          </a:p>
        </p:txBody>
      </p:sp>
      <p:sp>
        <p:nvSpPr>
          <p:cNvPr id="21" name="文字方塊 20"/>
          <p:cNvSpPr txBox="1"/>
          <p:nvPr/>
        </p:nvSpPr>
        <p:spPr>
          <a:xfrm>
            <a:off x="5186233" y="3126975"/>
            <a:ext cx="960084" cy="400110"/>
          </a:xfrm>
          <a:prstGeom prst="rect">
            <a:avLst/>
          </a:prstGeom>
          <a:solidFill>
            <a:schemeClr val="accent3">
              <a:lumMod val="40000"/>
              <a:lumOff val="60000"/>
            </a:schemeClr>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改善後 </a:t>
            </a:r>
          </a:p>
        </p:txBody>
      </p:sp>
      <p:sp>
        <p:nvSpPr>
          <p:cNvPr id="22" name="Text Box 24"/>
          <p:cNvSpPr txBox="1">
            <a:spLocks noChangeArrowheads="1"/>
          </p:cNvSpPr>
          <p:nvPr/>
        </p:nvSpPr>
        <p:spPr bwMode="auto">
          <a:xfrm>
            <a:off x="1271587" y="674688"/>
            <a:ext cx="74152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spcBef>
                <a:spcPct val="50000"/>
              </a:spcBef>
            </a:pPr>
            <a:r>
              <a:rPr lang="zh-TW" altLang="en-US" b="0" dirty="0" smtClean="0">
                <a:solidFill>
                  <a:srgbClr val="0066FF"/>
                </a:solidFill>
                <a:latin typeface="標楷體" panose="03000509000000000000" pitchFamily="65" charset="-120"/>
                <a:ea typeface="標楷體" panose="03000509000000000000" pitchFamily="65" charset="-120"/>
              </a:rPr>
              <a:t>▼ 安全護欄腳趾板應重新設置。</a:t>
            </a:r>
            <a:endParaRPr lang="zh-TW" altLang="en-US" b="0" dirty="0">
              <a:solidFill>
                <a:srgbClr val="0066FF"/>
              </a:solidFill>
              <a:latin typeface="標楷體" panose="03000509000000000000" pitchFamily="65" charset="-120"/>
              <a:ea typeface="標楷體" panose="03000509000000000000" pitchFamily="65" charset="-120"/>
            </a:endParaRPr>
          </a:p>
        </p:txBody>
      </p:sp>
      <p:sp>
        <p:nvSpPr>
          <p:cNvPr id="23" name="Text Box 26"/>
          <p:cNvSpPr txBox="1">
            <a:spLocks noChangeArrowheads="1"/>
          </p:cNvSpPr>
          <p:nvPr/>
        </p:nvSpPr>
        <p:spPr bwMode="auto">
          <a:xfrm>
            <a:off x="1263310" y="3545980"/>
            <a:ext cx="4411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defTabSz="757238" eaLnBrk="1" hangingPunct="1">
              <a:spcBef>
                <a:spcPct val="50000"/>
              </a:spcBef>
              <a:defRPr b="0">
                <a:solidFill>
                  <a:srgbClr val="0066FF"/>
                </a:solidFill>
                <a:latin typeface="華康儷粗黑" pitchFamily="49" charset="-120"/>
                <a:ea typeface="華康儷粗黑" pitchFamily="49" charset="-120"/>
              </a:defRPr>
            </a:lvl1pPr>
            <a:lvl2pPr marL="742950" indent="-285750" defTabSz="757238" eaLnBrk="0" hangingPunct="0"/>
            <a:lvl3pPr marL="1143000" indent="-228600" defTabSz="757238" eaLnBrk="0" hangingPunct="0"/>
            <a:lvl4pPr marL="1600200" indent="-228600" defTabSz="757238" eaLnBrk="0" hangingPunct="0"/>
            <a:lvl5pPr marL="2057400" indent="-228600" defTabSz="757238" eaLnBrk="0" hangingPunct="0"/>
            <a:lvl6pPr marL="2514600" indent="-228600" defTabSz="757238" eaLnBrk="0" fontAlgn="base" hangingPunct="0">
              <a:spcBef>
                <a:spcPct val="0"/>
              </a:spcBef>
              <a:spcAft>
                <a:spcPct val="0"/>
              </a:spcAft>
            </a:lvl6pPr>
            <a:lvl7pPr marL="2971800" indent="-228600" defTabSz="757238" eaLnBrk="0" fontAlgn="base" hangingPunct="0">
              <a:spcBef>
                <a:spcPct val="0"/>
              </a:spcBef>
              <a:spcAft>
                <a:spcPct val="0"/>
              </a:spcAft>
            </a:lvl7pPr>
            <a:lvl8pPr marL="3429000" indent="-228600" defTabSz="757238" eaLnBrk="0" fontAlgn="base" hangingPunct="0">
              <a:spcBef>
                <a:spcPct val="0"/>
              </a:spcBef>
              <a:spcAft>
                <a:spcPct val="0"/>
              </a:spcAft>
            </a:lvl8pPr>
            <a:lvl9pPr marL="3886200" indent="-228600" defTabSz="757238" eaLnBrk="0" fontAlgn="base" hangingPunct="0">
              <a:spcBef>
                <a:spcPct val="0"/>
              </a:spcBef>
              <a:spcAft>
                <a:spcPct val="0"/>
              </a:spcAft>
            </a:lvl9pPr>
          </a:lstStyle>
          <a:p>
            <a:r>
              <a:rPr lang="zh-TW" altLang="en-US" dirty="0" smtClean="0">
                <a:latin typeface="標楷體" panose="03000509000000000000" pitchFamily="65" charset="-120"/>
                <a:ea typeface="標楷體" panose="03000509000000000000" pitchFamily="65" charset="-120"/>
              </a:rPr>
              <a:t>▼ 安全護欄覆網未確實固定。</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590704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Users\ryan1664.THBNET\Desktop\缺失改善\4-吊車作業支撐腳未使用墊木-後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3247" y="1044776"/>
            <a:ext cx="3579505" cy="24647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ryan1664.THBNET\Desktop\缺失改善\4-吊車作業支撐腳未使用墊木-前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6954" y="1044776"/>
            <a:ext cx="3697095" cy="2464730"/>
          </a:xfrm>
          <a:prstGeom prst="rect">
            <a:avLst/>
          </a:prstGeom>
          <a:noFill/>
          <a:extLst>
            <a:ext uri="{909E8E84-426E-40DD-AFC4-6F175D3DCCD1}">
              <a14:hiddenFill xmlns:a14="http://schemas.microsoft.com/office/drawing/2010/main">
                <a:solidFill>
                  <a:srgbClr val="FFFFFF"/>
                </a:solidFill>
              </a14:hiddenFill>
            </a:ext>
          </a:extLst>
        </p:spPr>
      </p:pic>
      <p:pic>
        <p:nvPicPr>
          <p:cNvPr id="710661" name="Picture 5" descr="D:\公務資料夾\30G硬碟\WH77-C\稽查\103.12.5第4次稽查-簡報準備（103.11.19）\給主辦\缺失改善\41-南31圍籬缺少警示燈-後.JPG"/>
          <p:cNvPicPr>
            <a:picLocks noChangeAspect="1" noChangeArrowheads="1"/>
          </p:cNvPicPr>
          <p:nvPr/>
        </p:nvPicPr>
        <p:blipFill>
          <a:blip r:embed="rId4" cstate="print"/>
          <a:stretch>
            <a:fillRect/>
          </a:stretch>
        </p:blipFill>
        <p:spPr bwMode="auto">
          <a:xfrm>
            <a:off x="5294874" y="3880825"/>
            <a:ext cx="3706843" cy="2471229"/>
          </a:xfrm>
          <a:prstGeom prst="rect">
            <a:avLst/>
          </a:prstGeom>
          <a:noFill/>
          <a:extLst>
            <a:ext uri="{909E8E84-426E-40DD-AFC4-6F175D3DCCD1}">
              <a14:hiddenFill xmlns:a14="http://schemas.microsoft.com/office/drawing/2010/main">
                <a:solidFill>
                  <a:srgbClr val="FFFFFF"/>
                </a:solidFill>
              </a14:hiddenFill>
            </a:ext>
          </a:extLst>
        </p:spPr>
      </p:pic>
      <p:pic>
        <p:nvPicPr>
          <p:cNvPr id="710660" name="Picture 4" descr="D:\公務資料夾\30G硬碟\WH77-C\稽查\103.12.5第4次稽查-簡報準備（103.11.19）\給主辦\缺失改善\41-南31圍籬缺少警示燈-前.JPG"/>
          <p:cNvPicPr>
            <a:picLocks noChangeAspect="1" noChangeArrowheads="1"/>
          </p:cNvPicPr>
          <p:nvPr/>
        </p:nvPicPr>
        <p:blipFill>
          <a:blip r:embed="rId5" cstate="print"/>
          <a:stretch>
            <a:fillRect/>
          </a:stretch>
        </p:blipFill>
        <p:spPr bwMode="auto">
          <a:xfrm>
            <a:off x="1159755" y="3880826"/>
            <a:ext cx="3706843" cy="2471229"/>
          </a:xfrm>
          <a:prstGeom prst="rect">
            <a:avLst/>
          </a:prstGeom>
          <a:noFill/>
          <a:extLst>
            <a:ext uri="{909E8E84-426E-40DD-AFC4-6F175D3DCCD1}">
              <a14:hiddenFill xmlns:a14="http://schemas.microsoft.com/office/drawing/2010/main">
                <a:solidFill>
                  <a:srgbClr val="FFFFFF"/>
                </a:solidFill>
              </a14:hiddenFill>
            </a:ext>
          </a:extLst>
        </p:spPr>
      </p:pic>
      <p:sp>
        <p:nvSpPr>
          <p:cNvPr id="6173" name="Rectangle 24"/>
          <p:cNvSpPr>
            <a:spLocks noChangeArrowheads="1"/>
          </p:cNvSpPr>
          <p:nvPr/>
        </p:nvSpPr>
        <p:spPr bwMode="auto">
          <a:xfrm>
            <a:off x="1922464" y="230188"/>
            <a:ext cx="7497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711200" indent="-711200"/>
            <a:r>
              <a:rPr lang="en-US" altLang="zh-TW" sz="2400" b="0" dirty="0">
                <a:solidFill>
                  <a:srgbClr val="CC3300"/>
                </a:solidFill>
                <a:latin typeface="標楷體" panose="03000509000000000000" pitchFamily="65" charset="-120"/>
                <a:ea typeface="標楷體" panose="03000509000000000000" pitchFamily="65" charset="-120"/>
              </a:rPr>
              <a:t>8</a:t>
            </a:r>
            <a:r>
              <a:rPr lang="en-US" altLang="zh-TW" sz="2400" b="0" dirty="0" smtClean="0">
                <a:solidFill>
                  <a:srgbClr val="CC3300"/>
                </a:solidFill>
                <a:latin typeface="標楷體" panose="03000509000000000000" pitchFamily="65" charset="-120"/>
                <a:ea typeface="標楷體" panose="03000509000000000000" pitchFamily="65" charset="-120"/>
              </a:rPr>
              <a:t>-2.</a:t>
            </a:r>
            <a:r>
              <a:rPr lang="zh-TW" altLang="en-US" sz="2400" b="0" dirty="0" smtClean="0">
                <a:solidFill>
                  <a:srgbClr val="CC3300"/>
                </a:solidFill>
                <a:latin typeface="標楷體" panose="03000509000000000000" pitchFamily="65" charset="-120"/>
                <a:ea typeface="標楷體" panose="03000509000000000000" pitchFamily="65" charset="-120"/>
              </a:rPr>
              <a:t>勞安稽核缺失改善前、後照片</a:t>
            </a:r>
            <a:r>
              <a:rPr lang="en-US" altLang="zh-TW" sz="2400" b="0" dirty="0" smtClean="0">
                <a:solidFill>
                  <a:srgbClr val="CC3300"/>
                </a:solidFill>
                <a:latin typeface="標楷體" panose="03000509000000000000" pitchFamily="65" charset="-120"/>
                <a:ea typeface="標楷體" panose="03000509000000000000" pitchFamily="65" charset="-120"/>
              </a:rPr>
              <a:t>(5/5)</a:t>
            </a:r>
            <a:endParaRPr lang="en-US" altLang="zh-TW" sz="2400" b="0" dirty="0">
              <a:solidFill>
                <a:srgbClr val="CC3300"/>
              </a:solidFill>
              <a:latin typeface="標楷體" panose="03000509000000000000" pitchFamily="65" charset="-120"/>
              <a:ea typeface="標楷體" panose="03000509000000000000" pitchFamily="65" charset="-120"/>
            </a:endParaRPr>
          </a:p>
        </p:txBody>
      </p:sp>
      <p:sp>
        <p:nvSpPr>
          <p:cNvPr id="18" name="文字方塊 17"/>
          <p:cNvSpPr txBox="1"/>
          <p:nvPr/>
        </p:nvSpPr>
        <p:spPr>
          <a:xfrm>
            <a:off x="1051645" y="5987749"/>
            <a:ext cx="1005920" cy="400110"/>
          </a:xfrm>
          <a:prstGeom prst="rect">
            <a:avLst/>
          </a:prstGeom>
          <a:solidFill>
            <a:srgbClr val="FFCCCC"/>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改善前 </a:t>
            </a:r>
          </a:p>
        </p:txBody>
      </p:sp>
      <p:sp>
        <p:nvSpPr>
          <p:cNvPr id="19" name="文字方塊 18"/>
          <p:cNvSpPr txBox="1"/>
          <p:nvPr/>
        </p:nvSpPr>
        <p:spPr>
          <a:xfrm>
            <a:off x="5186233" y="5989413"/>
            <a:ext cx="982618" cy="400110"/>
          </a:xfrm>
          <a:prstGeom prst="rect">
            <a:avLst/>
          </a:prstGeom>
          <a:solidFill>
            <a:schemeClr val="accent3">
              <a:lumMod val="40000"/>
              <a:lumOff val="60000"/>
            </a:schemeClr>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改善後 </a:t>
            </a:r>
          </a:p>
        </p:txBody>
      </p:sp>
      <p:sp>
        <p:nvSpPr>
          <p:cNvPr id="20" name="文字方塊 19"/>
          <p:cNvSpPr txBox="1"/>
          <p:nvPr/>
        </p:nvSpPr>
        <p:spPr>
          <a:xfrm>
            <a:off x="1051645" y="3126975"/>
            <a:ext cx="1005920" cy="400110"/>
          </a:xfrm>
          <a:prstGeom prst="rect">
            <a:avLst/>
          </a:prstGeom>
          <a:solidFill>
            <a:srgbClr val="FFCCCC"/>
          </a:solidFill>
          <a:effectLst>
            <a:outerShdw blurRad="50800" dist="38100" dir="2700000" algn="l" rotWithShape="0">
              <a:prstClr val="black"/>
            </a:outerShdw>
          </a:effectLst>
        </p:spPr>
        <p:txBody>
          <a:bodyPr wrap="square" rtlCol="0">
            <a:spAutoFit/>
          </a:bodyPr>
          <a:lstStyle>
            <a:defPPr>
              <a:defRPr lang="zh-TW"/>
            </a:defPPr>
            <a:lvl1pPr>
              <a:defRPr>
                <a:solidFill>
                  <a:srgbClr val="FFFF00"/>
                </a:solidFill>
                <a:effectLst>
                  <a:outerShdw blurRad="38100" dist="38100" dir="2700000" algn="tl">
                    <a:srgbClr val="000000">
                      <a:alpha val="43137"/>
                    </a:srgbClr>
                  </a:outerShdw>
                </a:effectLst>
                <a:latin typeface="華康中圓體" pitchFamily="49" charset="-120"/>
                <a:ea typeface="華康中圓體" pitchFamily="49" charset="-120"/>
              </a:defRPr>
            </a:lvl1pPr>
          </a:lstStyle>
          <a:p>
            <a:r>
              <a:rPr lang="zh-TW" altLang="en-US" b="0" dirty="0">
                <a:solidFill>
                  <a:schemeClr val="accent2">
                    <a:lumMod val="75000"/>
                  </a:schemeClr>
                </a:solidFill>
                <a:effectLst/>
                <a:latin typeface="標楷體" panose="03000509000000000000" pitchFamily="65" charset="-120"/>
                <a:ea typeface="標楷體" panose="03000509000000000000" pitchFamily="65" charset="-120"/>
              </a:rPr>
              <a:t>改善前</a:t>
            </a:r>
            <a:r>
              <a:rPr lang="zh-TW" altLang="en-US" b="0" dirty="0" smtClean="0">
                <a:solidFill>
                  <a:schemeClr val="accent2">
                    <a:lumMod val="75000"/>
                  </a:schemeClr>
                </a:solidFill>
                <a:effectLst/>
                <a:latin typeface="標楷體" panose="03000509000000000000" pitchFamily="65" charset="-120"/>
                <a:ea typeface="標楷體" panose="03000509000000000000" pitchFamily="65" charset="-120"/>
              </a:rPr>
              <a:t> </a:t>
            </a:r>
            <a:endParaRPr lang="zh-TW" altLang="en-US" b="0" dirty="0">
              <a:solidFill>
                <a:schemeClr val="accent2">
                  <a:lumMod val="75000"/>
                </a:schemeClr>
              </a:solidFill>
              <a:effectLst/>
              <a:latin typeface="標楷體" panose="03000509000000000000" pitchFamily="65" charset="-120"/>
              <a:ea typeface="標楷體" panose="03000509000000000000" pitchFamily="65" charset="-120"/>
            </a:endParaRPr>
          </a:p>
        </p:txBody>
      </p:sp>
      <p:sp>
        <p:nvSpPr>
          <p:cNvPr id="21" name="文字方塊 20"/>
          <p:cNvSpPr txBox="1"/>
          <p:nvPr/>
        </p:nvSpPr>
        <p:spPr>
          <a:xfrm>
            <a:off x="5186233" y="3126975"/>
            <a:ext cx="960084" cy="400110"/>
          </a:xfrm>
          <a:prstGeom prst="rect">
            <a:avLst/>
          </a:prstGeom>
          <a:solidFill>
            <a:schemeClr val="accent3">
              <a:lumMod val="40000"/>
              <a:lumOff val="60000"/>
            </a:schemeClr>
          </a:solidFill>
          <a:effectLst>
            <a:outerShdw blurRad="50800" dist="38100" dir="2700000" algn="l" rotWithShape="0">
              <a:prstClr val="black"/>
            </a:outerShdw>
          </a:effectLst>
        </p:spPr>
        <p:txBody>
          <a:bodyPr wrap="square" rtlCol="0">
            <a:spAutoFit/>
          </a:bodyPr>
          <a:lstStyle>
            <a:defPPr>
              <a:defRPr lang="zh-TW"/>
            </a:defPPr>
            <a:lvl1pPr>
              <a:defRPr b="0">
                <a:solidFill>
                  <a:schemeClr val="accent2">
                    <a:lumMod val="75000"/>
                  </a:schemeClr>
                </a:solidFill>
                <a:effectLst/>
                <a:latin typeface="Microsoft YaHei" panose="020B0503020204020204" pitchFamily="34" charset="-122"/>
                <a:ea typeface="Microsoft YaHei" panose="020B0503020204020204" pitchFamily="34" charset="-122"/>
              </a:defRPr>
            </a:lvl1pPr>
          </a:lstStyle>
          <a:p>
            <a:r>
              <a:rPr lang="zh-TW" altLang="en-US" dirty="0">
                <a:latin typeface="標楷體" panose="03000509000000000000" pitchFamily="65" charset="-120"/>
                <a:ea typeface="標楷體" panose="03000509000000000000" pitchFamily="65" charset="-120"/>
              </a:rPr>
              <a:t>改善後 </a:t>
            </a:r>
          </a:p>
        </p:txBody>
      </p:sp>
      <p:sp>
        <p:nvSpPr>
          <p:cNvPr id="22" name="Text Box 24"/>
          <p:cNvSpPr txBox="1">
            <a:spLocks noChangeArrowheads="1"/>
          </p:cNvSpPr>
          <p:nvPr/>
        </p:nvSpPr>
        <p:spPr bwMode="auto">
          <a:xfrm>
            <a:off x="1271587" y="674688"/>
            <a:ext cx="74152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57238" eaLnBrk="0" hangingPunct="0">
              <a:defRPr kumimoji="1" sz="2000" b="1">
                <a:solidFill>
                  <a:schemeClr val="tx1"/>
                </a:solidFill>
                <a:latin typeface="Tahoma" pitchFamily="34" charset="0"/>
                <a:ea typeface="新細明體" pitchFamily="18" charset="-120"/>
              </a:defRPr>
            </a:lvl1pPr>
            <a:lvl2pPr marL="742950" indent="-285750" defTabSz="757238" eaLnBrk="0" hangingPunct="0">
              <a:defRPr kumimoji="1" sz="2000" b="1">
                <a:solidFill>
                  <a:schemeClr val="tx1"/>
                </a:solidFill>
                <a:latin typeface="Tahoma" pitchFamily="34" charset="0"/>
                <a:ea typeface="新細明體" pitchFamily="18" charset="-120"/>
              </a:defRPr>
            </a:lvl2pPr>
            <a:lvl3pPr marL="1143000" indent="-228600" defTabSz="757238" eaLnBrk="0" hangingPunct="0">
              <a:defRPr kumimoji="1" sz="2000" b="1">
                <a:solidFill>
                  <a:schemeClr val="tx1"/>
                </a:solidFill>
                <a:latin typeface="Tahoma" pitchFamily="34" charset="0"/>
                <a:ea typeface="新細明體" pitchFamily="18" charset="-120"/>
              </a:defRPr>
            </a:lvl3pPr>
            <a:lvl4pPr marL="1600200" indent="-228600" defTabSz="757238" eaLnBrk="0" hangingPunct="0">
              <a:defRPr kumimoji="1" sz="2000" b="1">
                <a:solidFill>
                  <a:schemeClr val="tx1"/>
                </a:solidFill>
                <a:latin typeface="Tahoma" pitchFamily="34" charset="0"/>
                <a:ea typeface="新細明體" pitchFamily="18" charset="-120"/>
              </a:defRPr>
            </a:lvl4pPr>
            <a:lvl5pPr marL="2057400" indent="-228600" defTabSz="757238" eaLnBrk="0" hangingPunct="0">
              <a:defRPr kumimoji="1" sz="2000" b="1">
                <a:solidFill>
                  <a:schemeClr val="tx1"/>
                </a:solidFill>
                <a:latin typeface="Tahoma" pitchFamily="34" charset="0"/>
                <a:ea typeface="新細明體" pitchFamily="18" charset="-120"/>
              </a:defRPr>
            </a:lvl5pPr>
            <a:lvl6pPr marL="25146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6pPr>
            <a:lvl7pPr marL="29718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7pPr>
            <a:lvl8pPr marL="34290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8pPr>
            <a:lvl9pPr marL="3886200" indent="-228600" defTabSz="757238" eaLnBrk="0" fontAlgn="base" hangingPunct="0">
              <a:spcBef>
                <a:spcPct val="0"/>
              </a:spcBef>
              <a:spcAft>
                <a:spcPct val="0"/>
              </a:spcAft>
              <a:defRPr kumimoji="1" sz="2000" b="1">
                <a:solidFill>
                  <a:schemeClr val="tx1"/>
                </a:solidFill>
                <a:latin typeface="Tahoma" pitchFamily="34" charset="0"/>
                <a:ea typeface="新細明體" pitchFamily="18" charset="-120"/>
              </a:defRPr>
            </a:lvl9pPr>
          </a:lstStyle>
          <a:p>
            <a:pPr eaLnBrk="1" hangingPunct="1">
              <a:spcBef>
                <a:spcPct val="50000"/>
              </a:spcBef>
            </a:pPr>
            <a:r>
              <a:rPr lang="zh-TW" altLang="en-US" b="0" dirty="0">
                <a:solidFill>
                  <a:srgbClr val="0066FF"/>
                </a:solidFill>
                <a:latin typeface="標楷體" panose="03000509000000000000" pitchFamily="65" charset="-120"/>
                <a:ea typeface="標楷體" panose="03000509000000000000" pitchFamily="65" charset="-120"/>
              </a:rPr>
              <a:t>▼移動式起重機支撐腳座必要時應舖設鋼板或墊木</a:t>
            </a:r>
            <a:r>
              <a:rPr lang="zh-TW" altLang="en-US" b="0" dirty="0" smtClean="0">
                <a:solidFill>
                  <a:srgbClr val="0066FF"/>
                </a:solidFill>
                <a:latin typeface="標楷體" panose="03000509000000000000" pitchFamily="65" charset="-120"/>
                <a:ea typeface="標楷體" panose="03000509000000000000" pitchFamily="65" charset="-120"/>
              </a:rPr>
              <a:t>。</a:t>
            </a:r>
            <a:endParaRPr lang="zh-TW" altLang="en-US" b="0" dirty="0">
              <a:solidFill>
                <a:srgbClr val="0066FF"/>
              </a:solidFill>
              <a:latin typeface="標楷體" panose="03000509000000000000" pitchFamily="65" charset="-120"/>
              <a:ea typeface="標楷體" panose="03000509000000000000" pitchFamily="65" charset="-120"/>
            </a:endParaRPr>
          </a:p>
        </p:txBody>
      </p:sp>
      <p:sp>
        <p:nvSpPr>
          <p:cNvPr id="23" name="Text Box 26"/>
          <p:cNvSpPr txBox="1">
            <a:spLocks noChangeArrowheads="1"/>
          </p:cNvSpPr>
          <p:nvPr/>
        </p:nvSpPr>
        <p:spPr bwMode="auto">
          <a:xfrm>
            <a:off x="1263310" y="3545980"/>
            <a:ext cx="4411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defTabSz="757238" eaLnBrk="1" hangingPunct="1">
              <a:spcBef>
                <a:spcPct val="50000"/>
              </a:spcBef>
              <a:defRPr b="0">
                <a:solidFill>
                  <a:srgbClr val="0066FF"/>
                </a:solidFill>
                <a:latin typeface="華康儷粗黑" pitchFamily="49" charset="-120"/>
                <a:ea typeface="華康儷粗黑" pitchFamily="49" charset="-120"/>
              </a:defRPr>
            </a:lvl1pPr>
            <a:lvl2pPr marL="742950" indent="-285750" defTabSz="757238" eaLnBrk="0" hangingPunct="0"/>
            <a:lvl3pPr marL="1143000" indent="-228600" defTabSz="757238" eaLnBrk="0" hangingPunct="0"/>
            <a:lvl4pPr marL="1600200" indent="-228600" defTabSz="757238" eaLnBrk="0" hangingPunct="0"/>
            <a:lvl5pPr marL="2057400" indent="-228600" defTabSz="757238" eaLnBrk="0" hangingPunct="0"/>
            <a:lvl6pPr marL="2514600" indent="-228600" defTabSz="757238" eaLnBrk="0" fontAlgn="base" hangingPunct="0">
              <a:spcBef>
                <a:spcPct val="0"/>
              </a:spcBef>
              <a:spcAft>
                <a:spcPct val="0"/>
              </a:spcAft>
            </a:lvl6pPr>
            <a:lvl7pPr marL="2971800" indent="-228600" defTabSz="757238" eaLnBrk="0" fontAlgn="base" hangingPunct="0">
              <a:spcBef>
                <a:spcPct val="0"/>
              </a:spcBef>
              <a:spcAft>
                <a:spcPct val="0"/>
              </a:spcAft>
            </a:lvl7pPr>
            <a:lvl8pPr marL="3429000" indent="-228600" defTabSz="757238" eaLnBrk="0" fontAlgn="base" hangingPunct="0">
              <a:spcBef>
                <a:spcPct val="0"/>
              </a:spcBef>
              <a:spcAft>
                <a:spcPct val="0"/>
              </a:spcAft>
            </a:lvl8pPr>
            <a:lvl9pPr marL="3886200" indent="-228600" defTabSz="757238" eaLnBrk="0" fontAlgn="base" hangingPunct="0">
              <a:spcBef>
                <a:spcPct val="0"/>
              </a:spcBef>
              <a:spcAft>
                <a:spcPct val="0"/>
              </a:spcAft>
            </a:lvl9pPr>
          </a:lstStyle>
          <a:p>
            <a:r>
              <a:rPr lang="zh-TW" altLang="en-US" dirty="0" smtClean="0">
                <a:latin typeface="標楷體" panose="03000509000000000000" pitchFamily="65" charset="-120"/>
                <a:ea typeface="標楷體" panose="03000509000000000000" pitchFamily="65" charset="-120"/>
              </a:rPr>
              <a:t>▼氧氣乙炔未設置儲放區。</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590704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 name="Rectangle 24"/>
          <p:cNvSpPr>
            <a:spLocks noChangeArrowheads="1"/>
          </p:cNvSpPr>
          <p:nvPr/>
        </p:nvSpPr>
        <p:spPr bwMode="auto">
          <a:xfrm>
            <a:off x="1922463" y="230188"/>
            <a:ext cx="75088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711200" indent="-711200"/>
            <a:r>
              <a:rPr lang="en-US" altLang="zh-TW" sz="2400" b="0" dirty="0">
                <a:solidFill>
                  <a:srgbClr val="CC3300"/>
                </a:solidFill>
                <a:latin typeface="標楷體" panose="03000509000000000000" pitchFamily="65" charset="-120"/>
                <a:ea typeface="標楷體" panose="03000509000000000000" pitchFamily="65" charset="-120"/>
              </a:rPr>
              <a:t>8</a:t>
            </a:r>
            <a:r>
              <a:rPr lang="en-US" altLang="zh-TW" sz="2400" b="0" dirty="0" smtClean="0">
                <a:solidFill>
                  <a:srgbClr val="CC3300"/>
                </a:solidFill>
                <a:latin typeface="標楷體" panose="03000509000000000000" pitchFamily="65" charset="-120"/>
                <a:ea typeface="標楷體" panose="03000509000000000000" pitchFamily="65" charset="-120"/>
              </a:rPr>
              <a:t>-3.</a:t>
            </a:r>
            <a:r>
              <a:rPr lang="zh-TW" altLang="en-US" sz="2400" b="0" dirty="0" smtClean="0">
                <a:solidFill>
                  <a:srgbClr val="CC3300"/>
                </a:solidFill>
                <a:latin typeface="標楷體" panose="03000509000000000000" pitchFamily="65" charset="-120"/>
                <a:ea typeface="標楷體" panose="03000509000000000000" pitchFamily="65" charset="-120"/>
              </a:rPr>
              <a:t>交通維持執行成果照片</a:t>
            </a:r>
            <a:endParaRPr lang="en-US" altLang="zh-TW" sz="2400" b="0" dirty="0" smtClean="0">
              <a:solidFill>
                <a:srgbClr val="CC3300"/>
              </a:solidFill>
              <a:latin typeface="標楷體" panose="03000509000000000000" pitchFamily="65" charset="-120"/>
              <a:ea typeface="標楷體" panose="03000509000000000000" pitchFamily="65" charset="-120"/>
            </a:endParaRPr>
          </a:p>
        </p:txBody>
      </p:sp>
      <p:sp>
        <p:nvSpPr>
          <p:cNvPr id="19" name="文字方塊 18"/>
          <p:cNvSpPr txBox="1"/>
          <p:nvPr/>
        </p:nvSpPr>
        <p:spPr>
          <a:xfrm>
            <a:off x="5197095" y="3225844"/>
            <a:ext cx="3946902" cy="400110"/>
          </a:xfrm>
          <a:prstGeom prst="rect">
            <a:avLst/>
          </a:prstGeom>
          <a:noFill/>
          <a:effectLst/>
        </p:spPr>
        <p:txBody>
          <a:bodyPr wrap="square" rtlCol="0">
            <a:spAutoFit/>
          </a:bodyPr>
          <a:lstStyle>
            <a:defPPr>
              <a:defRPr lang="zh-TW"/>
            </a:defPPr>
            <a:lvl1pPr algn="ctr">
              <a:defRPr b="0">
                <a:solidFill>
                  <a:schemeClr val="tx1">
                    <a:lumMod val="85000"/>
                    <a:lumOff val="15000"/>
                  </a:schemeClr>
                </a:solidFill>
                <a:effectLst/>
                <a:latin typeface="Microsoft YaHei" panose="020B0503020204020204" pitchFamily="34" charset="-122"/>
                <a:ea typeface="Microsoft YaHei" panose="020B0503020204020204" pitchFamily="34" charset="-122"/>
              </a:defRPr>
            </a:lvl1pPr>
          </a:lstStyle>
          <a:p>
            <a:r>
              <a:rPr lang="zh-TW" altLang="en-US" dirty="0" smtClean="0">
                <a:solidFill>
                  <a:prstClr val="black">
                    <a:lumMod val="85000"/>
                    <a:lumOff val="15000"/>
                  </a:prstClr>
                </a:solidFill>
                <a:latin typeface="標楷體" panose="03000509000000000000" pitchFamily="65" charset="-120"/>
                <a:ea typeface="標楷體" panose="03000509000000000000" pitchFamily="65" charset="-120"/>
              </a:rPr>
              <a:t>封閉路段，夜間</a:t>
            </a:r>
            <a:r>
              <a:rPr lang="zh-TW" altLang="en-US" dirty="0">
                <a:solidFill>
                  <a:prstClr val="black">
                    <a:lumMod val="85000"/>
                    <a:lumOff val="15000"/>
                  </a:prstClr>
                </a:solidFill>
                <a:latin typeface="標楷體" panose="03000509000000000000" pitchFamily="65" charset="-120"/>
                <a:ea typeface="標楷體" panose="03000509000000000000" pitchFamily="65" charset="-120"/>
              </a:rPr>
              <a:t>警示燈運作情形</a:t>
            </a:r>
          </a:p>
        </p:txBody>
      </p:sp>
      <p:sp>
        <p:nvSpPr>
          <p:cNvPr id="21" name="文字方塊 20"/>
          <p:cNvSpPr txBox="1"/>
          <p:nvPr/>
        </p:nvSpPr>
        <p:spPr>
          <a:xfrm>
            <a:off x="5445212" y="6034966"/>
            <a:ext cx="3450669" cy="400110"/>
          </a:xfrm>
          <a:prstGeom prst="rect">
            <a:avLst/>
          </a:prstGeom>
          <a:noFill/>
          <a:effectLst/>
        </p:spPr>
        <p:txBody>
          <a:bodyPr wrap="square" rtlCol="0">
            <a:spAutoFit/>
          </a:bodyPr>
          <a:lstStyle>
            <a:defPPr>
              <a:defRPr lang="zh-TW"/>
            </a:defPPr>
            <a:lvl1pPr algn="ctr">
              <a:defRPr b="0">
                <a:solidFill>
                  <a:schemeClr val="tx1">
                    <a:lumMod val="85000"/>
                    <a:lumOff val="15000"/>
                  </a:schemeClr>
                </a:solidFill>
                <a:effectLst/>
                <a:latin typeface="Microsoft YaHei" panose="020B0503020204020204" pitchFamily="34" charset="-122"/>
                <a:ea typeface="Microsoft YaHei" panose="020B0503020204020204" pitchFamily="34" charset="-122"/>
              </a:defRPr>
            </a:lvl1pPr>
          </a:lstStyle>
          <a:p>
            <a:r>
              <a:rPr lang="zh-TW" altLang="en-US" dirty="0" smtClean="0">
                <a:solidFill>
                  <a:prstClr val="black">
                    <a:lumMod val="85000"/>
                    <a:lumOff val="15000"/>
                  </a:prstClr>
                </a:solidFill>
                <a:latin typeface="標楷體" panose="03000509000000000000" pitchFamily="65" charset="-120"/>
                <a:ea typeface="標楷體" panose="03000509000000000000" pitchFamily="65" charset="-120"/>
              </a:rPr>
              <a:t>封閉路段，路口派員交管</a:t>
            </a:r>
            <a:endParaRPr lang="zh-TW" altLang="en-US" dirty="0">
              <a:solidFill>
                <a:prstClr val="black">
                  <a:lumMod val="85000"/>
                  <a:lumOff val="15000"/>
                </a:prstClr>
              </a:solidFill>
              <a:latin typeface="標楷體" panose="03000509000000000000" pitchFamily="65" charset="-120"/>
              <a:ea typeface="標楷體" panose="03000509000000000000" pitchFamily="65" charset="-120"/>
            </a:endParaRPr>
          </a:p>
        </p:txBody>
      </p:sp>
      <p:sp>
        <p:nvSpPr>
          <p:cNvPr id="23" name="文字方塊 22"/>
          <p:cNvSpPr txBox="1"/>
          <p:nvPr/>
        </p:nvSpPr>
        <p:spPr>
          <a:xfrm>
            <a:off x="812922" y="3225844"/>
            <a:ext cx="3946902" cy="400110"/>
          </a:xfrm>
          <a:prstGeom prst="rect">
            <a:avLst/>
          </a:prstGeom>
          <a:noFill/>
          <a:effectLst/>
        </p:spPr>
        <p:txBody>
          <a:bodyPr wrap="square" rtlCol="0">
            <a:spAutoFit/>
          </a:bodyPr>
          <a:lstStyle>
            <a:defPPr>
              <a:defRPr lang="zh-TW"/>
            </a:defPPr>
            <a:lvl1pPr algn="ctr">
              <a:defRPr b="0">
                <a:solidFill>
                  <a:schemeClr val="tx1">
                    <a:lumMod val="85000"/>
                    <a:lumOff val="15000"/>
                  </a:schemeClr>
                </a:solidFill>
                <a:effectLst/>
                <a:latin typeface="Microsoft YaHei" panose="020B0503020204020204" pitchFamily="34" charset="-122"/>
                <a:ea typeface="Microsoft YaHei" panose="020B0503020204020204" pitchFamily="34" charset="-122"/>
              </a:defRPr>
            </a:lvl1pPr>
          </a:lstStyle>
          <a:p>
            <a:r>
              <a:rPr lang="zh-TW" altLang="en-US" dirty="0" smtClean="0">
                <a:solidFill>
                  <a:prstClr val="black">
                    <a:lumMod val="85000"/>
                    <a:lumOff val="15000"/>
                  </a:prstClr>
                </a:solidFill>
                <a:latin typeface="標楷體" panose="03000509000000000000" pitchFamily="65" charset="-120"/>
                <a:ea typeface="標楷體" panose="03000509000000000000" pitchFamily="65" charset="-120"/>
              </a:rPr>
              <a:t>封閉路段，夜間</a:t>
            </a:r>
            <a:r>
              <a:rPr lang="zh-TW" altLang="en-US" dirty="0">
                <a:solidFill>
                  <a:prstClr val="black">
                    <a:lumMod val="85000"/>
                    <a:lumOff val="15000"/>
                  </a:prstClr>
                </a:solidFill>
                <a:latin typeface="標楷體" panose="03000509000000000000" pitchFamily="65" charset="-120"/>
                <a:ea typeface="標楷體" panose="03000509000000000000" pitchFamily="65" charset="-120"/>
              </a:rPr>
              <a:t>警示燈運作情形</a:t>
            </a:r>
          </a:p>
        </p:txBody>
      </p:sp>
      <p:pic>
        <p:nvPicPr>
          <p:cNvPr id="707586" name="Picture 2" descr="D:\公務資料夾\30G硬碟\WH77-C\稽查\103.12.5第4次稽查-簡報準備（103.11.19）\給主辦\交通\DSCF97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085" y="3587083"/>
            <a:ext cx="3758577" cy="2505718"/>
          </a:xfrm>
          <a:prstGeom prst="rect">
            <a:avLst/>
          </a:prstGeom>
          <a:noFill/>
          <a:extLst>
            <a:ext uri="{909E8E84-426E-40DD-AFC4-6F175D3DCCD1}">
              <a14:hiddenFill xmlns:a14="http://schemas.microsoft.com/office/drawing/2010/main">
                <a:solidFill>
                  <a:srgbClr val="FFFFFF"/>
                </a:solidFill>
              </a14:hiddenFill>
            </a:ext>
          </a:extLst>
        </p:spPr>
      </p:pic>
      <p:pic>
        <p:nvPicPr>
          <p:cNvPr id="707587" name="Picture 3" descr="D:\公務資料夾\30G硬碟\WH77-C\稽查\103.12.5第4次稽查-簡報準備（103.11.19）\給主辦\交通\DSC_0214.JPG"/>
          <p:cNvPicPr>
            <a:picLocks noChangeAspect="1" noChangeArrowheads="1"/>
          </p:cNvPicPr>
          <p:nvPr/>
        </p:nvPicPr>
        <p:blipFill>
          <a:blip r:embed="rId3" cstate="print"/>
          <a:stretch>
            <a:fillRect/>
          </a:stretch>
        </p:blipFill>
        <p:spPr bwMode="auto">
          <a:xfrm>
            <a:off x="5290955" y="3586675"/>
            <a:ext cx="3759189" cy="2506126"/>
          </a:xfrm>
          <a:prstGeom prst="rect">
            <a:avLst/>
          </a:prstGeom>
          <a:noFill/>
          <a:extLst>
            <a:ext uri="{909E8E84-426E-40DD-AFC4-6F175D3DCCD1}">
              <a14:hiddenFill xmlns:a14="http://schemas.microsoft.com/office/drawing/2010/main">
                <a:solidFill>
                  <a:srgbClr val="FFFFFF"/>
                </a:solidFill>
              </a14:hiddenFill>
            </a:ext>
          </a:extLst>
        </p:spPr>
      </p:pic>
      <p:pic>
        <p:nvPicPr>
          <p:cNvPr id="707588" name="Picture 4" descr="D:\公務資料夾\30G硬碟\WH77-C\稽查\103.12.5第4次稽查-簡報準備（103.11.19）\給主辦\交通\DSC_0291.JPG"/>
          <p:cNvPicPr>
            <a:picLocks noChangeAspect="1" noChangeArrowheads="1"/>
          </p:cNvPicPr>
          <p:nvPr/>
        </p:nvPicPr>
        <p:blipFill>
          <a:blip r:embed="rId4" cstate="print"/>
          <a:stretch>
            <a:fillRect/>
          </a:stretch>
        </p:blipFill>
        <p:spPr bwMode="auto">
          <a:xfrm>
            <a:off x="5302879" y="753490"/>
            <a:ext cx="3735336" cy="2490224"/>
          </a:xfrm>
          <a:prstGeom prst="rect">
            <a:avLst/>
          </a:prstGeom>
          <a:noFill/>
          <a:extLst>
            <a:ext uri="{909E8E84-426E-40DD-AFC4-6F175D3DCCD1}">
              <a14:hiddenFill xmlns:a14="http://schemas.microsoft.com/office/drawing/2010/main">
                <a:solidFill>
                  <a:srgbClr val="FFFFFF"/>
                </a:solidFill>
              </a14:hiddenFill>
            </a:ext>
          </a:extLst>
        </p:spPr>
      </p:pic>
      <p:pic>
        <p:nvPicPr>
          <p:cNvPr id="707589" name="Picture 5" descr="D:\公務資料夾\30G硬碟\WH77-C\稽查\103.12.5第4次稽查-簡報準備（103.11.19）\給主辦\交通\DSCN338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085" y="753490"/>
            <a:ext cx="3758577" cy="2490224"/>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p:cNvSpPr txBox="1"/>
          <p:nvPr/>
        </p:nvSpPr>
        <p:spPr>
          <a:xfrm>
            <a:off x="812922" y="6034966"/>
            <a:ext cx="3946902" cy="400110"/>
          </a:xfrm>
          <a:prstGeom prst="rect">
            <a:avLst/>
          </a:prstGeom>
          <a:noFill/>
          <a:effectLst/>
        </p:spPr>
        <p:txBody>
          <a:bodyPr wrap="square" rtlCol="0">
            <a:spAutoFit/>
          </a:bodyPr>
          <a:lstStyle>
            <a:defPPr>
              <a:defRPr lang="zh-TW"/>
            </a:defPPr>
            <a:lvl1pPr algn="ctr">
              <a:defRPr b="0">
                <a:solidFill>
                  <a:schemeClr val="tx1">
                    <a:lumMod val="85000"/>
                    <a:lumOff val="15000"/>
                  </a:schemeClr>
                </a:solidFill>
                <a:effectLst/>
                <a:latin typeface="Microsoft YaHei" panose="020B0503020204020204" pitchFamily="34" charset="-122"/>
                <a:ea typeface="Microsoft YaHei" panose="020B0503020204020204" pitchFamily="34" charset="-122"/>
              </a:defRPr>
            </a:lvl1pPr>
          </a:lstStyle>
          <a:p>
            <a:r>
              <a:rPr lang="zh-TW" altLang="en-US" dirty="0">
                <a:solidFill>
                  <a:prstClr val="black">
                    <a:lumMod val="85000"/>
                    <a:lumOff val="15000"/>
                  </a:prstClr>
                </a:solidFill>
                <a:latin typeface="標楷體" panose="03000509000000000000" pitchFamily="65" charset="-120"/>
                <a:ea typeface="標楷體" panose="03000509000000000000" pitchFamily="65" charset="-120"/>
              </a:rPr>
              <a:t>施工</a:t>
            </a:r>
            <a:r>
              <a:rPr lang="zh-TW" altLang="en-US" dirty="0" smtClean="0">
                <a:solidFill>
                  <a:prstClr val="black">
                    <a:lumMod val="85000"/>
                    <a:lumOff val="15000"/>
                  </a:prstClr>
                </a:solidFill>
                <a:latin typeface="標楷體" panose="03000509000000000000" pitchFamily="65" charset="-120"/>
                <a:ea typeface="標楷體" panose="03000509000000000000" pitchFamily="65" charset="-120"/>
              </a:rPr>
              <a:t>路段，交維設置情形</a:t>
            </a:r>
            <a:endParaRPr lang="zh-TW" altLang="en-US" dirty="0">
              <a:solidFill>
                <a:prstClr val="black">
                  <a:lumMod val="85000"/>
                  <a:lumOff val="15000"/>
                </a:prst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616691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 name="Rectangle 24"/>
          <p:cNvSpPr>
            <a:spLocks noChangeArrowheads="1"/>
          </p:cNvSpPr>
          <p:nvPr/>
        </p:nvSpPr>
        <p:spPr bwMode="auto">
          <a:xfrm>
            <a:off x="1922463" y="230188"/>
            <a:ext cx="75088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711200" indent="-711200"/>
            <a:r>
              <a:rPr lang="en-US" altLang="zh-TW" sz="2400" b="0" dirty="0">
                <a:solidFill>
                  <a:srgbClr val="CC3300"/>
                </a:solidFill>
                <a:latin typeface="標楷體" panose="03000509000000000000" pitchFamily="65" charset="-120"/>
                <a:ea typeface="標楷體" panose="03000509000000000000" pitchFamily="65" charset="-120"/>
              </a:rPr>
              <a:t>8</a:t>
            </a:r>
            <a:r>
              <a:rPr lang="en-US" altLang="zh-TW" sz="2400" b="0" dirty="0" smtClean="0">
                <a:solidFill>
                  <a:srgbClr val="CC3300"/>
                </a:solidFill>
                <a:latin typeface="標楷體" panose="03000509000000000000" pitchFamily="65" charset="-120"/>
                <a:ea typeface="標楷體" panose="03000509000000000000" pitchFamily="65" charset="-120"/>
              </a:rPr>
              <a:t>-4.</a:t>
            </a:r>
            <a:r>
              <a:rPr lang="zh-TW" altLang="en-US" sz="2400" b="0" dirty="0" smtClean="0">
                <a:solidFill>
                  <a:srgbClr val="CC3300"/>
                </a:solidFill>
                <a:latin typeface="標楷體" panose="03000509000000000000" pitchFamily="65" charset="-120"/>
                <a:ea typeface="標楷體" panose="03000509000000000000" pitchFamily="65" charset="-120"/>
              </a:rPr>
              <a:t>環境保護執行成果照片</a:t>
            </a:r>
            <a:endParaRPr lang="zh-TW" altLang="en-US" sz="2400" b="0" dirty="0">
              <a:solidFill>
                <a:srgbClr val="CC3300"/>
              </a:solidFill>
              <a:latin typeface="標楷體" panose="03000509000000000000" pitchFamily="65" charset="-120"/>
              <a:ea typeface="標楷體" panose="03000509000000000000" pitchFamily="65" charset="-120"/>
            </a:endParaRPr>
          </a:p>
        </p:txBody>
      </p:sp>
      <p:sp>
        <p:nvSpPr>
          <p:cNvPr id="8" name="文字方塊 7"/>
          <p:cNvSpPr txBox="1"/>
          <p:nvPr/>
        </p:nvSpPr>
        <p:spPr>
          <a:xfrm>
            <a:off x="1265952" y="3169215"/>
            <a:ext cx="3047748" cy="400110"/>
          </a:xfrm>
          <a:prstGeom prst="rect">
            <a:avLst/>
          </a:prstGeom>
          <a:noFill/>
          <a:effectLst/>
        </p:spPr>
        <p:txBody>
          <a:bodyPr wrap="square" rtlCol="0">
            <a:spAutoFit/>
          </a:bodyPr>
          <a:lstStyle>
            <a:defPPr>
              <a:defRPr lang="zh-TW"/>
            </a:defPPr>
            <a:lvl1pPr>
              <a:defRPr b="0">
                <a:solidFill>
                  <a:schemeClr val="tx1">
                    <a:lumMod val="85000"/>
                    <a:lumOff val="15000"/>
                  </a:schemeClr>
                </a:solidFill>
                <a:effectLst/>
                <a:latin typeface="Microsoft YaHei" panose="020B0503020204020204" pitchFamily="34" charset="-122"/>
                <a:ea typeface="Microsoft YaHei" panose="020B0503020204020204" pitchFamily="34" charset="-122"/>
              </a:defRPr>
            </a:lvl1pPr>
          </a:lstStyle>
          <a:p>
            <a:pPr algn="ctr"/>
            <a:r>
              <a:rPr lang="zh-TW" altLang="en-US" dirty="0" smtClean="0">
                <a:solidFill>
                  <a:prstClr val="black">
                    <a:lumMod val="85000"/>
                    <a:lumOff val="15000"/>
                  </a:prstClr>
                </a:solidFill>
                <a:latin typeface="標楷體" panose="03000509000000000000" pitchFamily="65" charset="-120"/>
                <a:ea typeface="標楷體" panose="03000509000000000000" pitchFamily="65" charset="-120"/>
              </a:rPr>
              <a:t>施工便道鋪設 </a:t>
            </a:r>
            <a:endParaRPr lang="zh-TW" altLang="en-US" dirty="0">
              <a:solidFill>
                <a:prstClr val="black">
                  <a:lumMod val="85000"/>
                  <a:lumOff val="15000"/>
                </a:prstClr>
              </a:solidFill>
              <a:latin typeface="標楷體" panose="03000509000000000000" pitchFamily="65" charset="-120"/>
              <a:ea typeface="標楷體" panose="03000509000000000000" pitchFamily="65" charset="-120"/>
            </a:endParaRPr>
          </a:p>
        </p:txBody>
      </p:sp>
      <p:sp>
        <p:nvSpPr>
          <p:cNvPr id="12" name="文字方塊 11"/>
          <p:cNvSpPr txBox="1"/>
          <p:nvPr/>
        </p:nvSpPr>
        <p:spPr>
          <a:xfrm>
            <a:off x="5969904" y="3169215"/>
            <a:ext cx="2384207" cy="400110"/>
          </a:xfrm>
          <a:prstGeom prst="rect">
            <a:avLst/>
          </a:prstGeom>
          <a:noFill/>
          <a:effectLst/>
        </p:spPr>
        <p:txBody>
          <a:bodyPr wrap="square" rtlCol="0">
            <a:spAutoFit/>
          </a:bodyPr>
          <a:lstStyle>
            <a:defPPr>
              <a:defRPr lang="zh-TW"/>
            </a:defPPr>
            <a:lvl1pPr>
              <a:defRPr b="0">
                <a:solidFill>
                  <a:schemeClr val="tx1">
                    <a:lumMod val="85000"/>
                    <a:lumOff val="15000"/>
                  </a:schemeClr>
                </a:solidFill>
                <a:effectLst/>
                <a:latin typeface="Microsoft YaHei" panose="020B0503020204020204" pitchFamily="34" charset="-122"/>
                <a:ea typeface="Microsoft YaHei" panose="020B0503020204020204" pitchFamily="34" charset="-122"/>
              </a:defRPr>
            </a:lvl1pPr>
          </a:lstStyle>
          <a:p>
            <a:pPr algn="ctr"/>
            <a:r>
              <a:rPr lang="zh-TW" altLang="en-US" dirty="0">
                <a:solidFill>
                  <a:prstClr val="black">
                    <a:lumMod val="85000"/>
                    <a:lumOff val="15000"/>
                  </a:prstClr>
                </a:solidFill>
                <a:latin typeface="標楷體" panose="03000509000000000000" pitchFamily="65" charset="-120"/>
                <a:ea typeface="標楷體" panose="03000509000000000000" pitchFamily="65" charset="-120"/>
              </a:rPr>
              <a:t>水車沖洗週邊道路</a:t>
            </a:r>
          </a:p>
        </p:txBody>
      </p:sp>
      <p:sp>
        <p:nvSpPr>
          <p:cNvPr id="14" name="文字方塊 13"/>
          <p:cNvSpPr txBox="1"/>
          <p:nvPr/>
        </p:nvSpPr>
        <p:spPr>
          <a:xfrm>
            <a:off x="1568726" y="6025993"/>
            <a:ext cx="2442200" cy="400110"/>
          </a:xfrm>
          <a:prstGeom prst="rect">
            <a:avLst/>
          </a:prstGeom>
          <a:noFill/>
          <a:effectLst/>
        </p:spPr>
        <p:txBody>
          <a:bodyPr wrap="square" rtlCol="0">
            <a:spAutoFit/>
          </a:bodyPr>
          <a:lstStyle>
            <a:defPPr>
              <a:defRPr lang="zh-TW"/>
            </a:defPPr>
            <a:lvl1pPr>
              <a:defRPr b="0">
                <a:solidFill>
                  <a:schemeClr val="tx1">
                    <a:lumMod val="85000"/>
                    <a:lumOff val="15000"/>
                  </a:schemeClr>
                </a:solidFill>
                <a:effectLst/>
                <a:latin typeface="Microsoft YaHei" panose="020B0503020204020204" pitchFamily="34" charset="-122"/>
                <a:ea typeface="Microsoft YaHei" panose="020B0503020204020204" pitchFamily="34" charset="-122"/>
              </a:defRPr>
            </a:lvl1pPr>
          </a:lstStyle>
          <a:p>
            <a:pPr algn="ctr"/>
            <a:r>
              <a:rPr lang="zh-TW" altLang="en-US" dirty="0" smtClean="0">
                <a:solidFill>
                  <a:prstClr val="black">
                    <a:lumMod val="85000"/>
                    <a:lumOff val="15000"/>
                  </a:prstClr>
                </a:solidFill>
                <a:latin typeface="標楷體" panose="03000509000000000000" pitchFamily="65" charset="-120"/>
                <a:ea typeface="標楷體" panose="03000509000000000000" pitchFamily="65" charset="-120"/>
              </a:rPr>
              <a:t>土方覆蓋防塵網</a:t>
            </a:r>
            <a:endParaRPr lang="zh-TW" altLang="en-US" dirty="0">
              <a:solidFill>
                <a:prstClr val="black">
                  <a:lumMod val="85000"/>
                  <a:lumOff val="15000"/>
                </a:prstClr>
              </a:solidFill>
              <a:latin typeface="標楷體" panose="03000509000000000000" pitchFamily="65" charset="-120"/>
              <a:ea typeface="標楷體" panose="03000509000000000000" pitchFamily="65" charset="-120"/>
            </a:endParaRPr>
          </a:p>
        </p:txBody>
      </p:sp>
      <p:pic>
        <p:nvPicPr>
          <p:cNvPr id="2" name="Picture 2" descr="D:\公務資料夾\30G硬碟\WH77-C\稽查\103.12.5第4次稽查-簡報準備（103.11.19）\給主辦\環保\DSC_0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178" y="768192"/>
            <a:ext cx="3823295" cy="24471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公務資料夾\30G硬碟\WH77-C\稽查\103.12.5第4次稽查-簡報準備（103.11.19）\給主辦\環保\DSCF8952.JPG"/>
          <p:cNvPicPr>
            <a:picLocks noChangeAspect="1" noChangeArrowheads="1"/>
          </p:cNvPicPr>
          <p:nvPr/>
        </p:nvPicPr>
        <p:blipFill>
          <a:blip r:embed="rId3" cstate="print"/>
          <a:stretch>
            <a:fillRect/>
          </a:stretch>
        </p:blipFill>
        <p:spPr bwMode="auto">
          <a:xfrm>
            <a:off x="5222449" y="768192"/>
            <a:ext cx="3827283" cy="24471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公務資料夾\30G硬碟\WH77-C\稽查\103.12.5第4次稽查-簡報準備（103.11.19）\給主辦\環保\DSCF90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8178" y="3569326"/>
            <a:ext cx="3823295" cy="2508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D:\公務資料夾\30G硬碟\WH77-C\稽查\103.12.5第4次稽查-簡報準備（103.11.19）\給主辦\環保\DSCF9139.JPG"/>
          <p:cNvPicPr>
            <a:picLocks noChangeAspect="1" noChangeArrowheads="1"/>
          </p:cNvPicPr>
          <p:nvPr/>
        </p:nvPicPr>
        <p:blipFill>
          <a:blip r:embed="rId5" cstate="print"/>
          <a:stretch>
            <a:fillRect/>
          </a:stretch>
        </p:blipFill>
        <p:spPr bwMode="auto">
          <a:xfrm>
            <a:off x="5222449" y="3569326"/>
            <a:ext cx="3846137" cy="2508956"/>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p:cNvSpPr txBox="1"/>
          <p:nvPr/>
        </p:nvSpPr>
        <p:spPr>
          <a:xfrm>
            <a:off x="5969904" y="6046435"/>
            <a:ext cx="2384207" cy="400110"/>
          </a:xfrm>
          <a:prstGeom prst="rect">
            <a:avLst/>
          </a:prstGeom>
          <a:noFill/>
          <a:effectLst/>
        </p:spPr>
        <p:txBody>
          <a:bodyPr wrap="square" rtlCol="0">
            <a:spAutoFit/>
          </a:bodyPr>
          <a:lstStyle>
            <a:defPPr>
              <a:defRPr lang="zh-TW"/>
            </a:defPPr>
            <a:lvl1pPr>
              <a:defRPr b="0">
                <a:solidFill>
                  <a:schemeClr val="tx1">
                    <a:lumMod val="85000"/>
                    <a:lumOff val="15000"/>
                  </a:schemeClr>
                </a:solidFill>
                <a:effectLst/>
                <a:latin typeface="Microsoft YaHei" panose="020B0503020204020204" pitchFamily="34" charset="-122"/>
                <a:ea typeface="Microsoft YaHei" panose="020B0503020204020204" pitchFamily="34" charset="-122"/>
              </a:defRPr>
            </a:lvl1pPr>
          </a:lstStyle>
          <a:p>
            <a:pPr algn="ctr"/>
            <a:r>
              <a:rPr lang="zh-TW" altLang="en-US" dirty="0">
                <a:solidFill>
                  <a:prstClr val="black">
                    <a:lumMod val="85000"/>
                    <a:lumOff val="15000"/>
                  </a:prstClr>
                </a:solidFill>
                <a:latin typeface="標楷體" panose="03000509000000000000" pitchFamily="65" charset="-120"/>
                <a:ea typeface="標楷體" panose="03000509000000000000" pitchFamily="65" charset="-120"/>
              </a:rPr>
              <a:t>水車沖洗週邊道路</a:t>
            </a:r>
          </a:p>
        </p:txBody>
      </p:sp>
    </p:spTree>
    <p:extLst>
      <p:ext uri="{BB962C8B-B14F-4D97-AF65-F5344CB8AC3E}">
        <p14:creationId xmlns:p14="http://schemas.microsoft.com/office/powerpoint/2010/main" val="393266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6283" name="Group 139"/>
          <p:cNvGraphicFramePr>
            <a:graphicFrameLocks noGrp="1"/>
          </p:cNvGraphicFramePr>
          <p:nvPr>
            <p:ph idx="4294967295"/>
            <p:extLst>
              <p:ext uri="{D42A27DB-BD31-4B8C-83A1-F6EECF244321}">
                <p14:modId xmlns:p14="http://schemas.microsoft.com/office/powerpoint/2010/main" val="913226657"/>
              </p:ext>
            </p:extLst>
          </p:nvPr>
        </p:nvGraphicFramePr>
        <p:xfrm>
          <a:off x="487144" y="720725"/>
          <a:ext cx="8997950" cy="5730240"/>
        </p:xfrm>
        <a:graphic>
          <a:graphicData uri="http://schemas.openxmlformats.org/drawingml/2006/table">
            <a:tbl>
              <a:tblPr/>
              <a:tblGrid>
                <a:gridCol w="712788"/>
                <a:gridCol w="3786187"/>
                <a:gridCol w="860425"/>
                <a:gridCol w="3638550"/>
              </a:tblGrid>
              <a:tr h="215900">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800" b="0" i="0" u="none" strike="noStrike" cap="none" normalizeH="0" baseline="0" dirty="0" smtClean="0">
                          <a:ln>
                            <a:noFill/>
                          </a:ln>
                          <a:solidFill>
                            <a:srgbClr val="080808"/>
                          </a:solidFill>
                          <a:effectLst/>
                          <a:latin typeface="標楷體" panose="03000509000000000000" pitchFamily="65" charset="-120"/>
                          <a:ea typeface="標楷體" panose="03000509000000000000" pitchFamily="65" charset="-120"/>
                        </a:rPr>
                        <a:t>編號</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800" b="0" i="0" u="none" strike="noStrike" cap="none" normalizeH="0" baseline="0" smtClean="0">
                          <a:ln>
                            <a:noFill/>
                          </a:ln>
                          <a:solidFill>
                            <a:srgbClr val="080808"/>
                          </a:solidFill>
                          <a:effectLst/>
                          <a:latin typeface="標楷體" panose="03000509000000000000" pitchFamily="65" charset="-120"/>
                          <a:ea typeface="標楷體" panose="03000509000000000000" pitchFamily="65" charset="-120"/>
                        </a:rPr>
                        <a:t>管制文件</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800" b="0" i="0" u="none" strike="noStrike" cap="none" normalizeH="0" baseline="0" smtClean="0">
                          <a:ln>
                            <a:noFill/>
                          </a:ln>
                          <a:solidFill>
                            <a:srgbClr val="080808"/>
                          </a:solidFill>
                          <a:effectLst/>
                          <a:latin typeface="標楷體" panose="03000509000000000000" pitchFamily="65" charset="-120"/>
                          <a:ea typeface="標楷體" panose="03000509000000000000" pitchFamily="65" charset="-120"/>
                        </a:rPr>
                        <a:t>編號</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800" b="0" i="0" u="none" strike="noStrike" cap="none" normalizeH="0" baseline="0" smtClean="0">
                          <a:ln>
                            <a:noFill/>
                          </a:ln>
                          <a:solidFill>
                            <a:srgbClr val="080808"/>
                          </a:solidFill>
                          <a:effectLst/>
                          <a:latin typeface="標楷體" panose="03000509000000000000" pitchFamily="65" charset="-120"/>
                          <a:ea typeface="標楷體" panose="03000509000000000000" pitchFamily="65" charset="-120"/>
                        </a:rPr>
                        <a:t>管制文件</a:t>
                      </a: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solidFill>
                      <a:srgbClr val="C0C0C0"/>
                    </a:solid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E-01</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勞工安全衛生守則</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E-17</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公路總局勞安現地查核</a:t>
                      </a: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E-02</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空污費</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E-18</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defRPr/>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工程處勞安稽核缺失改善</a:t>
                      </a: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E-03</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勞工安全告知</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E-19</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defRPr/>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工程處勞安稽核缺失改善及罰款</a:t>
                      </a: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E-04</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defRPr/>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勞工安全衛生人員報備書</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E-20</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工務段勞安稽核紀錄</a:t>
                      </a: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E-05</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危險性工作場所安全評估報告書</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E-21</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交通安衛環保執行檢討</a:t>
                      </a: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E-06</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defRPr/>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交通維持計劃書</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E-22</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defRPr/>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協議組織會議</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rPr>
                        <a:t>E-07</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勞工安全衛生執行計畫書</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E-23</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defRPr/>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施工中檢查停留點安衛檢查表（基礎）</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E-08</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defRPr/>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環境保護執行計畫書</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E-24</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defRPr/>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施工中檢查停留點安衛檢查表（下構）</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E-09</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逕流廢水削減計畫書</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E-25</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施工中檢查停留點安衛檢查表（上構）</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E-10</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夜間施工計畫書</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E-26</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交通安衛環保聯合稽核</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E-11</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運輸道路管理及維護計畫書</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E-27</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災害防止計畫書</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E-12</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墜落災害防止計畫書</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E-28</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施工污染防治計畫書</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E-13</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緊急應變計畫書</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E-29</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defRPr/>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施工安全檢查例假日申請表</a:t>
                      </a: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E-14</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defRPr/>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交通安衛環保相片</a:t>
                      </a: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月報</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E-30</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defRPr/>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現場施工人員及外勞名冊</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E-15</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南區勞檢所現地查核</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E-31</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工務段工安巡查</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3175" cap="flat" cmpd="sng" algn="ctr">
                      <a:solidFill>
                        <a:schemeClr val="tx1"/>
                      </a:solidFill>
                      <a:prstDash val="solid"/>
                      <a:miter lim="800000"/>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E-16</a:t>
                      </a:r>
                    </a:p>
                  </a:txBody>
                  <a:tcPr horzOverflow="overflow">
                    <a:lnL w="285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環保機構現地查核</a:t>
                      </a: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E-32</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31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Pct val="75000"/>
                        <a:buFont typeface="Monotype Sorts" charset="0"/>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各級長官至工地督導紀錄表</a:t>
                      </a:r>
                      <a:endParaRPr kumimoji="1" lang="zh-TW"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31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1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2" name="矩形 1"/>
          <p:cNvSpPr/>
          <p:nvPr/>
        </p:nvSpPr>
        <p:spPr>
          <a:xfrm>
            <a:off x="1856013" y="123853"/>
            <a:ext cx="495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2" tIns="46032" rIns="92062" bIns="46032"/>
          <a:lstStyle/>
          <a:p>
            <a:r>
              <a:rPr lang="zh-TW" altLang="en-US" sz="3600" b="0" dirty="0" smtClean="0">
                <a:solidFill>
                  <a:srgbClr val="8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玖、</a:t>
            </a:r>
            <a:r>
              <a:rPr lang="zh-TW" altLang="en-US" sz="3600" b="0" dirty="0">
                <a:solidFill>
                  <a:srgbClr val="8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交通安衛環保文件</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1868082" y="217254"/>
            <a:ext cx="4772204" cy="4308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lvl1pPr marL="0" indent="0">
              <a:lnSpc>
                <a:spcPct val="100000"/>
              </a:lnSpc>
              <a:buClrTx/>
              <a:buSzTx/>
              <a:buFontTx/>
              <a:buNone/>
              <a:defRPr sz="2800" u="sng">
                <a:solidFill>
                  <a:srgbClr val="CC3300"/>
                </a:solidFill>
                <a:latin typeface="Microsoft YaHei" panose="020B0503020204020204" pitchFamily="34" charset="-122"/>
                <a:ea typeface="Microsoft YaHei" panose="020B0503020204020204" pitchFamily="34" charset="-122"/>
              </a:defRPr>
            </a:lvl1pPr>
            <a:lvl2pPr marL="742950" indent="-285750">
              <a:spcBef>
                <a:spcPct val="20000"/>
              </a:spcBef>
              <a:buClr>
                <a:schemeClr val="tx2"/>
              </a:buClr>
              <a:buSzPct val="100000"/>
              <a:buChar char="–"/>
              <a:defRPr sz="2800">
                <a:latin typeface="Book Antiqua" pitchFamily="18" charset="0"/>
                <a:ea typeface="+mn-ea"/>
              </a:defRPr>
            </a:lvl2pPr>
            <a:lvl3pPr marL="1143000" indent="-228600">
              <a:spcBef>
                <a:spcPct val="20000"/>
              </a:spcBef>
              <a:buClr>
                <a:schemeClr val="accent2"/>
              </a:buClr>
              <a:buSzPct val="100000"/>
              <a:buChar char="»"/>
              <a:defRPr sz="2400">
                <a:latin typeface="Book Antiqua" pitchFamily="18" charset="0"/>
                <a:ea typeface="+mn-ea"/>
              </a:defRPr>
            </a:lvl3pPr>
            <a:lvl4pPr marL="1600200" indent="-228600">
              <a:spcBef>
                <a:spcPct val="20000"/>
              </a:spcBef>
              <a:buClr>
                <a:schemeClr val="accent2"/>
              </a:buClr>
              <a:buSzPct val="65000"/>
              <a:buFont typeface="Monotype Sorts" charset="0"/>
              <a:buChar char="l"/>
              <a:defRPr>
                <a:latin typeface="Book Antiqua" pitchFamily="18" charset="0"/>
                <a:ea typeface="+mn-ea"/>
              </a:defRPr>
            </a:lvl4pPr>
            <a:lvl5pPr marL="2057400" indent="-228600">
              <a:spcBef>
                <a:spcPct val="20000"/>
              </a:spcBef>
              <a:buClr>
                <a:schemeClr val="tx2"/>
              </a:buClr>
              <a:buSzPct val="100000"/>
              <a:buChar char="–"/>
              <a:defRPr>
                <a:latin typeface="Book Antiqua" pitchFamily="18" charset="0"/>
                <a:ea typeface="+mn-ea"/>
              </a:defRPr>
            </a:lvl5pPr>
            <a:lvl6pPr marL="2514600" indent="-228600" fontAlgn="base">
              <a:spcBef>
                <a:spcPct val="20000"/>
              </a:spcBef>
              <a:spcAft>
                <a:spcPct val="0"/>
              </a:spcAft>
              <a:buClr>
                <a:schemeClr val="tx2"/>
              </a:buClr>
              <a:buSzPct val="100000"/>
              <a:buChar char="–"/>
              <a:defRPr>
                <a:latin typeface="Book Antiqua" pitchFamily="18" charset="0"/>
                <a:ea typeface="+mn-ea"/>
              </a:defRPr>
            </a:lvl6pPr>
            <a:lvl7pPr marL="2971800" indent="-228600" fontAlgn="base">
              <a:spcBef>
                <a:spcPct val="20000"/>
              </a:spcBef>
              <a:spcAft>
                <a:spcPct val="0"/>
              </a:spcAft>
              <a:buClr>
                <a:schemeClr val="tx2"/>
              </a:buClr>
              <a:buSzPct val="100000"/>
              <a:buChar char="–"/>
              <a:defRPr>
                <a:latin typeface="Book Antiqua" pitchFamily="18" charset="0"/>
                <a:ea typeface="+mn-ea"/>
              </a:defRPr>
            </a:lvl7pPr>
            <a:lvl8pPr marL="3429000" indent="-228600" fontAlgn="base">
              <a:spcBef>
                <a:spcPct val="20000"/>
              </a:spcBef>
              <a:spcAft>
                <a:spcPct val="0"/>
              </a:spcAft>
              <a:buClr>
                <a:schemeClr val="tx2"/>
              </a:buClr>
              <a:buSzPct val="100000"/>
              <a:buChar char="–"/>
              <a:defRPr>
                <a:latin typeface="Book Antiqua" pitchFamily="18" charset="0"/>
                <a:ea typeface="+mn-ea"/>
              </a:defRPr>
            </a:lvl8pPr>
            <a:lvl9pPr marL="3886200" indent="-228600" fontAlgn="base">
              <a:spcBef>
                <a:spcPct val="20000"/>
              </a:spcBef>
              <a:spcAft>
                <a:spcPct val="0"/>
              </a:spcAft>
              <a:buClr>
                <a:schemeClr val="tx2"/>
              </a:buClr>
              <a:buSzPct val="100000"/>
              <a:buChar char="–"/>
              <a:defRPr>
                <a:latin typeface="Book Antiqua" pitchFamily="18" charset="0"/>
                <a:ea typeface="+mn-ea"/>
              </a:defRPr>
            </a:lvl9pPr>
          </a:lstStyle>
          <a:p>
            <a:r>
              <a:rPr lang="en-US" altLang="zh-TW" b="0" dirty="0" smtClean="0">
                <a:latin typeface="標楷體" panose="03000509000000000000" pitchFamily="65" charset="-120"/>
                <a:ea typeface="標楷體" panose="03000509000000000000" pitchFamily="65" charset="-120"/>
              </a:rPr>
              <a:t>1-4.</a:t>
            </a:r>
            <a:r>
              <a:rPr lang="zh-TW" altLang="en-US" b="0" dirty="0">
                <a:latin typeface="標楷體" panose="03000509000000000000" pitchFamily="65" charset="-120"/>
                <a:ea typeface="標楷體" panose="03000509000000000000" pitchFamily="65" charset="-120"/>
              </a:rPr>
              <a:t>工程</a:t>
            </a:r>
            <a:r>
              <a:rPr lang="zh-TW" altLang="en-US" b="0" dirty="0" smtClean="0">
                <a:latin typeface="標楷體" panose="03000509000000000000" pitchFamily="65" charset="-120"/>
                <a:ea typeface="標楷體" panose="03000509000000000000" pitchFamily="65" charset="-120"/>
              </a:rPr>
              <a:t>標準</a:t>
            </a:r>
            <a:r>
              <a:rPr lang="zh-TW" altLang="en-US" b="0" dirty="0">
                <a:latin typeface="標楷體" panose="03000509000000000000" pitchFamily="65" charset="-120"/>
                <a:ea typeface="標楷體" panose="03000509000000000000" pitchFamily="65" charset="-120"/>
              </a:rPr>
              <a:t>斷面</a:t>
            </a:r>
            <a:r>
              <a:rPr lang="zh-TW" altLang="en-US" b="0" dirty="0" smtClean="0">
                <a:latin typeface="標楷體" panose="03000509000000000000" pitchFamily="65" charset="-120"/>
                <a:ea typeface="標楷體" panose="03000509000000000000" pitchFamily="65" charset="-120"/>
              </a:rPr>
              <a:t>圖（匝道）</a:t>
            </a:r>
            <a:endParaRPr lang="zh-TW" altLang="en-US" b="0" dirty="0">
              <a:latin typeface="標楷體" panose="03000509000000000000" pitchFamily="65" charset="-120"/>
              <a:ea typeface="標楷體" panose="03000509000000000000" pitchFamily="65" charset="-120"/>
            </a:endParaRPr>
          </a:p>
        </p:txBody>
      </p:sp>
      <p:pic>
        <p:nvPicPr>
          <p:cNvPr id="15" name="圖片 14"/>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375"/>
                    </a14:imgEffect>
                    <a14:imgEffect>
                      <a14:brightnessContrast bright="48000"/>
                    </a14:imgEffect>
                  </a14:imgLayer>
                </a14:imgProps>
              </a:ext>
              <a:ext uri="{28A0092B-C50C-407E-A947-70E740481C1C}">
                <a14:useLocalDpi xmlns:a14="http://schemas.microsoft.com/office/drawing/2010/main" val="0"/>
              </a:ext>
            </a:extLst>
          </a:blip>
          <a:stretch>
            <a:fillRect/>
          </a:stretch>
        </p:blipFill>
        <p:spPr>
          <a:xfrm>
            <a:off x="1130104" y="711138"/>
            <a:ext cx="7545809" cy="5704207"/>
          </a:xfrm>
          <a:prstGeom prst="rect">
            <a:avLst/>
          </a:prstGeom>
          <a:solidFill>
            <a:schemeClr val="bg1">
              <a:lumMod val="65000"/>
            </a:schemeClr>
          </a:solidFill>
          <a:ln w="9525" cap="flat" cmpd="sng" algn="ctr">
            <a:noFill/>
            <a:prstDash val="solid"/>
            <a:miter lim="800000"/>
            <a:headEnd type="none" w="med" len="med"/>
            <a:tailEnd type="none" w="med" len="med"/>
          </a:ln>
          <a:effectLst/>
        </p:spPr>
      </p:pic>
      <p:sp>
        <p:nvSpPr>
          <p:cNvPr id="5" name="手繪多邊形 4"/>
          <p:cNvSpPr/>
          <p:nvPr/>
        </p:nvSpPr>
        <p:spPr bwMode="auto">
          <a:xfrm>
            <a:off x="6132928" y="3382475"/>
            <a:ext cx="117795" cy="463922"/>
          </a:xfrm>
          <a:custGeom>
            <a:avLst/>
            <a:gdLst>
              <a:gd name="connsiteX0" fmla="*/ 44450 w 107950"/>
              <a:gd name="connsiteY0" fmla="*/ 0 h 425450"/>
              <a:gd name="connsiteX1" fmla="*/ 44450 w 107950"/>
              <a:gd name="connsiteY1" fmla="*/ 101600 h 425450"/>
              <a:gd name="connsiteX2" fmla="*/ 0 w 107950"/>
              <a:gd name="connsiteY2" fmla="*/ 171450 h 425450"/>
              <a:gd name="connsiteX3" fmla="*/ 0 w 107950"/>
              <a:gd name="connsiteY3" fmla="*/ 425450 h 425450"/>
              <a:gd name="connsiteX4" fmla="*/ 107950 w 107950"/>
              <a:gd name="connsiteY4" fmla="*/ 412750 h 425450"/>
              <a:gd name="connsiteX5" fmla="*/ 107950 w 107950"/>
              <a:gd name="connsiteY5" fmla="*/ 6350 h 425450"/>
              <a:gd name="connsiteX6" fmla="*/ 44450 w 107950"/>
              <a:gd name="connsiteY6" fmla="*/ 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50" h="425450">
                <a:moveTo>
                  <a:pt x="44450" y="0"/>
                </a:moveTo>
                <a:lnTo>
                  <a:pt x="44450" y="101600"/>
                </a:lnTo>
                <a:lnTo>
                  <a:pt x="0" y="171450"/>
                </a:lnTo>
                <a:lnTo>
                  <a:pt x="0" y="425450"/>
                </a:lnTo>
                <a:lnTo>
                  <a:pt x="107950" y="412750"/>
                </a:lnTo>
                <a:lnTo>
                  <a:pt x="107950" y="6350"/>
                </a:lnTo>
                <a:lnTo>
                  <a:pt x="44450" y="0"/>
                </a:lnTo>
                <a:close/>
              </a:path>
            </a:pathLst>
          </a:custGeom>
          <a:solidFill>
            <a:schemeClr val="bg1">
              <a:lumMod val="65000"/>
            </a:schemeClr>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defTabSz="757238"/>
            <a:endParaRPr lang="zh-TW" altLang="en-US"/>
          </a:p>
        </p:txBody>
      </p:sp>
      <p:sp>
        <p:nvSpPr>
          <p:cNvPr id="6" name="手繪多邊形 5"/>
          <p:cNvSpPr/>
          <p:nvPr/>
        </p:nvSpPr>
        <p:spPr bwMode="auto">
          <a:xfrm>
            <a:off x="4539231" y="3608876"/>
            <a:ext cx="3693220" cy="1239434"/>
          </a:xfrm>
          <a:custGeom>
            <a:avLst/>
            <a:gdLst>
              <a:gd name="connsiteX0" fmla="*/ 3384550 w 3384550"/>
              <a:gd name="connsiteY0" fmla="*/ 1136650 h 1136650"/>
              <a:gd name="connsiteX1" fmla="*/ 1689100 w 3384550"/>
              <a:gd name="connsiteY1" fmla="*/ 0 h 1136650"/>
              <a:gd name="connsiteX2" fmla="*/ 1574800 w 3384550"/>
              <a:gd name="connsiteY2" fmla="*/ 0 h 1136650"/>
              <a:gd name="connsiteX3" fmla="*/ 1568450 w 3384550"/>
              <a:gd name="connsiteY3" fmla="*/ 215900 h 1136650"/>
              <a:gd name="connsiteX4" fmla="*/ 1460500 w 3384550"/>
              <a:gd name="connsiteY4" fmla="*/ 222250 h 1136650"/>
              <a:gd name="connsiteX5" fmla="*/ 1466850 w 3384550"/>
              <a:gd name="connsiteY5" fmla="*/ 158750 h 1136650"/>
              <a:gd name="connsiteX6" fmla="*/ 215900 w 3384550"/>
              <a:gd name="connsiteY6" fmla="*/ 184150 h 1136650"/>
              <a:gd name="connsiteX7" fmla="*/ 228600 w 3384550"/>
              <a:gd name="connsiteY7" fmla="*/ 241300 h 1136650"/>
              <a:gd name="connsiteX8" fmla="*/ 0 w 3384550"/>
              <a:gd name="connsiteY8" fmla="*/ 260350 h 1136650"/>
              <a:gd name="connsiteX9" fmla="*/ 101600 w 3384550"/>
              <a:gd name="connsiteY9" fmla="*/ 1136650 h 1136650"/>
              <a:gd name="connsiteX10" fmla="*/ 3384550 w 3384550"/>
              <a:gd name="connsiteY10" fmla="*/ 1136650 h 113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4550" h="1136650">
                <a:moveTo>
                  <a:pt x="3384550" y="1136650"/>
                </a:moveTo>
                <a:lnTo>
                  <a:pt x="1689100" y="0"/>
                </a:lnTo>
                <a:lnTo>
                  <a:pt x="1574800" y="0"/>
                </a:lnTo>
                <a:lnTo>
                  <a:pt x="1568450" y="215900"/>
                </a:lnTo>
                <a:lnTo>
                  <a:pt x="1460500" y="222250"/>
                </a:lnTo>
                <a:lnTo>
                  <a:pt x="1466850" y="158750"/>
                </a:lnTo>
                <a:lnTo>
                  <a:pt x="215900" y="184150"/>
                </a:lnTo>
                <a:lnTo>
                  <a:pt x="228600" y="241300"/>
                </a:lnTo>
                <a:lnTo>
                  <a:pt x="0" y="260350"/>
                </a:lnTo>
                <a:lnTo>
                  <a:pt x="101600" y="1136650"/>
                </a:lnTo>
                <a:lnTo>
                  <a:pt x="3384550" y="1136650"/>
                </a:lnTo>
                <a:close/>
              </a:path>
            </a:pathLst>
          </a:custGeom>
          <a:gradFill>
            <a:gsLst>
              <a:gs pos="0">
                <a:srgbClr val="11FF28"/>
              </a:gs>
              <a:gs pos="100000">
                <a:srgbClr val="FFCC66"/>
              </a:gs>
            </a:gsLst>
            <a:lin ang="6600000" scaled="0"/>
          </a:gra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手繪多邊形 7"/>
          <p:cNvSpPr/>
          <p:nvPr/>
        </p:nvSpPr>
        <p:spPr bwMode="auto">
          <a:xfrm>
            <a:off x="1130105" y="4836559"/>
            <a:ext cx="7556694" cy="1578719"/>
          </a:xfrm>
          <a:custGeom>
            <a:avLst/>
            <a:gdLst>
              <a:gd name="connsiteX0" fmla="*/ 6908800 w 6915150"/>
              <a:gd name="connsiteY0" fmla="*/ 0 h 1479550"/>
              <a:gd name="connsiteX1" fmla="*/ 3225800 w 6915150"/>
              <a:gd name="connsiteY1" fmla="*/ 6350 h 1479550"/>
              <a:gd name="connsiteX2" fmla="*/ 3270250 w 6915150"/>
              <a:gd name="connsiteY2" fmla="*/ 298450 h 1479550"/>
              <a:gd name="connsiteX3" fmla="*/ 3575050 w 6915150"/>
              <a:gd name="connsiteY3" fmla="*/ 298450 h 1479550"/>
              <a:gd name="connsiteX4" fmla="*/ 3575050 w 6915150"/>
              <a:gd name="connsiteY4" fmla="*/ 635000 h 1479550"/>
              <a:gd name="connsiteX5" fmla="*/ 3460750 w 6915150"/>
              <a:gd name="connsiteY5" fmla="*/ 635000 h 1479550"/>
              <a:gd name="connsiteX6" fmla="*/ 3460750 w 6915150"/>
              <a:gd name="connsiteY6" fmla="*/ 1035050 h 1479550"/>
              <a:gd name="connsiteX7" fmla="*/ 3416300 w 6915150"/>
              <a:gd name="connsiteY7" fmla="*/ 1054100 h 1479550"/>
              <a:gd name="connsiteX8" fmla="*/ 3359150 w 6915150"/>
              <a:gd name="connsiteY8" fmla="*/ 1060450 h 1479550"/>
              <a:gd name="connsiteX9" fmla="*/ 3295650 w 6915150"/>
              <a:gd name="connsiteY9" fmla="*/ 1035050 h 1479550"/>
              <a:gd name="connsiteX10" fmla="*/ 3244850 w 6915150"/>
              <a:gd name="connsiteY10" fmla="*/ 1047750 h 1479550"/>
              <a:gd name="connsiteX11" fmla="*/ 3194050 w 6915150"/>
              <a:gd name="connsiteY11" fmla="*/ 1054100 h 1479550"/>
              <a:gd name="connsiteX12" fmla="*/ 3136900 w 6915150"/>
              <a:gd name="connsiteY12" fmla="*/ 1041400 h 1479550"/>
              <a:gd name="connsiteX13" fmla="*/ 3136900 w 6915150"/>
              <a:gd name="connsiteY13" fmla="*/ 1041400 h 1479550"/>
              <a:gd name="connsiteX14" fmla="*/ 3111500 w 6915150"/>
              <a:gd name="connsiteY14" fmla="*/ 1028700 h 1479550"/>
              <a:gd name="connsiteX15" fmla="*/ 3117850 w 6915150"/>
              <a:gd name="connsiteY15" fmla="*/ 635000 h 1479550"/>
              <a:gd name="connsiteX16" fmla="*/ 3003550 w 6915150"/>
              <a:gd name="connsiteY16" fmla="*/ 628650 h 1479550"/>
              <a:gd name="connsiteX17" fmla="*/ 3003550 w 6915150"/>
              <a:gd name="connsiteY17" fmla="*/ 6350 h 1479550"/>
              <a:gd name="connsiteX18" fmla="*/ 2495550 w 6915150"/>
              <a:gd name="connsiteY18" fmla="*/ 6350 h 1479550"/>
              <a:gd name="connsiteX19" fmla="*/ 2508250 w 6915150"/>
              <a:gd name="connsiteY19" fmla="*/ 101600 h 1479550"/>
              <a:gd name="connsiteX20" fmla="*/ 2425700 w 6915150"/>
              <a:gd name="connsiteY20" fmla="*/ 107950 h 1479550"/>
              <a:gd name="connsiteX21" fmla="*/ 2425700 w 6915150"/>
              <a:gd name="connsiteY21" fmla="*/ 76200 h 1479550"/>
              <a:gd name="connsiteX22" fmla="*/ 1308100 w 6915150"/>
              <a:gd name="connsiteY22" fmla="*/ 88900 h 1479550"/>
              <a:gd name="connsiteX23" fmla="*/ 1289050 w 6915150"/>
              <a:gd name="connsiteY23" fmla="*/ 95250 h 1479550"/>
              <a:gd name="connsiteX24" fmla="*/ 1282700 w 6915150"/>
              <a:gd name="connsiteY24" fmla="*/ 311150 h 1479550"/>
              <a:gd name="connsiteX25" fmla="*/ 1073150 w 6915150"/>
              <a:gd name="connsiteY25" fmla="*/ 304800 h 1479550"/>
              <a:gd name="connsiteX26" fmla="*/ 1295400 w 6915150"/>
              <a:gd name="connsiteY26" fmla="*/ 527050 h 1479550"/>
              <a:gd name="connsiteX27" fmla="*/ 1333500 w 6915150"/>
              <a:gd name="connsiteY27" fmla="*/ 527050 h 1479550"/>
              <a:gd name="connsiteX28" fmla="*/ 1333500 w 6915150"/>
              <a:gd name="connsiteY28" fmla="*/ 641350 h 1479550"/>
              <a:gd name="connsiteX29" fmla="*/ 1333500 w 6915150"/>
              <a:gd name="connsiteY29" fmla="*/ 641350 h 1479550"/>
              <a:gd name="connsiteX30" fmla="*/ 1358900 w 6915150"/>
              <a:gd name="connsiteY30" fmla="*/ 666750 h 1479550"/>
              <a:gd name="connsiteX31" fmla="*/ 952500 w 6915150"/>
              <a:gd name="connsiteY31" fmla="*/ 660400 h 1479550"/>
              <a:gd name="connsiteX32" fmla="*/ 952500 w 6915150"/>
              <a:gd name="connsiteY32" fmla="*/ 647700 h 1479550"/>
              <a:gd name="connsiteX33" fmla="*/ 0 w 6915150"/>
              <a:gd name="connsiteY33" fmla="*/ 660400 h 1479550"/>
              <a:gd name="connsiteX34" fmla="*/ 6350 w 6915150"/>
              <a:gd name="connsiteY34" fmla="*/ 1447800 h 1479550"/>
              <a:gd name="connsiteX35" fmla="*/ 6915150 w 6915150"/>
              <a:gd name="connsiteY35" fmla="*/ 1479550 h 1479550"/>
              <a:gd name="connsiteX36" fmla="*/ 6908800 w 6915150"/>
              <a:gd name="connsiteY36" fmla="*/ 0 h 1479550"/>
              <a:gd name="connsiteX0" fmla="*/ 6908800 w 6915150"/>
              <a:gd name="connsiteY0" fmla="*/ 0 h 1459583"/>
              <a:gd name="connsiteX1" fmla="*/ 3225800 w 6915150"/>
              <a:gd name="connsiteY1" fmla="*/ 6350 h 1459583"/>
              <a:gd name="connsiteX2" fmla="*/ 3270250 w 6915150"/>
              <a:gd name="connsiteY2" fmla="*/ 298450 h 1459583"/>
              <a:gd name="connsiteX3" fmla="*/ 3575050 w 6915150"/>
              <a:gd name="connsiteY3" fmla="*/ 298450 h 1459583"/>
              <a:gd name="connsiteX4" fmla="*/ 3575050 w 6915150"/>
              <a:gd name="connsiteY4" fmla="*/ 635000 h 1459583"/>
              <a:gd name="connsiteX5" fmla="*/ 3460750 w 6915150"/>
              <a:gd name="connsiteY5" fmla="*/ 635000 h 1459583"/>
              <a:gd name="connsiteX6" fmla="*/ 3460750 w 6915150"/>
              <a:gd name="connsiteY6" fmla="*/ 1035050 h 1459583"/>
              <a:gd name="connsiteX7" fmla="*/ 3416300 w 6915150"/>
              <a:gd name="connsiteY7" fmla="*/ 1054100 h 1459583"/>
              <a:gd name="connsiteX8" fmla="*/ 3359150 w 6915150"/>
              <a:gd name="connsiteY8" fmla="*/ 1060450 h 1459583"/>
              <a:gd name="connsiteX9" fmla="*/ 3295650 w 6915150"/>
              <a:gd name="connsiteY9" fmla="*/ 1035050 h 1459583"/>
              <a:gd name="connsiteX10" fmla="*/ 3244850 w 6915150"/>
              <a:gd name="connsiteY10" fmla="*/ 1047750 h 1459583"/>
              <a:gd name="connsiteX11" fmla="*/ 3194050 w 6915150"/>
              <a:gd name="connsiteY11" fmla="*/ 1054100 h 1459583"/>
              <a:gd name="connsiteX12" fmla="*/ 3136900 w 6915150"/>
              <a:gd name="connsiteY12" fmla="*/ 1041400 h 1459583"/>
              <a:gd name="connsiteX13" fmla="*/ 3136900 w 6915150"/>
              <a:gd name="connsiteY13" fmla="*/ 1041400 h 1459583"/>
              <a:gd name="connsiteX14" fmla="*/ 3111500 w 6915150"/>
              <a:gd name="connsiteY14" fmla="*/ 1028700 h 1459583"/>
              <a:gd name="connsiteX15" fmla="*/ 3117850 w 6915150"/>
              <a:gd name="connsiteY15" fmla="*/ 635000 h 1459583"/>
              <a:gd name="connsiteX16" fmla="*/ 3003550 w 6915150"/>
              <a:gd name="connsiteY16" fmla="*/ 628650 h 1459583"/>
              <a:gd name="connsiteX17" fmla="*/ 3003550 w 6915150"/>
              <a:gd name="connsiteY17" fmla="*/ 6350 h 1459583"/>
              <a:gd name="connsiteX18" fmla="*/ 2495550 w 6915150"/>
              <a:gd name="connsiteY18" fmla="*/ 6350 h 1459583"/>
              <a:gd name="connsiteX19" fmla="*/ 2508250 w 6915150"/>
              <a:gd name="connsiteY19" fmla="*/ 101600 h 1459583"/>
              <a:gd name="connsiteX20" fmla="*/ 2425700 w 6915150"/>
              <a:gd name="connsiteY20" fmla="*/ 107950 h 1459583"/>
              <a:gd name="connsiteX21" fmla="*/ 2425700 w 6915150"/>
              <a:gd name="connsiteY21" fmla="*/ 76200 h 1459583"/>
              <a:gd name="connsiteX22" fmla="*/ 1308100 w 6915150"/>
              <a:gd name="connsiteY22" fmla="*/ 88900 h 1459583"/>
              <a:gd name="connsiteX23" fmla="*/ 1289050 w 6915150"/>
              <a:gd name="connsiteY23" fmla="*/ 95250 h 1459583"/>
              <a:gd name="connsiteX24" fmla="*/ 1282700 w 6915150"/>
              <a:gd name="connsiteY24" fmla="*/ 311150 h 1459583"/>
              <a:gd name="connsiteX25" fmla="*/ 1073150 w 6915150"/>
              <a:gd name="connsiteY25" fmla="*/ 304800 h 1459583"/>
              <a:gd name="connsiteX26" fmla="*/ 1295400 w 6915150"/>
              <a:gd name="connsiteY26" fmla="*/ 527050 h 1459583"/>
              <a:gd name="connsiteX27" fmla="*/ 1333500 w 6915150"/>
              <a:gd name="connsiteY27" fmla="*/ 527050 h 1459583"/>
              <a:gd name="connsiteX28" fmla="*/ 1333500 w 6915150"/>
              <a:gd name="connsiteY28" fmla="*/ 641350 h 1459583"/>
              <a:gd name="connsiteX29" fmla="*/ 1333500 w 6915150"/>
              <a:gd name="connsiteY29" fmla="*/ 641350 h 1459583"/>
              <a:gd name="connsiteX30" fmla="*/ 1358900 w 6915150"/>
              <a:gd name="connsiteY30" fmla="*/ 666750 h 1459583"/>
              <a:gd name="connsiteX31" fmla="*/ 952500 w 6915150"/>
              <a:gd name="connsiteY31" fmla="*/ 660400 h 1459583"/>
              <a:gd name="connsiteX32" fmla="*/ 952500 w 6915150"/>
              <a:gd name="connsiteY32" fmla="*/ 647700 h 1459583"/>
              <a:gd name="connsiteX33" fmla="*/ 0 w 6915150"/>
              <a:gd name="connsiteY33" fmla="*/ 660400 h 1459583"/>
              <a:gd name="connsiteX34" fmla="*/ 6350 w 6915150"/>
              <a:gd name="connsiteY34" fmla="*/ 1447800 h 1459583"/>
              <a:gd name="connsiteX35" fmla="*/ 6915150 w 6915150"/>
              <a:gd name="connsiteY35" fmla="*/ 1459583 h 1459583"/>
              <a:gd name="connsiteX36" fmla="*/ 6908800 w 6915150"/>
              <a:gd name="connsiteY36" fmla="*/ 0 h 1459583"/>
              <a:gd name="connsiteX0" fmla="*/ 6908800 w 6925125"/>
              <a:gd name="connsiteY0" fmla="*/ 0 h 1447800"/>
              <a:gd name="connsiteX1" fmla="*/ 3225800 w 6925125"/>
              <a:gd name="connsiteY1" fmla="*/ 6350 h 1447800"/>
              <a:gd name="connsiteX2" fmla="*/ 3270250 w 6925125"/>
              <a:gd name="connsiteY2" fmla="*/ 298450 h 1447800"/>
              <a:gd name="connsiteX3" fmla="*/ 3575050 w 6925125"/>
              <a:gd name="connsiteY3" fmla="*/ 298450 h 1447800"/>
              <a:gd name="connsiteX4" fmla="*/ 3575050 w 6925125"/>
              <a:gd name="connsiteY4" fmla="*/ 635000 h 1447800"/>
              <a:gd name="connsiteX5" fmla="*/ 3460750 w 6925125"/>
              <a:gd name="connsiteY5" fmla="*/ 635000 h 1447800"/>
              <a:gd name="connsiteX6" fmla="*/ 3460750 w 6925125"/>
              <a:gd name="connsiteY6" fmla="*/ 1035050 h 1447800"/>
              <a:gd name="connsiteX7" fmla="*/ 3416300 w 6925125"/>
              <a:gd name="connsiteY7" fmla="*/ 1054100 h 1447800"/>
              <a:gd name="connsiteX8" fmla="*/ 3359150 w 6925125"/>
              <a:gd name="connsiteY8" fmla="*/ 1060450 h 1447800"/>
              <a:gd name="connsiteX9" fmla="*/ 3295650 w 6925125"/>
              <a:gd name="connsiteY9" fmla="*/ 1035050 h 1447800"/>
              <a:gd name="connsiteX10" fmla="*/ 3244850 w 6925125"/>
              <a:gd name="connsiteY10" fmla="*/ 1047750 h 1447800"/>
              <a:gd name="connsiteX11" fmla="*/ 3194050 w 6925125"/>
              <a:gd name="connsiteY11" fmla="*/ 1054100 h 1447800"/>
              <a:gd name="connsiteX12" fmla="*/ 3136900 w 6925125"/>
              <a:gd name="connsiteY12" fmla="*/ 1041400 h 1447800"/>
              <a:gd name="connsiteX13" fmla="*/ 3136900 w 6925125"/>
              <a:gd name="connsiteY13" fmla="*/ 1041400 h 1447800"/>
              <a:gd name="connsiteX14" fmla="*/ 3111500 w 6925125"/>
              <a:gd name="connsiteY14" fmla="*/ 1028700 h 1447800"/>
              <a:gd name="connsiteX15" fmla="*/ 3117850 w 6925125"/>
              <a:gd name="connsiteY15" fmla="*/ 635000 h 1447800"/>
              <a:gd name="connsiteX16" fmla="*/ 3003550 w 6925125"/>
              <a:gd name="connsiteY16" fmla="*/ 628650 h 1447800"/>
              <a:gd name="connsiteX17" fmla="*/ 3003550 w 6925125"/>
              <a:gd name="connsiteY17" fmla="*/ 6350 h 1447800"/>
              <a:gd name="connsiteX18" fmla="*/ 2495550 w 6925125"/>
              <a:gd name="connsiteY18" fmla="*/ 6350 h 1447800"/>
              <a:gd name="connsiteX19" fmla="*/ 2508250 w 6925125"/>
              <a:gd name="connsiteY19" fmla="*/ 101600 h 1447800"/>
              <a:gd name="connsiteX20" fmla="*/ 2425700 w 6925125"/>
              <a:gd name="connsiteY20" fmla="*/ 107950 h 1447800"/>
              <a:gd name="connsiteX21" fmla="*/ 2425700 w 6925125"/>
              <a:gd name="connsiteY21" fmla="*/ 76200 h 1447800"/>
              <a:gd name="connsiteX22" fmla="*/ 1308100 w 6925125"/>
              <a:gd name="connsiteY22" fmla="*/ 88900 h 1447800"/>
              <a:gd name="connsiteX23" fmla="*/ 1289050 w 6925125"/>
              <a:gd name="connsiteY23" fmla="*/ 95250 h 1447800"/>
              <a:gd name="connsiteX24" fmla="*/ 1282700 w 6925125"/>
              <a:gd name="connsiteY24" fmla="*/ 311150 h 1447800"/>
              <a:gd name="connsiteX25" fmla="*/ 1073150 w 6925125"/>
              <a:gd name="connsiteY25" fmla="*/ 304800 h 1447800"/>
              <a:gd name="connsiteX26" fmla="*/ 1295400 w 6925125"/>
              <a:gd name="connsiteY26" fmla="*/ 527050 h 1447800"/>
              <a:gd name="connsiteX27" fmla="*/ 1333500 w 6925125"/>
              <a:gd name="connsiteY27" fmla="*/ 527050 h 1447800"/>
              <a:gd name="connsiteX28" fmla="*/ 1333500 w 6925125"/>
              <a:gd name="connsiteY28" fmla="*/ 641350 h 1447800"/>
              <a:gd name="connsiteX29" fmla="*/ 1333500 w 6925125"/>
              <a:gd name="connsiteY29" fmla="*/ 641350 h 1447800"/>
              <a:gd name="connsiteX30" fmla="*/ 1358900 w 6925125"/>
              <a:gd name="connsiteY30" fmla="*/ 666750 h 1447800"/>
              <a:gd name="connsiteX31" fmla="*/ 952500 w 6925125"/>
              <a:gd name="connsiteY31" fmla="*/ 660400 h 1447800"/>
              <a:gd name="connsiteX32" fmla="*/ 952500 w 6925125"/>
              <a:gd name="connsiteY32" fmla="*/ 647700 h 1447800"/>
              <a:gd name="connsiteX33" fmla="*/ 0 w 6925125"/>
              <a:gd name="connsiteY33" fmla="*/ 660400 h 1447800"/>
              <a:gd name="connsiteX34" fmla="*/ 6350 w 6925125"/>
              <a:gd name="connsiteY34" fmla="*/ 1447800 h 1447800"/>
              <a:gd name="connsiteX35" fmla="*/ 6925125 w 6925125"/>
              <a:gd name="connsiteY35" fmla="*/ 1429634 h 1447800"/>
              <a:gd name="connsiteX36" fmla="*/ 6908800 w 6925125"/>
              <a:gd name="connsiteY36" fmla="*/ 0 h 1447800"/>
              <a:gd name="connsiteX0" fmla="*/ 6908800 w 6925125"/>
              <a:gd name="connsiteY0" fmla="*/ 0 h 1447800"/>
              <a:gd name="connsiteX1" fmla="*/ 3225800 w 6925125"/>
              <a:gd name="connsiteY1" fmla="*/ 6350 h 1447800"/>
              <a:gd name="connsiteX2" fmla="*/ 3270250 w 6925125"/>
              <a:gd name="connsiteY2" fmla="*/ 298450 h 1447800"/>
              <a:gd name="connsiteX3" fmla="*/ 3575050 w 6925125"/>
              <a:gd name="connsiteY3" fmla="*/ 298450 h 1447800"/>
              <a:gd name="connsiteX4" fmla="*/ 3575050 w 6925125"/>
              <a:gd name="connsiteY4" fmla="*/ 635000 h 1447800"/>
              <a:gd name="connsiteX5" fmla="*/ 3460750 w 6925125"/>
              <a:gd name="connsiteY5" fmla="*/ 635000 h 1447800"/>
              <a:gd name="connsiteX6" fmla="*/ 3460750 w 6925125"/>
              <a:gd name="connsiteY6" fmla="*/ 1035050 h 1447800"/>
              <a:gd name="connsiteX7" fmla="*/ 3416300 w 6925125"/>
              <a:gd name="connsiteY7" fmla="*/ 1054100 h 1447800"/>
              <a:gd name="connsiteX8" fmla="*/ 3359150 w 6925125"/>
              <a:gd name="connsiteY8" fmla="*/ 1060450 h 1447800"/>
              <a:gd name="connsiteX9" fmla="*/ 3295650 w 6925125"/>
              <a:gd name="connsiteY9" fmla="*/ 1035050 h 1447800"/>
              <a:gd name="connsiteX10" fmla="*/ 3244850 w 6925125"/>
              <a:gd name="connsiteY10" fmla="*/ 1047750 h 1447800"/>
              <a:gd name="connsiteX11" fmla="*/ 3194050 w 6925125"/>
              <a:gd name="connsiteY11" fmla="*/ 1054100 h 1447800"/>
              <a:gd name="connsiteX12" fmla="*/ 3136900 w 6925125"/>
              <a:gd name="connsiteY12" fmla="*/ 1041400 h 1447800"/>
              <a:gd name="connsiteX13" fmla="*/ 3136900 w 6925125"/>
              <a:gd name="connsiteY13" fmla="*/ 1041400 h 1447800"/>
              <a:gd name="connsiteX14" fmla="*/ 3111500 w 6925125"/>
              <a:gd name="connsiteY14" fmla="*/ 1028700 h 1447800"/>
              <a:gd name="connsiteX15" fmla="*/ 3117850 w 6925125"/>
              <a:gd name="connsiteY15" fmla="*/ 635000 h 1447800"/>
              <a:gd name="connsiteX16" fmla="*/ 3003550 w 6925125"/>
              <a:gd name="connsiteY16" fmla="*/ 628650 h 1447800"/>
              <a:gd name="connsiteX17" fmla="*/ 3003550 w 6925125"/>
              <a:gd name="connsiteY17" fmla="*/ 6350 h 1447800"/>
              <a:gd name="connsiteX18" fmla="*/ 2495550 w 6925125"/>
              <a:gd name="connsiteY18" fmla="*/ 6350 h 1447800"/>
              <a:gd name="connsiteX19" fmla="*/ 2508250 w 6925125"/>
              <a:gd name="connsiteY19" fmla="*/ 101600 h 1447800"/>
              <a:gd name="connsiteX20" fmla="*/ 2425700 w 6925125"/>
              <a:gd name="connsiteY20" fmla="*/ 107950 h 1447800"/>
              <a:gd name="connsiteX21" fmla="*/ 2425700 w 6925125"/>
              <a:gd name="connsiteY21" fmla="*/ 76200 h 1447800"/>
              <a:gd name="connsiteX22" fmla="*/ 1308100 w 6925125"/>
              <a:gd name="connsiteY22" fmla="*/ 88900 h 1447800"/>
              <a:gd name="connsiteX23" fmla="*/ 1289050 w 6925125"/>
              <a:gd name="connsiteY23" fmla="*/ 95250 h 1447800"/>
              <a:gd name="connsiteX24" fmla="*/ 1282700 w 6925125"/>
              <a:gd name="connsiteY24" fmla="*/ 311150 h 1447800"/>
              <a:gd name="connsiteX25" fmla="*/ 1073150 w 6925125"/>
              <a:gd name="connsiteY25" fmla="*/ 304800 h 1447800"/>
              <a:gd name="connsiteX26" fmla="*/ 1295400 w 6925125"/>
              <a:gd name="connsiteY26" fmla="*/ 527050 h 1447800"/>
              <a:gd name="connsiteX27" fmla="*/ 1333500 w 6925125"/>
              <a:gd name="connsiteY27" fmla="*/ 527050 h 1447800"/>
              <a:gd name="connsiteX28" fmla="*/ 1333500 w 6925125"/>
              <a:gd name="connsiteY28" fmla="*/ 641350 h 1447800"/>
              <a:gd name="connsiteX29" fmla="*/ 1333500 w 6925125"/>
              <a:gd name="connsiteY29" fmla="*/ 641350 h 1447800"/>
              <a:gd name="connsiteX30" fmla="*/ 1358900 w 6925125"/>
              <a:gd name="connsiteY30" fmla="*/ 666750 h 1447800"/>
              <a:gd name="connsiteX31" fmla="*/ 952500 w 6925125"/>
              <a:gd name="connsiteY31" fmla="*/ 660400 h 1447800"/>
              <a:gd name="connsiteX32" fmla="*/ 952500 w 6925125"/>
              <a:gd name="connsiteY32" fmla="*/ 647700 h 1447800"/>
              <a:gd name="connsiteX33" fmla="*/ 0 w 6925125"/>
              <a:gd name="connsiteY33" fmla="*/ 660400 h 1447800"/>
              <a:gd name="connsiteX34" fmla="*/ 6350 w 6925125"/>
              <a:gd name="connsiteY34" fmla="*/ 1447800 h 1447800"/>
              <a:gd name="connsiteX35" fmla="*/ 6925125 w 6925125"/>
              <a:gd name="connsiteY35" fmla="*/ 1443610 h 1447800"/>
              <a:gd name="connsiteX36" fmla="*/ 6908800 w 6925125"/>
              <a:gd name="connsiteY36"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25125" h="1447800">
                <a:moveTo>
                  <a:pt x="6908800" y="0"/>
                </a:moveTo>
                <a:lnTo>
                  <a:pt x="3225800" y="6350"/>
                </a:lnTo>
                <a:lnTo>
                  <a:pt x="3270250" y="298450"/>
                </a:lnTo>
                <a:lnTo>
                  <a:pt x="3575050" y="298450"/>
                </a:lnTo>
                <a:lnTo>
                  <a:pt x="3575050" y="635000"/>
                </a:lnTo>
                <a:lnTo>
                  <a:pt x="3460750" y="635000"/>
                </a:lnTo>
                <a:lnTo>
                  <a:pt x="3460750" y="1035050"/>
                </a:lnTo>
                <a:lnTo>
                  <a:pt x="3416300" y="1054100"/>
                </a:lnTo>
                <a:lnTo>
                  <a:pt x="3359150" y="1060450"/>
                </a:lnTo>
                <a:lnTo>
                  <a:pt x="3295650" y="1035050"/>
                </a:lnTo>
                <a:lnTo>
                  <a:pt x="3244850" y="1047750"/>
                </a:lnTo>
                <a:lnTo>
                  <a:pt x="3194050" y="1054100"/>
                </a:lnTo>
                <a:lnTo>
                  <a:pt x="3136900" y="1041400"/>
                </a:lnTo>
                <a:lnTo>
                  <a:pt x="3136900" y="1041400"/>
                </a:lnTo>
                <a:lnTo>
                  <a:pt x="3111500" y="1028700"/>
                </a:lnTo>
                <a:lnTo>
                  <a:pt x="3117850" y="635000"/>
                </a:lnTo>
                <a:lnTo>
                  <a:pt x="3003550" y="628650"/>
                </a:lnTo>
                <a:lnTo>
                  <a:pt x="3003550" y="6350"/>
                </a:lnTo>
                <a:lnTo>
                  <a:pt x="2495550" y="6350"/>
                </a:lnTo>
                <a:lnTo>
                  <a:pt x="2508250" y="101600"/>
                </a:lnTo>
                <a:lnTo>
                  <a:pt x="2425700" y="107950"/>
                </a:lnTo>
                <a:lnTo>
                  <a:pt x="2425700" y="76200"/>
                </a:lnTo>
                <a:lnTo>
                  <a:pt x="1308100" y="88900"/>
                </a:lnTo>
                <a:lnTo>
                  <a:pt x="1289050" y="95250"/>
                </a:lnTo>
                <a:lnTo>
                  <a:pt x="1282700" y="311150"/>
                </a:lnTo>
                <a:lnTo>
                  <a:pt x="1073150" y="304800"/>
                </a:lnTo>
                <a:lnTo>
                  <a:pt x="1295400" y="527050"/>
                </a:lnTo>
                <a:lnTo>
                  <a:pt x="1333500" y="527050"/>
                </a:lnTo>
                <a:lnTo>
                  <a:pt x="1333500" y="641350"/>
                </a:lnTo>
                <a:lnTo>
                  <a:pt x="1333500" y="641350"/>
                </a:lnTo>
                <a:lnTo>
                  <a:pt x="1358900" y="666750"/>
                </a:lnTo>
                <a:lnTo>
                  <a:pt x="952500" y="660400"/>
                </a:lnTo>
                <a:lnTo>
                  <a:pt x="952500" y="647700"/>
                </a:lnTo>
                <a:lnTo>
                  <a:pt x="0" y="660400"/>
                </a:lnTo>
                <a:cubicBezTo>
                  <a:pt x="2117" y="922867"/>
                  <a:pt x="4233" y="1185333"/>
                  <a:pt x="6350" y="1447800"/>
                </a:cubicBezTo>
                <a:lnTo>
                  <a:pt x="6925125" y="1443610"/>
                </a:lnTo>
                <a:cubicBezTo>
                  <a:pt x="6923008" y="950427"/>
                  <a:pt x="6910917" y="493183"/>
                  <a:pt x="6908800" y="0"/>
                </a:cubicBezTo>
                <a:close/>
              </a:path>
            </a:pathLst>
          </a:custGeom>
          <a:gradFill>
            <a:gsLst>
              <a:gs pos="100000">
                <a:srgbClr val="CC9900"/>
              </a:gs>
              <a:gs pos="2000">
                <a:srgbClr val="FFCC66"/>
              </a:gs>
            </a:gsLst>
            <a:lin ang="5400000" scaled="0"/>
          </a:gra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defTabSz="757238"/>
            <a:endParaRPr lang="zh-TW" altLang="en-US"/>
          </a:p>
        </p:txBody>
      </p:sp>
      <p:sp>
        <p:nvSpPr>
          <p:cNvPr id="2" name="手繪多邊形 1"/>
          <p:cNvSpPr/>
          <p:nvPr/>
        </p:nvSpPr>
        <p:spPr bwMode="auto">
          <a:xfrm>
            <a:off x="1130106" y="5331927"/>
            <a:ext cx="1067084" cy="217826"/>
          </a:xfrm>
          <a:custGeom>
            <a:avLst/>
            <a:gdLst>
              <a:gd name="connsiteX0" fmla="*/ 0 w 996950"/>
              <a:gd name="connsiteY0" fmla="*/ 0 h 196850"/>
              <a:gd name="connsiteX1" fmla="*/ 996950 w 996950"/>
              <a:gd name="connsiteY1" fmla="*/ 0 h 196850"/>
              <a:gd name="connsiteX2" fmla="*/ 996950 w 996950"/>
              <a:gd name="connsiteY2" fmla="*/ 190500 h 196850"/>
              <a:gd name="connsiteX3" fmla="*/ 19050 w 996950"/>
              <a:gd name="connsiteY3" fmla="*/ 196850 h 196850"/>
              <a:gd name="connsiteX0" fmla="*/ 7137 w 977900"/>
              <a:gd name="connsiteY0" fmla="*/ 0 h 205585"/>
              <a:gd name="connsiteX1" fmla="*/ 977900 w 977900"/>
              <a:gd name="connsiteY1" fmla="*/ 8735 h 205585"/>
              <a:gd name="connsiteX2" fmla="*/ 977900 w 977900"/>
              <a:gd name="connsiteY2" fmla="*/ 199235 h 205585"/>
              <a:gd name="connsiteX3" fmla="*/ 0 w 977900"/>
              <a:gd name="connsiteY3" fmla="*/ 205585 h 205585"/>
              <a:gd name="connsiteX0" fmla="*/ 0 w 988221"/>
              <a:gd name="connsiteY0" fmla="*/ 0 h 199762"/>
              <a:gd name="connsiteX1" fmla="*/ 988221 w 988221"/>
              <a:gd name="connsiteY1" fmla="*/ 2912 h 199762"/>
              <a:gd name="connsiteX2" fmla="*/ 988221 w 988221"/>
              <a:gd name="connsiteY2" fmla="*/ 193412 h 199762"/>
              <a:gd name="connsiteX3" fmla="*/ 10321 w 988221"/>
              <a:gd name="connsiteY3" fmla="*/ 199762 h 199762"/>
              <a:gd name="connsiteX0" fmla="*/ 1318 w 977900"/>
              <a:gd name="connsiteY0" fmla="*/ 8735 h 196850"/>
              <a:gd name="connsiteX1" fmla="*/ 977900 w 977900"/>
              <a:gd name="connsiteY1" fmla="*/ 0 h 196850"/>
              <a:gd name="connsiteX2" fmla="*/ 977900 w 977900"/>
              <a:gd name="connsiteY2" fmla="*/ 190500 h 196850"/>
              <a:gd name="connsiteX3" fmla="*/ 0 w 977900"/>
              <a:gd name="connsiteY3" fmla="*/ 196850 h 196850"/>
              <a:gd name="connsiteX0" fmla="*/ 7137 w 977900"/>
              <a:gd name="connsiteY0" fmla="*/ 0 h 199762"/>
              <a:gd name="connsiteX1" fmla="*/ 977900 w 977900"/>
              <a:gd name="connsiteY1" fmla="*/ 2912 h 199762"/>
              <a:gd name="connsiteX2" fmla="*/ 977900 w 977900"/>
              <a:gd name="connsiteY2" fmla="*/ 193412 h 199762"/>
              <a:gd name="connsiteX3" fmla="*/ 0 w 977900"/>
              <a:gd name="connsiteY3" fmla="*/ 199762 h 199762"/>
              <a:gd name="connsiteX0" fmla="*/ 1318 w 977900"/>
              <a:gd name="connsiteY0" fmla="*/ 14558 h 196850"/>
              <a:gd name="connsiteX1" fmla="*/ 977900 w 977900"/>
              <a:gd name="connsiteY1" fmla="*/ 0 h 196850"/>
              <a:gd name="connsiteX2" fmla="*/ 977900 w 977900"/>
              <a:gd name="connsiteY2" fmla="*/ 190500 h 196850"/>
              <a:gd name="connsiteX3" fmla="*/ 0 w 977900"/>
              <a:gd name="connsiteY3" fmla="*/ 196850 h 196850"/>
              <a:gd name="connsiteX0" fmla="*/ 1318 w 977900"/>
              <a:gd name="connsiteY0" fmla="*/ 0 h 199763"/>
              <a:gd name="connsiteX1" fmla="*/ 977900 w 977900"/>
              <a:gd name="connsiteY1" fmla="*/ 2913 h 199763"/>
              <a:gd name="connsiteX2" fmla="*/ 977900 w 977900"/>
              <a:gd name="connsiteY2" fmla="*/ 193413 h 199763"/>
              <a:gd name="connsiteX3" fmla="*/ 0 w 977900"/>
              <a:gd name="connsiteY3" fmla="*/ 199763 h 199763"/>
              <a:gd name="connsiteX0" fmla="*/ 1318 w 977900"/>
              <a:gd name="connsiteY0" fmla="*/ 8734 h 196850"/>
              <a:gd name="connsiteX1" fmla="*/ 977900 w 977900"/>
              <a:gd name="connsiteY1" fmla="*/ 0 h 196850"/>
              <a:gd name="connsiteX2" fmla="*/ 977900 w 977900"/>
              <a:gd name="connsiteY2" fmla="*/ 190500 h 196850"/>
              <a:gd name="connsiteX3" fmla="*/ 0 w 977900"/>
              <a:gd name="connsiteY3" fmla="*/ 196850 h 196850"/>
              <a:gd name="connsiteX0" fmla="*/ 1318 w 977900"/>
              <a:gd name="connsiteY0" fmla="*/ 0 h 199763"/>
              <a:gd name="connsiteX1" fmla="*/ 977900 w 977900"/>
              <a:gd name="connsiteY1" fmla="*/ 2913 h 199763"/>
              <a:gd name="connsiteX2" fmla="*/ 977900 w 977900"/>
              <a:gd name="connsiteY2" fmla="*/ 193413 h 199763"/>
              <a:gd name="connsiteX3" fmla="*/ 0 w 977900"/>
              <a:gd name="connsiteY3" fmla="*/ 199763 h 199763"/>
            </a:gdLst>
            <a:ahLst/>
            <a:cxnLst>
              <a:cxn ang="0">
                <a:pos x="connsiteX0" y="connsiteY0"/>
              </a:cxn>
              <a:cxn ang="0">
                <a:pos x="connsiteX1" y="connsiteY1"/>
              </a:cxn>
              <a:cxn ang="0">
                <a:pos x="connsiteX2" y="connsiteY2"/>
              </a:cxn>
              <a:cxn ang="0">
                <a:pos x="connsiteX3" y="connsiteY3"/>
              </a:cxn>
            </a:cxnLst>
            <a:rect l="l" t="t" r="r" b="b"/>
            <a:pathLst>
              <a:path w="977900" h="199763">
                <a:moveTo>
                  <a:pt x="1318" y="0"/>
                </a:moveTo>
                <a:lnTo>
                  <a:pt x="977900" y="2913"/>
                </a:lnTo>
                <a:lnTo>
                  <a:pt x="977900" y="193413"/>
                </a:lnTo>
                <a:lnTo>
                  <a:pt x="0" y="199763"/>
                </a:lnTo>
              </a:path>
            </a:pathLst>
          </a:custGeom>
          <a:gradFill>
            <a:gsLst>
              <a:gs pos="0">
                <a:srgbClr val="3399FF"/>
              </a:gs>
              <a:gs pos="100000">
                <a:schemeClr val="accent5"/>
              </a:gs>
            </a:gsLst>
            <a:lin ang="5400000" scaled="0"/>
          </a:gra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Tahoma" pitchFamily="34" charset="0"/>
              <a:ea typeface="新細明體" pitchFamily="18" charset="-120"/>
            </a:endParaRPr>
          </a:p>
        </p:txBody>
      </p:sp>
      <p:sp>
        <p:nvSpPr>
          <p:cNvPr id="7" name="手繪多邊形 6"/>
          <p:cNvSpPr/>
          <p:nvPr/>
        </p:nvSpPr>
        <p:spPr bwMode="auto">
          <a:xfrm>
            <a:off x="2172632" y="4739488"/>
            <a:ext cx="441730" cy="820519"/>
          </a:xfrm>
          <a:custGeom>
            <a:avLst/>
            <a:gdLst>
              <a:gd name="connsiteX0" fmla="*/ 159543 w 404812"/>
              <a:gd name="connsiteY0" fmla="*/ 209550 h 752475"/>
              <a:gd name="connsiteX1" fmla="*/ 338137 w 404812"/>
              <a:gd name="connsiteY1" fmla="*/ 211932 h 752475"/>
              <a:gd name="connsiteX2" fmla="*/ 338137 w 404812"/>
              <a:gd name="connsiteY2" fmla="*/ 164307 h 752475"/>
              <a:gd name="connsiteX3" fmla="*/ 111918 w 404812"/>
              <a:gd name="connsiteY3" fmla="*/ 171450 h 752475"/>
              <a:gd name="connsiteX4" fmla="*/ 111918 w 404812"/>
              <a:gd name="connsiteY4" fmla="*/ 145257 h 752475"/>
              <a:gd name="connsiteX5" fmla="*/ 73818 w 404812"/>
              <a:gd name="connsiteY5" fmla="*/ 104775 h 752475"/>
              <a:gd name="connsiteX6" fmla="*/ 71437 w 404812"/>
              <a:gd name="connsiteY6" fmla="*/ 80963 h 752475"/>
              <a:gd name="connsiteX7" fmla="*/ 66675 w 404812"/>
              <a:gd name="connsiteY7" fmla="*/ 0 h 752475"/>
              <a:gd name="connsiteX8" fmla="*/ 23812 w 404812"/>
              <a:gd name="connsiteY8" fmla="*/ 0 h 752475"/>
              <a:gd name="connsiteX9" fmla="*/ 23812 w 404812"/>
              <a:gd name="connsiteY9" fmla="*/ 728663 h 752475"/>
              <a:gd name="connsiteX10" fmla="*/ 0 w 404812"/>
              <a:gd name="connsiteY10" fmla="*/ 731044 h 752475"/>
              <a:gd name="connsiteX11" fmla="*/ 2381 w 404812"/>
              <a:gd name="connsiteY11" fmla="*/ 752475 h 752475"/>
              <a:gd name="connsiteX12" fmla="*/ 404812 w 404812"/>
              <a:gd name="connsiteY12" fmla="*/ 750094 h 752475"/>
              <a:gd name="connsiteX13" fmla="*/ 402431 w 404812"/>
              <a:gd name="connsiteY13" fmla="*/ 726282 h 752475"/>
              <a:gd name="connsiteX14" fmla="*/ 383381 w 404812"/>
              <a:gd name="connsiteY14" fmla="*/ 726282 h 752475"/>
              <a:gd name="connsiteX15" fmla="*/ 385762 w 404812"/>
              <a:gd name="connsiteY15" fmla="*/ 616744 h 752475"/>
              <a:gd name="connsiteX16" fmla="*/ 338137 w 404812"/>
              <a:gd name="connsiteY16" fmla="*/ 619125 h 752475"/>
              <a:gd name="connsiteX17" fmla="*/ 116681 w 404812"/>
              <a:gd name="connsiteY17" fmla="*/ 392907 h 752475"/>
              <a:gd name="connsiteX18" fmla="*/ 335756 w 404812"/>
              <a:gd name="connsiteY18" fmla="*/ 395288 h 752475"/>
              <a:gd name="connsiteX19" fmla="*/ 335756 w 404812"/>
              <a:gd name="connsiteY19" fmla="*/ 214313 h 752475"/>
              <a:gd name="connsiteX20" fmla="*/ 290512 w 404812"/>
              <a:gd name="connsiteY20" fmla="*/ 214313 h 752475"/>
              <a:gd name="connsiteX21" fmla="*/ 292893 w 404812"/>
              <a:gd name="connsiteY21" fmla="*/ 335757 h 752475"/>
              <a:gd name="connsiteX22" fmla="*/ 283368 w 404812"/>
              <a:gd name="connsiteY22" fmla="*/ 345282 h 752475"/>
              <a:gd name="connsiteX23" fmla="*/ 169068 w 404812"/>
              <a:gd name="connsiteY23" fmla="*/ 352425 h 752475"/>
              <a:gd name="connsiteX24" fmla="*/ 161925 w 404812"/>
              <a:gd name="connsiteY24" fmla="*/ 335757 h 752475"/>
              <a:gd name="connsiteX25" fmla="*/ 159543 w 404812"/>
              <a:gd name="connsiteY25" fmla="*/ 20955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4812" h="752475">
                <a:moveTo>
                  <a:pt x="159543" y="209550"/>
                </a:moveTo>
                <a:lnTo>
                  <a:pt x="338137" y="211932"/>
                </a:lnTo>
                <a:lnTo>
                  <a:pt x="338137" y="164307"/>
                </a:lnTo>
                <a:lnTo>
                  <a:pt x="111918" y="171450"/>
                </a:lnTo>
                <a:lnTo>
                  <a:pt x="111918" y="145257"/>
                </a:lnTo>
                <a:lnTo>
                  <a:pt x="73818" y="104775"/>
                </a:lnTo>
                <a:lnTo>
                  <a:pt x="71437" y="80963"/>
                </a:lnTo>
                <a:lnTo>
                  <a:pt x="66675" y="0"/>
                </a:lnTo>
                <a:lnTo>
                  <a:pt x="23812" y="0"/>
                </a:lnTo>
                <a:lnTo>
                  <a:pt x="23812" y="728663"/>
                </a:lnTo>
                <a:lnTo>
                  <a:pt x="0" y="731044"/>
                </a:lnTo>
                <a:lnTo>
                  <a:pt x="2381" y="752475"/>
                </a:lnTo>
                <a:lnTo>
                  <a:pt x="404812" y="750094"/>
                </a:lnTo>
                <a:lnTo>
                  <a:pt x="402431" y="726282"/>
                </a:lnTo>
                <a:lnTo>
                  <a:pt x="383381" y="726282"/>
                </a:lnTo>
                <a:cubicBezTo>
                  <a:pt x="384175" y="689769"/>
                  <a:pt x="384968" y="653257"/>
                  <a:pt x="385762" y="616744"/>
                </a:cubicBezTo>
                <a:lnTo>
                  <a:pt x="338137" y="619125"/>
                </a:lnTo>
                <a:lnTo>
                  <a:pt x="116681" y="392907"/>
                </a:lnTo>
                <a:lnTo>
                  <a:pt x="335756" y="395288"/>
                </a:lnTo>
                <a:lnTo>
                  <a:pt x="335756" y="214313"/>
                </a:lnTo>
                <a:lnTo>
                  <a:pt x="290512" y="214313"/>
                </a:lnTo>
                <a:cubicBezTo>
                  <a:pt x="291306" y="254794"/>
                  <a:pt x="292099" y="295276"/>
                  <a:pt x="292893" y="335757"/>
                </a:cubicBezTo>
                <a:lnTo>
                  <a:pt x="283368" y="345282"/>
                </a:lnTo>
                <a:lnTo>
                  <a:pt x="169068" y="352425"/>
                </a:lnTo>
                <a:lnTo>
                  <a:pt x="161925" y="335757"/>
                </a:lnTo>
                <a:lnTo>
                  <a:pt x="159543" y="209550"/>
                </a:lnTo>
                <a:close/>
              </a:path>
            </a:pathLst>
          </a:custGeom>
          <a:solidFill>
            <a:schemeClr val="bg1">
              <a:lumMod val="65000"/>
            </a:schemeClr>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defTabSz="757238"/>
            <a:endParaRPr lang="zh-TW" altLang="en-US"/>
          </a:p>
        </p:txBody>
      </p:sp>
      <p:sp>
        <p:nvSpPr>
          <p:cNvPr id="4" name="手繪多邊形 3"/>
          <p:cNvSpPr/>
          <p:nvPr/>
        </p:nvSpPr>
        <p:spPr bwMode="auto">
          <a:xfrm>
            <a:off x="4400649" y="3424020"/>
            <a:ext cx="623621" cy="2568882"/>
          </a:xfrm>
          <a:custGeom>
            <a:avLst/>
            <a:gdLst>
              <a:gd name="connsiteX0" fmla="*/ 6350 w 571500"/>
              <a:gd name="connsiteY0" fmla="*/ 0 h 2355850"/>
              <a:gd name="connsiteX1" fmla="*/ 0 w 571500"/>
              <a:gd name="connsiteY1" fmla="*/ 1930400 h 2355850"/>
              <a:gd name="connsiteX2" fmla="*/ 127000 w 571500"/>
              <a:gd name="connsiteY2" fmla="*/ 1930400 h 2355850"/>
              <a:gd name="connsiteX3" fmla="*/ 127000 w 571500"/>
              <a:gd name="connsiteY3" fmla="*/ 2330450 h 2355850"/>
              <a:gd name="connsiteX4" fmla="*/ 190500 w 571500"/>
              <a:gd name="connsiteY4" fmla="*/ 2355850 h 2355850"/>
              <a:gd name="connsiteX5" fmla="*/ 234950 w 571500"/>
              <a:gd name="connsiteY5" fmla="*/ 2343150 h 2355850"/>
              <a:gd name="connsiteX6" fmla="*/ 285750 w 571500"/>
              <a:gd name="connsiteY6" fmla="*/ 2324100 h 2355850"/>
              <a:gd name="connsiteX7" fmla="*/ 355600 w 571500"/>
              <a:gd name="connsiteY7" fmla="*/ 2355850 h 2355850"/>
              <a:gd name="connsiteX8" fmla="*/ 412750 w 571500"/>
              <a:gd name="connsiteY8" fmla="*/ 2343150 h 2355850"/>
              <a:gd name="connsiteX9" fmla="*/ 457200 w 571500"/>
              <a:gd name="connsiteY9" fmla="*/ 2324100 h 2355850"/>
              <a:gd name="connsiteX10" fmla="*/ 457200 w 571500"/>
              <a:gd name="connsiteY10" fmla="*/ 1930400 h 2355850"/>
              <a:gd name="connsiteX11" fmla="*/ 571500 w 571500"/>
              <a:gd name="connsiteY11" fmla="*/ 1924050 h 2355850"/>
              <a:gd name="connsiteX12" fmla="*/ 571500 w 571500"/>
              <a:gd name="connsiteY12" fmla="*/ 1600200 h 2355850"/>
              <a:gd name="connsiteX13" fmla="*/ 266700 w 571500"/>
              <a:gd name="connsiteY13" fmla="*/ 1587500 h 2355850"/>
              <a:gd name="connsiteX14" fmla="*/ 127000 w 571500"/>
              <a:gd name="connsiteY14" fmla="*/ 412750 h 2355850"/>
              <a:gd name="connsiteX15" fmla="*/ 349250 w 571500"/>
              <a:gd name="connsiteY15" fmla="*/ 412750 h 2355850"/>
              <a:gd name="connsiteX16" fmla="*/ 349250 w 571500"/>
              <a:gd name="connsiteY16" fmla="*/ 234950 h 2355850"/>
              <a:gd name="connsiteX17" fmla="*/ 298450 w 571500"/>
              <a:gd name="connsiteY17" fmla="*/ 234950 h 2355850"/>
              <a:gd name="connsiteX18" fmla="*/ 298450 w 571500"/>
              <a:gd name="connsiteY18" fmla="*/ 361950 h 2355850"/>
              <a:gd name="connsiteX19" fmla="*/ 177800 w 571500"/>
              <a:gd name="connsiteY19" fmla="*/ 361950 h 2355850"/>
              <a:gd name="connsiteX20" fmla="*/ 165100 w 571500"/>
              <a:gd name="connsiteY20" fmla="*/ 234950 h 2355850"/>
              <a:gd name="connsiteX21" fmla="*/ 349250 w 571500"/>
              <a:gd name="connsiteY21" fmla="*/ 234950 h 2355850"/>
              <a:gd name="connsiteX22" fmla="*/ 349250 w 571500"/>
              <a:gd name="connsiteY22" fmla="*/ 190500 h 2355850"/>
              <a:gd name="connsiteX23" fmla="*/ 114300 w 571500"/>
              <a:gd name="connsiteY23" fmla="*/ 184150 h 2355850"/>
              <a:gd name="connsiteX24" fmla="*/ 114300 w 571500"/>
              <a:gd name="connsiteY24" fmla="*/ 146050 h 2355850"/>
              <a:gd name="connsiteX25" fmla="*/ 76200 w 571500"/>
              <a:gd name="connsiteY25" fmla="*/ 95250 h 2355850"/>
              <a:gd name="connsiteX26" fmla="*/ 69850 w 571500"/>
              <a:gd name="connsiteY26" fmla="*/ 0 h 2355850"/>
              <a:gd name="connsiteX27" fmla="*/ 6350 w 571500"/>
              <a:gd name="connsiteY27" fmla="*/ 0 h 235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1500" h="2355850">
                <a:moveTo>
                  <a:pt x="6350" y="0"/>
                </a:moveTo>
                <a:cubicBezTo>
                  <a:pt x="4233" y="643467"/>
                  <a:pt x="2117" y="1286933"/>
                  <a:pt x="0" y="1930400"/>
                </a:cubicBezTo>
                <a:lnTo>
                  <a:pt x="127000" y="1930400"/>
                </a:lnTo>
                <a:lnTo>
                  <a:pt x="127000" y="2330450"/>
                </a:lnTo>
                <a:lnTo>
                  <a:pt x="190500" y="2355850"/>
                </a:lnTo>
                <a:lnTo>
                  <a:pt x="234950" y="2343150"/>
                </a:lnTo>
                <a:lnTo>
                  <a:pt x="285750" y="2324100"/>
                </a:lnTo>
                <a:lnTo>
                  <a:pt x="355600" y="2355850"/>
                </a:lnTo>
                <a:lnTo>
                  <a:pt x="412750" y="2343150"/>
                </a:lnTo>
                <a:lnTo>
                  <a:pt x="457200" y="2324100"/>
                </a:lnTo>
                <a:lnTo>
                  <a:pt x="457200" y="1930400"/>
                </a:lnTo>
                <a:lnTo>
                  <a:pt x="571500" y="1924050"/>
                </a:lnTo>
                <a:lnTo>
                  <a:pt x="571500" y="1600200"/>
                </a:lnTo>
                <a:lnTo>
                  <a:pt x="266700" y="1587500"/>
                </a:lnTo>
                <a:lnTo>
                  <a:pt x="127000" y="412750"/>
                </a:lnTo>
                <a:lnTo>
                  <a:pt x="349250" y="412750"/>
                </a:lnTo>
                <a:lnTo>
                  <a:pt x="349250" y="234950"/>
                </a:lnTo>
                <a:lnTo>
                  <a:pt x="298450" y="234950"/>
                </a:lnTo>
                <a:lnTo>
                  <a:pt x="298450" y="361950"/>
                </a:lnTo>
                <a:lnTo>
                  <a:pt x="177800" y="361950"/>
                </a:lnTo>
                <a:lnTo>
                  <a:pt x="165100" y="234950"/>
                </a:lnTo>
                <a:lnTo>
                  <a:pt x="349250" y="234950"/>
                </a:lnTo>
                <a:lnTo>
                  <a:pt x="349250" y="190500"/>
                </a:lnTo>
                <a:lnTo>
                  <a:pt x="114300" y="184150"/>
                </a:lnTo>
                <a:lnTo>
                  <a:pt x="114300" y="146050"/>
                </a:lnTo>
                <a:lnTo>
                  <a:pt x="76200" y="95250"/>
                </a:lnTo>
                <a:lnTo>
                  <a:pt x="69850" y="0"/>
                </a:lnTo>
                <a:lnTo>
                  <a:pt x="6350" y="0"/>
                </a:lnTo>
                <a:close/>
              </a:path>
            </a:pathLst>
          </a:custGeom>
          <a:solidFill>
            <a:schemeClr val="bg1">
              <a:lumMod val="65000"/>
            </a:schemeClr>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defTabSz="757238"/>
            <a:endParaRPr lang="zh-TW" altLang="en-US"/>
          </a:p>
        </p:txBody>
      </p:sp>
      <p:sp>
        <p:nvSpPr>
          <p:cNvPr id="17" name="手繪多邊形 16"/>
          <p:cNvSpPr/>
          <p:nvPr/>
        </p:nvSpPr>
        <p:spPr bwMode="auto">
          <a:xfrm>
            <a:off x="4785195" y="3599155"/>
            <a:ext cx="1356200" cy="198275"/>
          </a:xfrm>
          <a:custGeom>
            <a:avLst/>
            <a:gdLst>
              <a:gd name="connsiteX0" fmla="*/ 0 w 1303020"/>
              <a:gd name="connsiteY0" fmla="*/ 38100 h 190500"/>
              <a:gd name="connsiteX1" fmla="*/ 1303020 w 1303020"/>
              <a:gd name="connsiteY1" fmla="*/ 0 h 190500"/>
              <a:gd name="connsiteX2" fmla="*/ 1295400 w 1303020"/>
              <a:gd name="connsiteY2" fmla="*/ 167640 h 190500"/>
              <a:gd name="connsiteX3" fmla="*/ 0 w 1303020"/>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303020" h="190500">
                <a:moveTo>
                  <a:pt x="0" y="38100"/>
                </a:moveTo>
                <a:lnTo>
                  <a:pt x="1303020" y="0"/>
                </a:lnTo>
                <a:lnTo>
                  <a:pt x="1295400" y="167640"/>
                </a:lnTo>
                <a:lnTo>
                  <a:pt x="0" y="190500"/>
                </a:lnTo>
              </a:path>
            </a:pathLst>
          </a:custGeom>
          <a:solidFill>
            <a:schemeClr val="bg1">
              <a:lumMod val="65000"/>
            </a:schemeClr>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defTabSz="757238"/>
            <a:endParaRPr lang="zh-TW" altLang="en-US"/>
          </a:p>
        </p:txBody>
      </p:sp>
      <p:sp>
        <p:nvSpPr>
          <p:cNvPr id="16" name="圓角矩形 15"/>
          <p:cNvSpPr/>
          <p:nvPr/>
        </p:nvSpPr>
        <p:spPr bwMode="auto">
          <a:xfrm>
            <a:off x="6475640" y="2056996"/>
            <a:ext cx="3119916" cy="1364980"/>
          </a:xfrm>
          <a:prstGeom prst="roundRect">
            <a:avLst/>
          </a:prstGeom>
          <a:solidFill>
            <a:srgbClr val="FFCCCC"/>
          </a:solidFill>
          <a:ln w="2857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a:extLst/>
        </p:spPr>
        <p:txBody>
          <a:bodyPr wrap="square" lIns="89984" tIns="107980" rIns="91423" bIns="107980" anchor="ctr">
            <a:spAutoFit/>
          </a:bodyPr>
          <a:lstStyle/>
          <a:p>
            <a:pPr marL="342900" indent="-342900">
              <a:buFont typeface="Wingdings" pitchFamily="2" charset="2"/>
              <a:buChar char="n"/>
            </a:pPr>
            <a:r>
              <a:rPr lang="zh-TW" altLang="en-US" sz="2200" b="0" dirty="0">
                <a:latin typeface="Microsoft YaHei" panose="020B0503020204020204" pitchFamily="34" charset="-122"/>
                <a:ea typeface="Microsoft YaHei" panose="020B0503020204020204" pitchFamily="34" charset="-122"/>
                <a:cs typeface="Arial" pitchFamily="34" charset="0"/>
              </a:rPr>
              <a:t>內側為自然填方邊坡，外側為懸臂式式擋土牆設計</a:t>
            </a:r>
          </a:p>
        </p:txBody>
      </p:sp>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0104" y="443583"/>
            <a:ext cx="7543339" cy="5982648"/>
          </a:xfrm>
          <a:prstGeom prst="rect">
            <a:avLst/>
          </a:prstGeom>
        </p:spPr>
      </p:pic>
      <p:sp>
        <p:nvSpPr>
          <p:cNvPr id="18" name="文字方塊 17"/>
          <p:cNvSpPr txBox="1"/>
          <p:nvPr/>
        </p:nvSpPr>
        <p:spPr>
          <a:xfrm>
            <a:off x="2788531" y="3949033"/>
            <a:ext cx="716667" cy="400110"/>
          </a:xfrm>
          <a:prstGeom prst="rect">
            <a:avLst/>
          </a:prstGeom>
          <a:noFill/>
        </p:spPr>
        <p:txBody>
          <a:bodyPr wrap="square" rtlCol="0">
            <a:spAutoFit/>
          </a:bodyPr>
          <a:lstStyle/>
          <a:p>
            <a:r>
              <a:rPr lang="en-US" altLang="zh-TW" b="0" dirty="0" err="1" smtClean="0">
                <a:latin typeface="Microsoft YaHei" panose="020B0503020204020204" pitchFamily="34" charset="-122"/>
                <a:ea typeface="Microsoft YaHei" panose="020B0503020204020204" pitchFamily="34" charset="-122"/>
              </a:rPr>
              <a:t>Nic</a:t>
            </a:r>
            <a:endParaRPr lang="zh-TW" altLang="en-US" b="0" dirty="0">
              <a:latin typeface="Microsoft YaHei" panose="020B0503020204020204" pitchFamily="34" charset="-122"/>
              <a:ea typeface="Microsoft YaHei" panose="020B0503020204020204" pitchFamily="34" charset="-122"/>
            </a:endParaRPr>
          </a:p>
        </p:txBody>
      </p:sp>
      <p:sp>
        <p:nvSpPr>
          <p:cNvPr id="19" name="矩形 18"/>
          <p:cNvSpPr/>
          <p:nvPr/>
        </p:nvSpPr>
        <p:spPr bwMode="auto">
          <a:xfrm>
            <a:off x="2563495" y="4925463"/>
            <a:ext cx="1297370" cy="426796"/>
          </a:xfrm>
          <a:prstGeom prst="rect">
            <a:avLst/>
          </a:prstGeom>
          <a:solidFill>
            <a:srgbClr val="FF0000"/>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r>
              <a:rPr kumimoji="1" lang="zh-TW" altLang="en-US" sz="1100" b="1" i="0" u="none" strike="noStrike" cap="none" normalizeH="0" baseline="0" dirty="0" smtClean="0">
                <a:ln>
                  <a:noFill/>
                </a:ln>
                <a:solidFill>
                  <a:schemeClr val="bg1"/>
                </a:solidFill>
                <a:effectLst/>
                <a:latin typeface="Tahoma" pitchFamily="34" charset="0"/>
                <a:ea typeface="新細明體" pitchFamily="18" charset="-120"/>
              </a:rPr>
              <a:t>側車道部分</a:t>
            </a:r>
            <a:endParaRPr kumimoji="1" lang="en-US" altLang="zh-TW" sz="1100" b="1" i="0" u="none" strike="noStrike" cap="none" normalizeH="0" baseline="0" dirty="0" smtClean="0">
              <a:ln>
                <a:noFill/>
              </a:ln>
              <a:solidFill>
                <a:schemeClr val="bg1"/>
              </a:solidFill>
              <a:effectLst/>
              <a:latin typeface="Tahoma" pitchFamily="34" charset="0"/>
              <a:ea typeface="新細明體" pitchFamily="18" charset="-120"/>
            </a:endParaRPr>
          </a:p>
          <a:p>
            <a:pPr marL="0" marR="0" indent="0" algn="l" defTabSz="757238" rtl="0" eaLnBrk="1" fontAlgn="base" latinLnBrk="0" hangingPunct="1">
              <a:lnSpc>
                <a:spcPct val="100000"/>
              </a:lnSpc>
              <a:spcBef>
                <a:spcPct val="0"/>
              </a:spcBef>
              <a:spcAft>
                <a:spcPct val="0"/>
              </a:spcAft>
              <a:buClrTx/>
              <a:buSzTx/>
              <a:buFontTx/>
              <a:buNone/>
              <a:tabLst/>
            </a:pPr>
            <a:r>
              <a:rPr kumimoji="1" lang="zh-TW" altLang="en-US" sz="1100" b="1" i="0" u="none" strike="noStrike" cap="none" normalizeH="0" baseline="0" dirty="0" smtClean="0">
                <a:ln>
                  <a:noFill/>
                </a:ln>
                <a:solidFill>
                  <a:schemeClr val="bg1"/>
                </a:solidFill>
                <a:effectLst/>
                <a:latin typeface="Tahoma" pitchFamily="34" charset="0"/>
                <a:ea typeface="新細明體" pitchFamily="18" charset="-120"/>
              </a:rPr>
              <a:t>非本工程施作範圍</a:t>
            </a:r>
          </a:p>
        </p:txBody>
      </p:sp>
    </p:spTree>
    <p:extLst>
      <p:ext uri="{BB962C8B-B14F-4D97-AF65-F5344CB8AC3E}">
        <p14:creationId xmlns:p14="http://schemas.microsoft.com/office/powerpoint/2010/main" val="27881498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106" name="Rectangle 50"/>
          <p:cNvSpPr>
            <a:spLocks noGrp="1" noChangeArrowheads="1"/>
          </p:cNvSpPr>
          <p:nvPr>
            <p:ph type="title" idx="4294967295"/>
          </p:nvPr>
        </p:nvSpPr>
        <p:spPr>
          <a:xfrm>
            <a:off x="1576369" y="1608776"/>
            <a:ext cx="6438900" cy="2148323"/>
          </a:xfrm>
          <a:noFill/>
          <a:ln/>
        </p:spPr>
        <p:txBody>
          <a:bodyPr lIns="92075" tIns="46038" rIns="92075" bIns="46038"/>
          <a:lstStyle/>
          <a:p>
            <a:pPr algn="ctr"/>
            <a:r>
              <a:rPr lang="zh-TW" altLang="en-US" sz="6000" dirty="0">
                <a:solidFill>
                  <a:srgbClr val="000099"/>
                </a:solidFill>
                <a:latin typeface="標楷體" panose="03000509000000000000" pitchFamily="65" charset="-120"/>
                <a:ea typeface="標楷體" panose="03000509000000000000" pitchFamily="65" charset="-120"/>
              </a:rPr>
              <a:t>簡報</a:t>
            </a:r>
            <a:r>
              <a:rPr lang="zh-TW" altLang="en-US" sz="6000" dirty="0" smtClean="0">
                <a:solidFill>
                  <a:srgbClr val="000099"/>
                </a:solidFill>
                <a:latin typeface="標楷體" panose="03000509000000000000" pitchFamily="65" charset="-120"/>
                <a:ea typeface="標楷體" panose="03000509000000000000" pitchFamily="65" charset="-120"/>
              </a:rPr>
              <a:t>完畢</a:t>
            </a:r>
            <a:r>
              <a:rPr lang="en-US" altLang="zh-TW" sz="6000" dirty="0" smtClean="0">
                <a:solidFill>
                  <a:srgbClr val="000099"/>
                </a:solidFill>
                <a:latin typeface="標楷體" panose="03000509000000000000" pitchFamily="65" charset="-120"/>
                <a:ea typeface="標楷體" panose="03000509000000000000" pitchFamily="65" charset="-120"/>
              </a:rPr>
              <a:t/>
            </a:r>
            <a:br>
              <a:rPr lang="en-US" altLang="zh-TW" sz="6000" dirty="0" smtClean="0">
                <a:solidFill>
                  <a:srgbClr val="000099"/>
                </a:solidFill>
                <a:latin typeface="標楷體" panose="03000509000000000000" pitchFamily="65" charset="-120"/>
                <a:ea typeface="標楷體" panose="03000509000000000000" pitchFamily="65" charset="-120"/>
              </a:rPr>
            </a:br>
            <a:r>
              <a:rPr lang="zh-TW" altLang="en-US" sz="6000" dirty="0">
                <a:solidFill>
                  <a:srgbClr val="000099"/>
                </a:solidFill>
                <a:latin typeface="標楷體" panose="03000509000000000000" pitchFamily="65" charset="-120"/>
                <a:ea typeface="標楷體" panose="03000509000000000000" pitchFamily="65" charset="-120"/>
              </a:rPr>
              <a:t>續由廠商簡報</a:t>
            </a:r>
            <a:endParaRPr lang="zh-TW" altLang="en-US" sz="6000" dirty="0">
              <a:solidFill>
                <a:srgbClr val="000000"/>
              </a:solidFill>
              <a:latin typeface="標楷體" panose="03000509000000000000" pitchFamily="65" charset="-120"/>
              <a:ea typeface="標楷體" panose="03000509000000000000" pitchFamily="65" charset="-120"/>
            </a:endParaRPr>
          </a:p>
        </p:txBody>
      </p:sp>
      <p:pic>
        <p:nvPicPr>
          <p:cNvPr id="173107" name="Picture 51"/>
          <p:cNvPicPr>
            <a:picLocks noChangeArrowheads="1"/>
          </p:cNvPicPr>
          <p:nvPr/>
        </p:nvPicPr>
        <p:blipFill>
          <a:blip r:embed="rId3" cstate="print">
            <a:extLst>
              <a:ext uri="{28A0092B-C50C-407E-A947-70E740481C1C}">
                <a14:useLocalDpi xmlns:a14="http://schemas.microsoft.com/office/drawing/2010/main" val="0"/>
              </a:ext>
            </a:extLst>
          </a:blip>
          <a:srcRect t="-3252"/>
          <a:stretch>
            <a:fillRect/>
          </a:stretch>
        </p:blipFill>
        <p:spPr bwMode="auto">
          <a:xfrm>
            <a:off x="3829571" y="233502"/>
            <a:ext cx="2124419" cy="6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7589" name="Picture 5" descr="「Occupational Safety and Health」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1567" y="3901722"/>
            <a:ext cx="2244433" cy="2399579"/>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236" y="3901722"/>
            <a:ext cx="3793402" cy="2370111"/>
          </a:xfrm>
          <a:prstGeom prst="rect">
            <a:avLst/>
          </a:prstGeom>
        </p:spPr>
      </p:pic>
    </p:spTree>
    <p:extLst>
      <p:ext uri="{BB962C8B-B14F-4D97-AF65-F5344CB8AC3E}">
        <p14:creationId xmlns:p14="http://schemas.microsoft.com/office/powerpoint/2010/main" val="1055329942"/>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7375"/>
                    </a14:imgEffect>
                    <a14:imgEffect>
                      <a14:brightnessContrast bright="48000"/>
                    </a14:imgEffect>
                  </a14:imgLayer>
                </a14:imgProps>
              </a:ext>
              <a:ext uri="{28A0092B-C50C-407E-A947-70E740481C1C}">
                <a14:useLocalDpi xmlns:a14="http://schemas.microsoft.com/office/drawing/2010/main" val="0"/>
              </a:ext>
            </a:extLst>
          </a:blip>
          <a:srcRect b="11362"/>
          <a:stretch/>
        </p:blipFill>
        <p:spPr>
          <a:xfrm>
            <a:off x="406758" y="711138"/>
            <a:ext cx="8259641" cy="5712522"/>
          </a:xfrm>
          <a:prstGeom prst="rect">
            <a:avLst/>
          </a:prstGeom>
          <a:solidFill>
            <a:schemeClr val="bg1">
              <a:lumMod val="65000"/>
            </a:schemeClr>
          </a:solidFill>
          <a:ln w="9525" cap="flat" cmpd="sng" algn="ctr">
            <a:noFill/>
            <a:prstDash val="solid"/>
            <a:miter lim="800000"/>
            <a:headEnd type="none" w="med" len="med"/>
            <a:tailEnd type="none" w="med" len="med"/>
          </a:ln>
          <a:effectLst/>
        </p:spPr>
      </p:pic>
      <p:grpSp>
        <p:nvGrpSpPr>
          <p:cNvPr id="22" name="群組 21"/>
          <p:cNvGrpSpPr/>
          <p:nvPr/>
        </p:nvGrpSpPr>
        <p:grpSpPr>
          <a:xfrm>
            <a:off x="417112" y="3359014"/>
            <a:ext cx="8260080" cy="3075623"/>
            <a:chOff x="129540" y="3348037"/>
            <a:chExt cx="8260080" cy="3075623"/>
          </a:xfrm>
        </p:grpSpPr>
        <p:sp>
          <p:nvSpPr>
            <p:cNvPr id="21" name="手繪多邊形 20"/>
            <p:cNvSpPr/>
            <p:nvPr/>
          </p:nvSpPr>
          <p:spPr bwMode="auto">
            <a:xfrm>
              <a:off x="129540" y="5516880"/>
              <a:ext cx="8260080" cy="906780"/>
            </a:xfrm>
            <a:custGeom>
              <a:avLst/>
              <a:gdLst>
                <a:gd name="connsiteX0" fmla="*/ 792480 w 8260080"/>
                <a:gd name="connsiteY0" fmla="*/ 76200 h 906780"/>
                <a:gd name="connsiteX1" fmla="*/ 800100 w 8260080"/>
                <a:gd name="connsiteY1" fmla="*/ 251460 h 906780"/>
                <a:gd name="connsiteX2" fmla="*/ 624840 w 8260080"/>
                <a:gd name="connsiteY2" fmla="*/ 243840 h 906780"/>
                <a:gd name="connsiteX3" fmla="*/ 777240 w 8260080"/>
                <a:gd name="connsiteY3" fmla="*/ 419100 h 906780"/>
                <a:gd name="connsiteX4" fmla="*/ 807720 w 8260080"/>
                <a:gd name="connsiteY4" fmla="*/ 411480 h 906780"/>
                <a:gd name="connsiteX5" fmla="*/ 822960 w 8260080"/>
                <a:gd name="connsiteY5" fmla="*/ 487680 h 906780"/>
                <a:gd name="connsiteX6" fmla="*/ 830580 w 8260080"/>
                <a:gd name="connsiteY6" fmla="*/ 502920 h 906780"/>
                <a:gd name="connsiteX7" fmla="*/ 838200 w 8260080"/>
                <a:gd name="connsiteY7" fmla="*/ 533400 h 906780"/>
                <a:gd name="connsiteX8" fmla="*/ 518160 w 8260080"/>
                <a:gd name="connsiteY8" fmla="*/ 533400 h 906780"/>
                <a:gd name="connsiteX9" fmla="*/ 518160 w 8260080"/>
                <a:gd name="connsiteY9" fmla="*/ 480060 h 906780"/>
                <a:gd name="connsiteX10" fmla="*/ 0 w 8260080"/>
                <a:gd name="connsiteY10" fmla="*/ 472440 h 906780"/>
                <a:gd name="connsiteX11" fmla="*/ 0 w 8260080"/>
                <a:gd name="connsiteY11" fmla="*/ 899160 h 906780"/>
                <a:gd name="connsiteX12" fmla="*/ 8260080 w 8260080"/>
                <a:gd name="connsiteY12" fmla="*/ 906780 h 906780"/>
                <a:gd name="connsiteX13" fmla="*/ 8260080 w 8260080"/>
                <a:gd name="connsiteY13" fmla="*/ 472440 h 906780"/>
                <a:gd name="connsiteX14" fmla="*/ 7498080 w 8260080"/>
                <a:gd name="connsiteY14" fmla="*/ 472440 h 906780"/>
                <a:gd name="connsiteX15" fmla="*/ 7505700 w 8260080"/>
                <a:gd name="connsiteY15" fmla="*/ 525780 h 906780"/>
                <a:gd name="connsiteX16" fmla="*/ 7193280 w 8260080"/>
                <a:gd name="connsiteY16" fmla="*/ 533400 h 906780"/>
                <a:gd name="connsiteX17" fmla="*/ 7200900 w 8260080"/>
                <a:gd name="connsiteY17" fmla="*/ 426720 h 906780"/>
                <a:gd name="connsiteX18" fmla="*/ 7200900 w 8260080"/>
                <a:gd name="connsiteY18" fmla="*/ 426720 h 906780"/>
                <a:gd name="connsiteX19" fmla="*/ 7399020 w 8260080"/>
                <a:gd name="connsiteY19" fmla="*/ 259080 h 906780"/>
                <a:gd name="connsiteX20" fmla="*/ 7239000 w 8260080"/>
                <a:gd name="connsiteY20" fmla="*/ 251460 h 906780"/>
                <a:gd name="connsiteX21" fmla="*/ 7239000 w 8260080"/>
                <a:gd name="connsiteY21" fmla="*/ 83820 h 906780"/>
                <a:gd name="connsiteX22" fmla="*/ 6309360 w 8260080"/>
                <a:gd name="connsiteY22" fmla="*/ 68580 h 906780"/>
                <a:gd name="connsiteX23" fmla="*/ 6301740 w 8260080"/>
                <a:gd name="connsiteY23" fmla="*/ 0 h 906780"/>
                <a:gd name="connsiteX24" fmla="*/ 1729740 w 8260080"/>
                <a:gd name="connsiteY24" fmla="*/ 0 h 906780"/>
                <a:gd name="connsiteX25" fmla="*/ 1714500 w 8260080"/>
                <a:gd name="connsiteY25" fmla="*/ 68580 h 906780"/>
                <a:gd name="connsiteX26" fmla="*/ 792480 w 8260080"/>
                <a:gd name="connsiteY26" fmla="*/ 76200 h 906780"/>
                <a:gd name="connsiteX0" fmla="*/ 792480 w 8260080"/>
                <a:gd name="connsiteY0" fmla="*/ 76200 h 906780"/>
                <a:gd name="connsiteX1" fmla="*/ 800100 w 8260080"/>
                <a:gd name="connsiteY1" fmla="*/ 251460 h 906780"/>
                <a:gd name="connsiteX2" fmla="*/ 624840 w 8260080"/>
                <a:gd name="connsiteY2" fmla="*/ 243840 h 906780"/>
                <a:gd name="connsiteX3" fmla="*/ 777240 w 8260080"/>
                <a:gd name="connsiteY3" fmla="*/ 419100 h 906780"/>
                <a:gd name="connsiteX4" fmla="*/ 807720 w 8260080"/>
                <a:gd name="connsiteY4" fmla="*/ 411480 h 906780"/>
                <a:gd name="connsiteX5" fmla="*/ 822960 w 8260080"/>
                <a:gd name="connsiteY5" fmla="*/ 487680 h 906780"/>
                <a:gd name="connsiteX6" fmla="*/ 830580 w 8260080"/>
                <a:gd name="connsiteY6" fmla="*/ 502920 h 906780"/>
                <a:gd name="connsiteX7" fmla="*/ 838200 w 8260080"/>
                <a:gd name="connsiteY7" fmla="*/ 533400 h 906780"/>
                <a:gd name="connsiteX8" fmla="*/ 518160 w 8260080"/>
                <a:gd name="connsiteY8" fmla="*/ 533400 h 906780"/>
                <a:gd name="connsiteX9" fmla="*/ 518160 w 8260080"/>
                <a:gd name="connsiteY9" fmla="*/ 480060 h 906780"/>
                <a:gd name="connsiteX10" fmla="*/ 0 w 8260080"/>
                <a:gd name="connsiteY10" fmla="*/ 472440 h 906780"/>
                <a:gd name="connsiteX11" fmla="*/ 0 w 8260080"/>
                <a:gd name="connsiteY11" fmla="*/ 899160 h 906780"/>
                <a:gd name="connsiteX12" fmla="*/ 8260080 w 8260080"/>
                <a:gd name="connsiteY12" fmla="*/ 906780 h 906780"/>
                <a:gd name="connsiteX13" fmla="*/ 8260080 w 8260080"/>
                <a:gd name="connsiteY13" fmla="*/ 472440 h 906780"/>
                <a:gd name="connsiteX14" fmla="*/ 7498080 w 8260080"/>
                <a:gd name="connsiteY14" fmla="*/ 472440 h 906780"/>
                <a:gd name="connsiteX15" fmla="*/ 7505700 w 8260080"/>
                <a:gd name="connsiteY15" fmla="*/ 525780 h 906780"/>
                <a:gd name="connsiteX16" fmla="*/ 7193280 w 8260080"/>
                <a:gd name="connsiteY16" fmla="*/ 533400 h 906780"/>
                <a:gd name="connsiteX17" fmla="*/ 7200900 w 8260080"/>
                <a:gd name="connsiteY17" fmla="*/ 426720 h 906780"/>
                <a:gd name="connsiteX18" fmla="*/ 7200900 w 8260080"/>
                <a:gd name="connsiteY18" fmla="*/ 426720 h 906780"/>
                <a:gd name="connsiteX19" fmla="*/ 7394257 w 8260080"/>
                <a:gd name="connsiteY19" fmla="*/ 240030 h 906780"/>
                <a:gd name="connsiteX20" fmla="*/ 7239000 w 8260080"/>
                <a:gd name="connsiteY20" fmla="*/ 251460 h 906780"/>
                <a:gd name="connsiteX21" fmla="*/ 7239000 w 8260080"/>
                <a:gd name="connsiteY21" fmla="*/ 83820 h 906780"/>
                <a:gd name="connsiteX22" fmla="*/ 6309360 w 8260080"/>
                <a:gd name="connsiteY22" fmla="*/ 68580 h 906780"/>
                <a:gd name="connsiteX23" fmla="*/ 6301740 w 8260080"/>
                <a:gd name="connsiteY23" fmla="*/ 0 h 906780"/>
                <a:gd name="connsiteX24" fmla="*/ 1729740 w 8260080"/>
                <a:gd name="connsiteY24" fmla="*/ 0 h 906780"/>
                <a:gd name="connsiteX25" fmla="*/ 1714500 w 8260080"/>
                <a:gd name="connsiteY25" fmla="*/ 68580 h 906780"/>
                <a:gd name="connsiteX26" fmla="*/ 792480 w 8260080"/>
                <a:gd name="connsiteY26" fmla="*/ 76200 h 906780"/>
                <a:gd name="connsiteX0" fmla="*/ 792480 w 8260080"/>
                <a:gd name="connsiteY0" fmla="*/ 76200 h 906780"/>
                <a:gd name="connsiteX1" fmla="*/ 800100 w 8260080"/>
                <a:gd name="connsiteY1" fmla="*/ 251460 h 906780"/>
                <a:gd name="connsiteX2" fmla="*/ 624840 w 8260080"/>
                <a:gd name="connsiteY2" fmla="*/ 243840 h 906780"/>
                <a:gd name="connsiteX3" fmla="*/ 777240 w 8260080"/>
                <a:gd name="connsiteY3" fmla="*/ 419100 h 906780"/>
                <a:gd name="connsiteX4" fmla="*/ 807720 w 8260080"/>
                <a:gd name="connsiteY4" fmla="*/ 411480 h 906780"/>
                <a:gd name="connsiteX5" fmla="*/ 822960 w 8260080"/>
                <a:gd name="connsiteY5" fmla="*/ 487680 h 906780"/>
                <a:gd name="connsiteX6" fmla="*/ 830580 w 8260080"/>
                <a:gd name="connsiteY6" fmla="*/ 502920 h 906780"/>
                <a:gd name="connsiteX7" fmla="*/ 838200 w 8260080"/>
                <a:gd name="connsiteY7" fmla="*/ 533400 h 906780"/>
                <a:gd name="connsiteX8" fmla="*/ 518160 w 8260080"/>
                <a:gd name="connsiteY8" fmla="*/ 533400 h 906780"/>
                <a:gd name="connsiteX9" fmla="*/ 518160 w 8260080"/>
                <a:gd name="connsiteY9" fmla="*/ 480060 h 906780"/>
                <a:gd name="connsiteX10" fmla="*/ 0 w 8260080"/>
                <a:gd name="connsiteY10" fmla="*/ 472440 h 906780"/>
                <a:gd name="connsiteX11" fmla="*/ 0 w 8260080"/>
                <a:gd name="connsiteY11" fmla="*/ 899160 h 906780"/>
                <a:gd name="connsiteX12" fmla="*/ 8260080 w 8260080"/>
                <a:gd name="connsiteY12" fmla="*/ 906780 h 906780"/>
                <a:gd name="connsiteX13" fmla="*/ 8260080 w 8260080"/>
                <a:gd name="connsiteY13" fmla="*/ 472440 h 906780"/>
                <a:gd name="connsiteX14" fmla="*/ 7498080 w 8260080"/>
                <a:gd name="connsiteY14" fmla="*/ 472440 h 906780"/>
                <a:gd name="connsiteX15" fmla="*/ 7505700 w 8260080"/>
                <a:gd name="connsiteY15" fmla="*/ 525780 h 906780"/>
                <a:gd name="connsiteX16" fmla="*/ 7193280 w 8260080"/>
                <a:gd name="connsiteY16" fmla="*/ 533400 h 906780"/>
                <a:gd name="connsiteX17" fmla="*/ 7200900 w 8260080"/>
                <a:gd name="connsiteY17" fmla="*/ 426720 h 906780"/>
                <a:gd name="connsiteX18" fmla="*/ 7200900 w 8260080"/>
                <a:gd name="connsiteY18" fmla="*/ 426720 h 906780"/>
                <a:gd name="connsiteX19" fmla="*/ 7384732 w 8260080"/>
                <a:gd name="connsiteY19" fmla="*/ 254317 h 906780"/>
                <a:gd name="connsiteX20" fmla="*/ 7239000 w 8260080"/>
                <a:gd name="connsiteY20" fmla="*/ 251460 h 906780"/>
                <a:gd name="connsiteX21" fmla="*/ 7239000 w 8260080"/>
                <a:gd name="connsiteY21" fmla="*/ 83820 h 906780"/>
                <a:gd name="connsiteX22" fmla="*/ 6309360 w 8260080"/>
                <a:gd name="connsiteY22" fmla="*/ 68580 h 906780"/>
                <a:gd name="connsiteX23" fmla="*/ 6301740 w 8260080"/>
                <a:gd name="connsiteY23" fmla="*/ 0 h 906780"/>
                <a:gd name="connsiteX24" fmla="*/ 1729740 w 8260080"/>
                <a:gd name="connsiteY24" fmla="*/ 0 h 906780"/>
                <a:gd name="connsiteX25" fmla="*/ 1714500 w 8260080"/>
                <a:gd name="connsiteY25" fmla="*/ 68580 h 906780"/>
                <a:gd name="connsiteX26" fmla="*/ 792480 w 8260080"/>
                <a:gd name="connsiteY26" fmla="*/ 76200 h 90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60080" h="906780">
                  <a:moveTo>
                    <a:pt x="792480" y="76200"/>
                  </a:moveTo>
                  <a:lnTo>
                    <a:pt x="800100" y="251460"/>
                  </a:lnTo>
                  <a:lnTo>
                    <a:pt x="624840" y="243840"/>
                  </a:lnTo>
                  <a:lnTo>
                    <a:pt x="777240" y="419100"/>
                  </a:lnTo>
                  <a:lnTo>
                    <a:pt x="807720" y="411480"/>
                  </a:lnTo>
                  <a:lnTo>
                    <a:pt x="822960" y="487680"/>
                  </a:lnTo>
                  <a:lnTo>
                    <a:pt x="830580" y="502920"/>
                  </a:lnTo>
                  <a:lnTo>
                    <a:pt x="838200" y="533400"/>
                  </a:lnTo>
                  <a:lnTo>
                    <a:pt x="518160" y="533400"/>
                  </a:lnTo>
                  <a:lnTo>
                    <a:pt x="518160" y="480060"/>
                  </a:lnTo>
                  <a:lnTo>
                    <a:pt x="0" y="472440"/>
                  </a:lnTo>
                  <a:lnTo>
                    <a:pt x="0" y="899160"/>
                  </a:lnTo>
                  <a:lnTo>
                    <a:pt x="8260080" y="906780"/>
                  </a:lnTo>
                  <a:lnTo>
                    <a:pt x="8260080" y="472440"/>
                  </a:lnTo>
                  <a:lnTo>
                    <a:pt x="7498080" y="472440"/>
                  </a:lnTo>
                  <a:lnTo>
                    <a:pt x="7505700" y="525780"/>
                  </a:lnTo>
                  <a:lnTo>
                    <a:pt x="7193280" y="533400"/>
                  </a:lnTo>
                  <a:lnTo>
                    <a:pt x="7200900" y="426720"/>
                  </a:lnTo>
                  <a:lnTo>
                    <a:pt x="7200900" y="426720"/>
                  </a:lnTo>
                  <a:lnTo>
                    <a:pt x="7384732" y="254317"/>
                  </a:lnTo>
                  <a:lnTo>
                    <a:pt x="7239000" y="251460"/>
                  </a:lnTo>
                  <a:lnTo>
                    <a:pt x="7239000" y="83820"/>
                  </a:lnTo>
                  <a:lnTo>
                    <a:pt x="6309360" y="68580"/>
                  </a:lnTo>
                  <a:lnTo>
                    <a:pt x="6301740" y="0"/>
                  </a:lnTo>
                  <a:lnTo>
                    <a:pt x="1729740" y="0"/>
                  </a:lnTo>
                  <a:lnTo>
                    <a:pt x="1714500" y="68580"/>
                  </a:lnTo>
                  <a:lnTo>
                    <a:pt x="792480" y="76200"/>
                  </a:lnTo>
                  <a:close/>
                </a:path>
              </a:pathLst>
            </a:custGeom>
            <a:gradFill>
              <a:gsLst>
                <a:gs pos="100000">
                  <a:srgbClr val="CC9900"/>
                </a:gs>
                <a:gs pos="2000">
                  <a:srgbClr val="FFCC66"/>
                </a:gs>
              </a:gsLst>
              <a:lin ang="5400000" scaled="0"/>
            </a:gra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defTabSz="757238"/>
              <a:endParaRPr lang="zh-TW" altLang="en-US"/>
            </a:p>
          </p:txBody>
        </p:sp>
        <p:sp>
          <p:nvSpPr>
            <p:cNvPr id="8" name="手繪多邊形 7"/>
            <p:cNvSpPr/>
            <p:nvPr/>
          </p:nvSpPr>
          <p:spPr bwMode="auto">
            <a:xfrm>
              <a:off x="2166938" y="3348037"/>
              <a:ext cx="3952875" cy="804862"/>
            </a:xfrm>
            <a:custGeom>
              <a:avLst/>
              <a:gdLst>
                <a:gd name="connsiteX0" fmla="*/ 1619250 w 3952875"/>
                <a:gd name="connsiteY0" fmla="*/ 2162175 h 2166937"/>
                <a:gd name="connsiteX1" fmla="*/ 2333625 w 3952875"/>
                <a:gd name="connsiteY1" fmla="*/ 2166937 h 2166937"/>
                <a:gd name="connsiteX2" fmla="*/ 2328862 w 3952875"/>
                <a:gd name="connsiteY2" fmla="*/ 1790700 h 2166937"/>
                <a:gd name="connsiteX3" fmla="*/ 2366962 w 3952875"/>
                <a:gd name="connsiteY3" fmla="*/ 1509712 h 2166937"/>
                <a:gd name="connsiteX4" fmla="*/ 2452687 w 3952875"/>
                <a:gd name="connsiteY4" fmla="*/ 1281112 h 2166937"/>
                <a:gd name="connsiteX5" fmla="*/ 2562225 w 3952875"/>
                <a:gd name="connsiteY5" fmla="*/ 1066800 h 2166937"/>
                <a:gd name="connsiteX6" fmla="*/ 2676525 w 3952875"/>
                <a:gd name="connsiteY6" fmla="*/ 923925 h 2166937"/>
                <a:gd name="connsiteX7" fmla="*/ 2733675 w 3952875"/>
                <a:gd name="connsiteY7" fmla="*/ 862012 h 2166937"/>
                <a:gd name="connsiteX8" fmla="*/ 2671762 w 3952875"/>
                <a:gd name="connsiteY8" fmla="*/ 800100 h 2166937"/>
                <a:gd name="connsiteX9" fmla="*/ 2543175 w 3952875"/>
                <a:gd name="connsiteY9" fmla="*/ 795337 h 2166937"/>
                <a:gd name="connsiteX10" fmla="*/ 2519362 w 3952875"/>
                <a:gd name="connsiteY10" fmla="*/ 757237 h 2166937"/>
                <a:gd name="connsiteX11" fmla="*/ 2528887 w 3952875"/>
                <a:gd name="connsiteY11" fmla="*/ 728662 h 2166937"/>
                <a:gd name="connsiteX12" fmla="*/ 2538412 w 3952875"/>
                <a:gd name="connsiteY12" fmla="*/ 709612 h 2166937"/>
                <a:gd name="connsiteX13" fmla="*/ 2800350 w 3952875"/>
                <a:gd name="connsiteY13" fmla="*/ 704850 h 2166937"/>
                <a:gd name="connsiteX14" fmla="*/ 2943225 w 3952875"/>
                <a:gd name="connsiteY14" fmla="*/ 423862 h 2166937"/>
                <a:gd name="connsiteX15" fmla="*/ 3181350 w 3952875"/>
                <a:gd name="connsiteY15" fmla="*/ 381000 h 2166937"/>
                <a:gd name="connsiteX16" fmla="*/ 3443287 w 3952875"/>
                <a:gd name="connsiteY16" fmla="*/ 342900 h 2166937"/>
                <a:gd name="connsiteX17" fmla="*/ 3686175 w 3952875"/>
                <a:gd name="connsiteY17" fmla="*/ 319087 h 2166937"/>
                <a:gd name="connsiteX18" fmla="*/ 3876675 w 3952875"/>
                <a:gd name="connsiteY18" fmla="*/ 304800 h 2166937"/>
                <a:gd name="connsiteX19" fmla="*/ 3886200 w 3952875"/>
                <a:gd name="connsiteY19" fmla="*/ 261937 h 2166937"/>
                <a:gd name="connsiteX20" fmla="*/ 3905250 w 3952875"/>
                <a:gd name="connsiteY20" fmla="*/ 257175 h 2166937"/>
                <a:gd name="connsiteX21" fmla="*/ 3910012 w 3952875"/>
                <a:gd name="connsiteY21" fmla="*/ 266700 h 2166937"/>
                <a:gd name="connsiteX22" fmla="*/ 3943350 w 3952875"/>
                <a:gd name="connsiteY22" fmla="*/ 271462 h 2166937"/>
                <a:gd name="connsiteX23" fmla="*/ 3952875 w 3952875"/>
                <a:gd name="connsiteY23" fmla="*/ 238125 h 2166937"/>
                <a:gd name="connsiteX24" fmla="*/ 3952875 w 3952875"/>
                <a:gd name="connsiteY24" fmla="*/ 76200 h 2166937"/>
                <a:gd name="connsiteX25" fmla="*/ 3938587 w 3952875"/>
                <a:gd name="connsiteY25" fmla="*/ 23812 h 2166937"/>
                <a:gd name="connsiteX26" fmla="*/ 3924300 w 3952875"/>
                <a:gd name="connsiteY26" fmla="*/ 0 h 2166937"/>
                <a:gd name="connsiteX27" fmla="*/ 3914775 w 3952875"/>
                <a:gd name="connsiteY27" fmla="*/ 0 h 2166937"/>
                <a:gd name="connsiteX28" fmla="*/ 3910012 w 3952875"/>
                <a:gd name="connsiteY28" fmla="*/ 14287 h 2166937"/>
                <a:gd name="connsiteX29" fmla="*/ 3919537 w 3952875"/>
                <a:gd name="connsiteY29" fmla="*/ 23812 h 2166937"/>
                <a:gd name="connsiteX30" fmla="*/ 3919537 w 3952875"/>
                <a:gd name="connsiteY30" fmla="*/ 23812 h 2166937"/>
                <a:gd name="connsiteX31" fmla="*/ 3905250 w 3952875"/>
                <a:gd name="connsiteY31" fmla="*/ 66675 h 2166937"/>
                <a:gd name="connsiteX32" fmla="*/ 3905250 w 3952875"/>
                <a:gd name="connsiteY32" fmla="*/ 138112 h 2166937"/>
                <a:gd name="connsiteX33" fmla="*/ 3871912 w 3952875"/>
                <a:gd name="connsiteY33" fmla="*/ 204787 h 2166937"/>
                <a:gd name="connsiteX34" fmla="*/ 3876675 w 3952875"/>
                <a:gd name="connsiteY34" fmla="*/ 209550 h 2166937"/>
                <a:gd name="connsiteX35" fmla="*/ 2047875 w 3952875"/>
                <a:gd name="connsiteY35" fmla="*/ 209550 h 2166937"/>
                <a:gd name="connsiteX36" fmla="*/ 2014537 w 3952875"/>
                <a:gd name="connsiteY36" fmla="*/ 142875 h 2166937"/>
                <a:gd name="connsiteX37" fmla="*/ 2005012 w 3952875"/>
                <a:gd name="connsiteY37" fmla="*/ 66675 h 2166937"/>
                <a:gd name="connsiteX38" fmla="*/ 1943100 w 3952875"/>
                <a:gd name="connsiteY38" fmla="*/ 66675 h 2166937"/>
                <a:gd name="connsiteX39" fmla="*/ 1938337 w 3952875"/>
                <a:gd name="connsiteY39" fmla="*/ 142875 h 2166937"/>
                <a:gd name="connsiteX40" fmla="*/ 1909762 w 3952875"/>
                <a:gd name="connsiteY40" fmla="*/ 204787 h 2166937"/>
                <a:gd name="connsiteX41" fmla="*/ 1909762 w 3952875"/>
                <a:gd name="connsiteY41" fmla="*/ 209550 h 2166937"/>
                <a:gd name="connsiteX42" fmla="*/ 80962 w 3952875"/>
                <a:gd name="connsiteY42" fmla="*/ 209550 h 2166937"/>
                <a:gd name="connsiteX43" fmla="*/ 57150 w 3952875"/>
                <a:gd name="connsiteY43" fmla="*/ 147637 h 2166937"/>
                <a:gd name="connsiteX44" fmla="*/ 42862 w 3952875"/>
                <a:gd name="connsiteY44" fmla="*/ 71437 h 2166937"/>
                <a:gd name="connsiteX45" fmla="*/ 38100 w 3952875"/>
                <a:gd name="connsiteY45" fmla="*/ 61912 h 2166937"/>
                <a:gd name="connsiteX46" fmla="*/ 33337 w 3952875"/>
                <a:gd name="connsiteY46" fmla="*/ 33337 h 2166937"/>
                <a:gd name="connsiteX47" fmla="*/ 47625 w 3952875"/>
                <a:gd name="connsiteY47" fmla="*/ 23812 h 2166937"/>
                <a:gd name="connsiteX48" fmla="*/ 47625 w 3952875"/>
                <a:gd name="connsiteY48" fmla="*/ 4762 h 2166937"/>
                <a:gd name="connsiteX49" fmla="*/ 47625 w 3952875"/>
                <a:gd name="connsiteY49" fmla="*/ 4762 h 2166937"/>
                <a:gd name="connsiteX50" fmla="*/ 9525 w 3952875"/>
                <a:gd name="connsiteY50" fmla="*/ 33337 h 2166937"/>
                <a:gd name="connsiteX51" fmla="*/ 0 w 3952875"/>
                <a:gd name="connsiteY51" fmla="*/ 66675 h 2166937"/>
                <a:gd name="connsiteX52" fmla="*/ 0 w 3952875"/>
                <a:gd name="connsiteY52" fmla="*/ 238125 h 2166937"/>
                <a:gd name="connsiteX53" fmla="*/ 28575 w 3952875"/>
                <a:gd name="connsiteY53" fmla="*/ 271462 h 2166937"/>
                <a:gd name="connsiteX54" fmla="*/ 42862 w 3952875"/>
                <a:gd name="connsiteY54" fmla="*/ 266700 h 2166937"/>
                <a:gd name="connsiteX55" fmla="*/ 133350 w 3952875"/>
                <a:gd name="connsiteY55" fmla="*/ 309562 h 2166937"/>
                <a:gd name="connsiteX56" fmla="*/ 504825 w 3952875"/>
                <a:gd name="connsiteY56" fmla="*/ 342900 h 2166937"/>
                <a:gd name="connsiteX57" fmla="*/ 762000 w 3952875"/>
                <a:gd name="connsiteY57" fmla="*/ 381000 h 2166937"/>
                <a:gd name="connsiteX58" fmla="*/ 1014412 w 3952875"/>
                <a:gd name="connsiteY58" fmla="*/ 423862 h 2166937"/>
                <a:gd name="connsiteX59" fmla="*/ 1133475 w 3952875"/>
                <a:gd name="connsiteY59" fmla="*/ 681037 h 2166937"/>
                <a:gd name="connsiteX60" fmla="*/ 1162050 w 3952875"/>
                <a:gd name="connsiteY60" fmla="*/ 700087 h 2166937"/>
                <a:gd name="connsiteX61" fmla="*/ 1204912 w 3952875"/>
                <a:gd name="connsiteY61" fmla="*/ 709612 h 2166937"/>
                <a:gd name="connsiteX62" fmla="*/ 1419225 w 3952875"/>
                <a:gd name="connsiteY62" fmla="*/ 714375 h 2166937"/>
                <a:gd name="connsiteX63" fmla="*/ 1423987 w 3952875"/>
                <a:gd name="connsiteY63" fmla="*/ 738187 h 2166937"/>
                <a:gd name="connsiteX64" fmla="*/ 1428750 w 3952875"/>
                <a:gd name="connsiteY64" fmla="*/ 762000 h 2166937"/>
                <a:gd name="connsiteX65" fmla="*/ 1428750 w 3952875"/>
                <a:gd name="connsiteY65" fmla="*/ 762000 h 2166937"/>
                <a:gd name="connsiteX66" fmla="*/ 1409700 w 3952875"/>
                <a:gd name="connsiteY66" fmla="*/ 800100 h 2166937"/>
                <a:gd name="connsiteX67" fmla="*/ 1590675 w 3952875"/>
                <a:gd name="connsiteY67" fmla="*/ 800100 h 2166937"/>
                <a:gd name="connsiteX68" fmla="*/ 1585912 w 3952875"/>
                <a:gd name="connsiteY68" fmla="*/ 781050 h 2166937"/>
                <a:gd name="connsiteX69" fmla="*/ 1571625 w 3952875"/>
                <a:gd name="connsiteY69" fmla="*/ 766762 h 2166937"/>
                <a:gd name="connsiteX70" fmla="*/ 1566862 w 3952875"/>
                <a:gd name="connsiteY70" fmla="*/ 747712 h 2166937"/>
                <a:gd name="connsiteX71" fmla="*/ 1585912 w 3952875"/>
                <a:gd name="connsiteY71" fmla="*/ 723900 h 2166937"/>
                <a:gd name="connsiteX72" fmla="*/ 1590675 w 3952875"/>
                <a:gd name="connsiteY72" fmla="*/ 714375 h 2166937"/>
                <a:gd name="connsiteX73" fmla="*/ 1909762 w 3952875"/>
                <a:gd name="connsiteY73" fmla="*/ 714375 h 2166937"/>
                <a:gd name="connsiteX74" fmla="*/ 1905000 w 3952875"/>
                <a:gd name="connsiteY74" fmla="*/ 776287 h 2166937"/>
                <a:gd name="connsiteX75" fmla="*/ 1881187 w 3952875"/>
                <a:gd name="connsiteY75" fmla="*/ 785812 h 2166937"/>
                <a:gd name="connsiteX76" fmla="*/ 1876425 w 3952875"/>
                <a:gd name="connsiteY76" fmla="*/ 795337 h 2166937"/>
                <a:gd name="connsiteX77" fmla="*/ 2081212 w 3952875"/>
                <a:gd name="connsiteY77" fmla="*/ 804862 h 2166937"/>
                <a:gd name="connsiteX78" fmla="*/ 2081212 w 3952875"/>
                <a:gd name="connsiteY78" fmla="*/ 785812 h 2166937"/>
                <a:gd name="connsiteX79" fmla="*/ 2047875 w 3952875"/>
                <a:gd name="connsiteY79" fmla="*/ 781050 h 2166937"/>
                <a:gd name="connsiteX80" fmla="*/ 2043112 w 3952875"/>
                <a:gd name="connsiteY80" fmla="*/ 714375 h 2166937"/>
                <a:gd name="connsiteX81" fmla="*/ 2371725 w 3952875"/>
                <a:gd name="connsiteY81" fmla="*/ 709612 h 2166937"/>
                <a:gd name="connsiteX82" fmla="*/ 2362200 w 3952875"/>
                <a:gd name="connsiteY82" fmla="*/ 661987 h 2166937"/>
                <a:gd name="connsiteX83" fmla="*/ 1476375 w 3952875"/>
                <a:gd name="connsiteY83" fmla="*/ 661987 h 2166937"/>
                <a:gd name="connsiteX84" fmla="*/ 1271587 w 3952875"/>
                <a:gd name="connsiteY84" fmla="*/ 609600 h 2166937"/>
                <a:gd name="connsiteX85" fmla="*/ 1185862 w 3952875"/>
                <a:gd name="connsiteY85" fmla="*/ 428625 h 2166937"/>
                <a:gd name="connsiteX86" fmla="*/ 1566862 w 3952875"/>
                <a:gd name="connsiteY86" fmla="*/ 323850 h 2166937"/>
                <a:gd name="connsiteX87" fmla="*/ 2376487 w 3952875"/>
                <a:gd name="connsiteY87" fmla="*/ 323850 h 2166937"/>
                <a:gd name="connsiteX88" fmla="*/ 2762250 w 3952875"/>
                <a:gd name="connsiteY88" fmla="*/ 433387 h 2166937"/>
                <a:gd name="connsiteX89" fmla="*/ 2686050 w 3952875"/>
                <a:gd name="connsiteY89" fmla="*/ 600075 h 2166937"/>
                <a:gd name="connsiteX90" fmla="*/ 2486025 w 3952875"/>
                <a:gd name="connsiteY90" fmla="*/ 661987 h 2166937"/>
                <a:gd name="connsiteX91" fmla="*/ 2347912 w 3952875"/>
                <a:gd name="connsiteY91" fmla="*/ 661987 h 2166937"/>
                <a:gd name="connsiteX92" fmla="*/ 2352675 w 3952875"/>
                <a:gd name="connsiteY92" fmla="*/ 714375 h 2166937"/>
                <a:gd name="connsiteX93" fmla="*/ 2362200 w 3952875"/>
                <a:gd name="connsiteY93" fmla="*/ 723900 h 2166937"/>
                <a:gd name="connsiteX94" fmla="*/ 2381250 w 3952875"/>
                <a:gd name="connsiteY94" fmla="*/ 728662 h 2166937"/>
                <a:gd name="connsiteX95" fmla="*/ 2376487 w 3952875"/>
                <a:gd name="connsiteY95" fmla="*/ 781050 h 2166937"/>
                <a:gd name="connsiteX96" fmla="*/ 2362200 w 3952875"/>
                <a:gd name="connsiteY96" fmla="*/ 795337 h 2166937"/>
                <a:gd name="connsiteX97" fmla="*/ 1619250 w 3952875"/>
                <a:gd name="connsiteY97" fmla="*/ 2162175 h 2166937"/>
                <a:gd name="connsiteX0" fmla="*/ 2362200 w 3952875"/>
                <a:gd name="connsiteY0" fmla="*/ 795337 h 2166937"/>
                <a:gd name="connsiteX1" fmla="*/ 2333625 w 3952875"/>
                <a:gd name="connsiteY1" fmla="*/ 2166937 h 2166937"/>
                <a:gd name="connsiteX2" fmla="*/ 2328862 w 3952875"/>
                <a:gd name="connsiteY2" fmla="*/ 1790700 h 2166937"/>
                <a:gd name="connsiteX3" fmla="*/ 2366962 w 3952875"/>
                <a:gd name="connsiteY3" fmla="*/ 1509712 h 2166937"/>
                <a:gd name="connsiteX4" fmla="*/ 2452687 w 3952875"/>
                <a:gd name="connsiteY4" fmla="*/ 1281112 h 2166937"/>
                <a:gd name="connsiteX5" fmla="*/ 2562225 w 3952875"/>
                <a:gd name="connsiteY5" fmla="*/ 1066800 h 2166937"/>
                <a:gd name="connsiteX6" fmla="*/ 2676525 w 3952875"/>
                <a:gd name="connsiteY6" fmla="*/ 923925 h 2166937"/>
                <a:gd name="connsiteX7" fmla="*/ 2733675 w 3952875"/>
                <a:gd name="connsiteY7" fmla="*/ 862012 h 2166937"/>
                <a:gd name="connsiteX8" fmla="*/ 2671762 w 3952875"/>
                <a:gd name="connsiteY8" fmla="*/ 800100 h 2166937"/>
                <a:gd name="connsiteX9" fmla="*/ 2543175 w 3952875"/>
                <a:gd name="connsiteY9" fmla="*/ 795337 h 2166937"/>
                <a:gd name="connsiteX10" fmla="*/ 2519362 w 3952875"/>
                <a:gd name="connsiteY10" fmla="*/ 757237 h 2166937"/>
                <a:gd name="connsiteX11" fmla="*/ 2528887 w 3952875"/>
                <a:gd name="connsiteY11" fmla="*/ 728662 h 2166937"/>
                <a:gd name="connsiteX12" fmla="*/ 2538412 w 3952875"/>
                <a:gd name="connsiteY12" fmla="*/ 709612 h 2166937"/>
                <a:gd name="connsiteX13" fmla="*/ 2800350 w 3952875"/>
                <a:gd name="connsiteY13" fmla="*/ 704850 h 2166937"/>
                <a:gd name="connsiteX14" fmla="*/ 2943225 w 3952875"/>
                <a:gd name="connsiteY14" fmla="*/ 423862 h 2166937"/>
                <a:gd name="connsiteX15" fmla="*/ 3181350 w 3952875"/>
                <a:gd name="connsiteY15" fmla="*/ 381000 h 2166937"/>
                <a:gd name="connsiteX16" fmla="*/ 3443287 w 3952875"/>
                <a:gd name="connsiteY16" fmla="*/ 342900 h 2166937"/>
                <a:gd name="connsiteX17" fmla="*/ 3686175 w 3952875"/>
                <a:gd name="connsiteY17" fmla="*/ 319087 h 2166937"/>
                <a:gd name="connsiteX18" fmla="*/ 3876675 w 3952875"/>
                <a:gd name="connsiteY18" fmla="*/ 304800 h 2166937"/>
                <a:gd name="connsiteX19" fmla="*/ 3886200 w 3952875"/>
                <a:gd name="connsiteY19" fmla="*/ 261937 h 2166937"/>
                <a:gd name="connsiteX20" fmla="*/ 3905250 w 3952875"/>
                <a:gd name="connsiteY20" fmla="*/ 257175 h 2166937"/>
                <a:gd name="connsiteX21" fmla="*/ 3910012 w 3952875"/>
                <a:gd name="connsiteY21" fmla="*/ 266700 h 2166937"/>
                <a:gd name="connsiteX22" fmla="*/ 3943350 w 3952875"/>
                <a:gd name="connsiteY22" fmla="*/ 271462 h 2166937"/>
                <a:gd name="connsiteX23" fmla="*/ 3952875 w 3952875"/>
                <a:gd name="connsiteY23" fmla="*/ 238125 h 2166937"/>
                <a:gd name="connsiteX24" fmla="*/ 3952875 w 3952875"/>
                <a:gd name="connsiteY24" fmla="*/ 76200 h 2166937"/>
                <a:gd name="connsiteX25" fmla="*/ 3938587 w 3952875"/>
                <a:gd name="connsiteY25" fmla="*/ 23812 h 2166937"/>
                <a:gd name="connsiteX26" fmla="*/ 3924300 w 3952875"/>
                <a:gd name="connsiteY26" fmla="*/ 0 h 2166937"/>
                <a:gd name="connsiteX27" fmla="*/ 3914775 w 3952875"/>
                <a:gd name="connsiteY27" fmla="*/ 0 h 2166937"/>
                <a:gd name="connsiteX28" fmla="*/ 3910012 w 3952875"/>
                <a:gd name="connsiteY28" fmla="*/ 14287 h 2166937"/>
                <a:gd name="connsiteX29" fmla="*/ 3919537 w 3952875"/>
                <a:gd name="connsiteY29" fmla="*/ 23812 h 2166937"/>
                <a:gd name="connsiteX30" fmla="*/ 3919537 w 3952875"/>
                <a:gd name="connsiteY30" fmla="*/ 23812 h 2166937"/>
                <a:gd name="connsiteX31" fmla="*/ 3905250 w 3952875"/>
                <a:gd name="connsiteY31" fmla="*/ 66675 h 2166937"/>
                <a:gd name="connsiteX32" fmla="*/ 3905250 w 3952875"/>
                <a:gd name="connsiteY32" fmla="*/ 138112 h 2166937"/>
                <a:gd name="connsiteX33" fmla="*/ 3871912 w 3952875"/>
                <a:gd name="connsiteY33" fmla="*/ 204787 h 2166937"/>
                <a:gd name="connsiteX34" fmla="*/ 3876675 w 3952875"/>
                <a:gd name="connsiteY34" fmla="*/ 209550 h 2166937"/>
                <a:gd name="connsiteX35" fmla="*/ 2047875 w 3952875"/>
                <a:gd name="connsiteY35" fmla="*/ 209550 h 2166937"/>
                <a:gd name="connsiteX36" fmla="*/ 2014537 w 3952875"/>
                <a:gd name="connsiteY36" fmla="*/ 142875 h 2166937"/>
                <a:gd name="connsiteX37" fmla="*/ 2005012 w 3952875"/>
                <a:gd name="connsiteY37" fmla="*/ 66675 h 2166937"/>
                <a:gd name="connsiteX38" fmla="*/ 1943100 w 3952875"/>
                <a:gd name="connsiteY38" fmla="*/ 66675 h 2166937"/>
                <a:gd name="connsiteX39" fmla="*/ 1938337 w 3952875"/>
                <a:gd name="connsiteY39" fmla="*/ 142875 h 2166937"/>
                <a:gd name="connsiteX40" fmla="*/ 1909762 w 3952875"/>
                <a:gd name="connsiteY40" fmla="*/ 204787 h 2166937"/>
                <a:gd name="connsiteX41" fmla="*/ 1909762 w 3952875"/>
                <a:gd name="connsiteY41" fmla="*/ 209550 h 2166937"/>
                <a:gd name="connsiteX42" fmla="*/ 80962 w 3952875"/>
                <a:gd name="connsiteY42" fmla="*/ 209550 h 2166937"/>
                <a:gd name="connsiteX43" fmla="*/ 57150 w 3952875"/>
                <a:gd name="connsiteY43" fmla="*/ 147637 h 2166937"/>
                <a:gd name="connsiteX44" fmla="*/ 42862 w 3952875"/>
                <a:gd name="connsiteY44" fmla="*/ 71437 h 2166937"/>
                <a:gd name="connsiteX45" fmla="*/ 38100 w 3952875"/>
                <a:gd name="connsiteY45" fmla="*/ 61912 h 2166937"/>
                <a:gd name="connsiteX46" fmla="*/ 33337 w 3952875"/>
                <a:gd name="connsiteY46" fmla="*/ 33337 h 2166937"/>
                <a:gd name="connsiteX47" fmla="*/ 47625 w 3952875"/>
                <a:gd name="connsiteY47" fmla="*/ 23812 h 2166937"/>
                <a:gd name="connsiteX48" fmla="*/ 47625 w 3952875"/>
                <a:gd name="connsiteY48" fmla="*/ 4762 h 2166937"/>
                <a:gd name="connsiteX49" fmla="*/ 47625 w 3952875"/>
                <a:gd name="connsiteY49" fmla="*/ 4762 h 2166937"/>
                <a:gd name="connsiteX50" fmla="*/ 9525 w 3952875"/>
                <a:gd name="connsiteY50" fmla="*/ 33337 h 2166937"/>
                <a:gd name="connsiteX51" fmla="*/ 0 w 3952875"/>
                <a:gd name="connsiteY51" fmla="*/ 66675 h 2166937"/>
                <a:gd name="connsiteX52" fmla="*/ 0 w 3952875"/>
                <a:gd name="connsiteY52" fmla="*/ 238125 h 2166937"/>
                <a:gd name="connsiteX53" fmla="*/ 28575 w 3952875"/>
                <a:gd name="connsiteY53" fmla="*/ 271462 h 2166937"/>
                <a:gd name="connsiteX54" fmla="*/ 42862 w 3952875"/>
                <a:gd name="connsiteY54" fmla="*/ 266700 h 2166937"/>
                <a:gd name="connsiteX55" fmla="*/ 133350 w 3952875"/>
                <a:gd name="connsiteY55" fmla="*/ 309562 h 2166937"/>
                <a:gd name="connsiteX56" fmla="*/ 504825 w 3952875"/>
                <a:gd name="connsiteY56" fmla="*/ 342900 h 2166937"/>
                <a:gd name="connsiteX57" fmla="*/ 762000 w 3952875"/>
                <a:gd name="connsiteY57" fmla="*/ 381000 h 2166937"/>
                <a:gd name="connsiteX58" fmla="*/ 1014412 w 3952875"/>
                <a:gd name="connsiteY58" fmla="*/ 423862 h 2166937"/>
                <a:gd name="connsiteX59" fmla="*/ 1133475 w 3952875"/>
                <a:gd name="connsiteY59" fmla="*/ 681037 h 2166937"/>
                <a:gd name="connsiteX60" fmla="*/ 1162050 w 3952875"/>
                <a:gd name="connsiteY60" fmla="*/ 700087 h 2166937"/>
                <a:gd name="connsiteX61" fmla="*/ 1204912 w 3952875"/>
                <a:gd name="connsiteY61" fmla="*/ 709612 h 2166937"/>
                <a:gd name="connsiteX62" fmla="*/ 1419225 w 3952875"/>
                <a:gd name="connsiteY62" fmla="*/ 714375 h 2166937"/>
                <a:gd name="connsiteX63" fmla="*/ 1423987 w 3952875"/>
                <a:gd name="connsiteY63" fmla="*/ 738187 h 2166937"/>
                <a:gd name="connsiteX64" fmla="*/ 1428750 w 3952875"/>
                <a:gd name="connsiteY64" fmla="*/ 762000 h 2166937"/>
                <a:gd name="connsiteX65" fmla="*/ 1428750 w 3952875"/>
                <a:gd name="connsiteY65" fmla="*/ 762000 h 2166937"/>
                <a:gd name="connsiteX66" fmla="*/ 1409700 w 3952875"/>
                <a:gd name="connsiteY66" fmla="*/ 800100 h 2166937"/>
                <a:gd name="connsiteX67" fmla="*/ 1590675 w 3952875"/>
                <a:gd name="connsiteY67" fmla="*/ 800100 h 2166937"/>
                <a:gd name="connsiteX68" fmla="*/ 1585912 w 3952875"/>
                <a:gd name="connsiteY68" fmla="*/ 781050 h 2166937"/>
                <a:gd name="connsiteX69" fmla="*/ 1571625 w 3952875"/>
                <a:gd name="connsiteY69" fmla="*/ 766762 h 2166937"/>
                <a:gd name="connsiteX70" fmla="*/ 1566862 w 3952875"/>
                <a:gd name="connsiteY70" fmla="*/ 747712 h 2166937"/>
                <a:gd name="connsiteX71" fmla="*/ 1585912 w 3952875"/>
                <a:gd name="connsiteY71" fmla="*/ 723900 h 2166937"/>
                <a:gd name="connsiteX72" fmla="*/ 1590675 w 3952875"/>
                <a:gd name="connsiteY72" fmla="*/ 714375 h 2166937"/>
                <a:gd name="connsiteX73" fmla="*/ 1909762 w 3952875"/>
                <a:gd name="connsiteY73" fmla="*/ 714375 h 2166937"/>
                <a:gd name="connsiteX74" fmla="*/ 1905000 w 3952875"/>
                <a:gd name="connsiteY74" fmla="*/ 776287 h 2166937"/>
                <a:gd name="connsiteX75" fmla="*/ 1881187 w 3952875"/>
                <a:gd name="connsiteY75" fmla="*/ 785812 h 2166937"/>
                <a:gd name="connsiteX76" fmla="*/ 1876425 w 3952875"/>
                <a:gd name="connsiteY76" fmla="*/ 795337 h 2166937"/>
                <a:gd name="connsiteX77" fmla="*/ 2081212 w 3952875"/>
                <a:gd name="connsiteY77" fmla="*/ 804862 h 2166937"/>
                <a:gd name="connsiteX78" fmla="*/ 2081212 w 3952875"/>
                <a:gd name="connsiteY78" fmla="*/ 785812 h 2166937"/>
                <a:gd name="connsiteX79" fmla="*/ 2047875 w 3952875"/>
                <a:gd name="connsiteY79" fmla="*/ 781050 h 2166937"/>
                <a:gd name="connsiteX80" fmla="*/ 2043112 w 3952875"/>
                <a:gd name="connsiteY80" fmla="*/ 714375 h 2166937"/>
                <a:gd name="connsiteX81" fmla="*/ 2371725 w 3952875"/>
                <a:gd name="connsiteY81" fmla="*/ 709612 h 2166937"/>
                <a:gd name="connsiteX82" fmla="*/ 2362200 w 3952875"/>
                <a:gd name="connsiteY82" fmla="*/ 661987 h 2166937"/>
                <a:gd name="connsiteX83" fmla="*/ 1476375 w 3952875"/>
                <a:gd name="connsiteY83" fmla="*/ 661987 h 2166937"/>
                <a:gd name="connsiteX84" fmla="*/ 1271587 w 3952875"/>
                <a:gd name="connsiteY84" fmla="*/ 609600 h 2166937"/>
                <a:gd name="connsiteX85" fmla="*/ 1185862 w 3952875"/>
                <a:gd name="connsiteY85" fmla="*/ 428625 h 2166937"/>
                <a:gd name="connsiteX86" fmla="*/ 1566862 w 3952875"/>
                <a:gd name="connsiteY86" fmla="*/ 323850 h 2166937"/>
                <a:gd name="connsiteX87" fmla="*/ 2376487 w 3952875"/>
                <a:gd name="connsiteY87" fmla="*/ 323850 h 2166937"/>
                <a:gd name="connsiteX88" fmla="*/ 2762250 w 3952875"/>
                <a:gd name="connsiteY88" fmla="*/ 433387 h 2166937"/>
                <a:gd name="connsiteX89" fmla="*/ 2686050 w 3952875"/>
                <a:gd name="connsiteY89" fmla="*/ 600075 h 2166937"/>
                <a:gd name="connsiteX90" fmla="*/ 2486025 w 3952875"/>
                <a:gd name="connsiteY90" fmla="*/ 661987 h 2166937"/>
                <a:gd name="connsiteX91" fmla="*/ 2347912 w 3952875"/>
                <a:gd name="connsiteY91" fmla="*/ 661987 h 2166937"/>
                <a:gd name="connsiteX92" fmla="*/ 2352675 w 3952875"/>
                <a:gd name="connsiteY92" fmla="*/ 714375 h 2166937"/>
                <a:gd name="connsiteX93" fmla="*/ 2362200 w 3952875"/>
                <a:gd name="connsiteY93" fmla="*/ 723900 h 2166937"/>
                <a:gd name="connsiteX94" fmla="*/ 2381250 w 3952875"/>
                <a:gd name="connsiteY94" fmla="*/ 728662 h 2166937"/>
                <a:gd name="connsiteX95" fmla="*/ 2376487 w 3952875"/>
                <a:gd name="connsiteY95" fmla="*/ 781050 h 2166937"/>
                <a:gd name="connsiteX96" fmla="*/ 2362200 w 3952875"/>
                <a:gd name="connsiteY96" fmla="*/ 795337 h 2166937"/>
                <a:gd name="connsiteX0" fmla="*/ 2362200 w 3952875"/>
                <a:gd name="connsiteY0" fmla="*/ 795337 h 1790700"/>
                <a:gd name="connsiteX1" fmla="*/ 2328862 w 3952875"/>
                <a:gd name="connsiteY1" fmla="*/ 1790700 h 1790700"/>
                <a:gd name="connsiteX2" fmla="*/ 2366962 w 3952875"/>
                <a:gd name="connsiteY2" fmla="*/ 1509712 h 1790700"/>
                <a:gd name="connsiteX3" fmla="*/ 2452687 w 3952875"/>
                <a:gd name="connsiteY3" fmla="*/ 1281112 h 1790700"/>
                <a:gd name="connsiteX4" fmla="*/ 2562225 w 3952875"/>
                <a:gd name="connsiteY4" fmla="*/ 1066800 h 1790700"/>
                <a:gd name="connsiteX5" fmla="*/ 2676525 w 3952875"/>
                <a:gd name="connsiteY5" fmla="*/ 923925 h 1790700"/>
                <a:gd name="connsiteX6" fmla="*/ 2733675 w 3952875"/>
                <a:gd name="connsiteY6" fmla="*/ 862012 h 1790700"/>
                <a:gd name="connsiteX7" fmla="*/ 2671762 w 3952875"/>
                <a:gd name="connsiteY7" fmla="*/ 800100 h 1790700"/>
                <a:gd name="connsiteX8" fmla="*/ 2543175 w 3952875"/>
                <a:gd name="connsiteY8" fmla="*/ 795337 h 1790700"/>
                <a:gd name="connsiteX9" fmla="*/ 2519362 w 3952875"/>
                <a:gd name="connsiteY9" fmla="*/ 757237 h 1790700"/>
                <a:gd name="connsiteX10" fmla="*/ 2528887 w 3952875"/>
                <a:gd name="connsiteY10" fmla="*/ 728662 h 1790700"/>
                <a:gd name="connsiteX11" fmla="*/ 2538412 w 3952875"/>
                <a:gd name="connsiteY11" fmla="*/ 709612 h 1790700"/>
                <a:gd name="connsiteX12" fmla="*/ 2800350 w 3952875"/>
                <a:gd name="connsiteY12" fmla="*/ 704850 h 1790700"/>
                <a:gd name="connsiteX13" fmla="*/ 2943225 w 3952875"/>
                <a:gd name="connsiteY13" fmla="*/ 423862 h 1790700"/>
                <a:gd name="connsiteX14" fmla="*/ 3181350 w 3952875"/>
                <a:gd name="connsiteY14" fmla="*/ 381000 h 1790700"/>
                <a:gd name="connsiteX15" fmla="*/ 3443287 w 3952875"/>
                <a:gd name="connsiteY15" fmla="*/ 342900 h 1790700"/>
                <a:gd name="connsiteX16" fmla="*/ 3686175 w 3952875"/>
                <a:gd name="connsiteY16" fmla="*/ 319087 h 1790700"/>
                <a:gd name="connsiteX17" fmla="*/ 3876675 w 3952875"/>
                <a:gd name="connsiteY17" fmla="*/ 304800 h 1790700"/>
                <a:gd name="connsiteX18" fmla="*/ 3886200 w 3952875"/>
                <a:gd name="connsiteY18" fmla="*/ 261937 h 1790700"/>
                <a:gd name="connsiteX19" fmla="*/ 3905250 w 3952875"/>
                <a:gd name="connsiteY19" fmla="*/ 257175 h 1790700"/>
                <a:gd name="connsiteX20" fmla="*/ 3910012 w 3952875"/>
                <a:gd name="connsiteY20" fmla="*/ 266700 h 1790700"/>
                <a:gd name="connsiteX21" fmla="*/ 3943350 w 3952875"/>
                <a:gd name="connsiteY21" fmla="*/ 271462 h 1790700"/>
                <a:gd name="connsiteX22" fmla="*/ 3952875 w 3952875"/>
                <a:gd name="connsiteY22" fmla="*/ 238125 h 1790700"/>
                <a:gd name="connsiteX23" fmla="*/ 3952875 w 3952875"/>
                <a:gd name="connsiteY23" fmla="*/ 76200 h 1790700"/>
                <a:gd name="connsiteX24" fmla="*/ 3938587 w 3952875"/>
                <a:gd name="connsiteY24" fmla="*/ 23812 h 1790700"/>
                <a:gd name="connsiteX25" fmla="*/ 3924300 w 3952875"/>
                <a:gd name="connsiteY25" fmla="*/ 0 h 1790700"/>
                <a:gd name="connsiteX26" fmla="*/ 3914775 w 3952875"/>
                <a:gd name="connsiteY26" fmla="*/ 0 h 1790700"/>
                <a:gd name="connsiteX27" fmla="*/ 3910012 w 3952875"/>
                <a:gd name="connsiteY27" fmla="*/ 14287 h 1790700"/>
                <a:gd name="connsiteX28" fmla="*/ 3919537 w 3952875"/>
                <a:gd name="connsiteY28" fmla="*/ 23812 h 1790700"/>
                <a:gd name="connsiteX29" fmla="*/ 3919537 w 3952875"/>
                <a:gd name="connsiteY29" fmla="*/ 23812 h 1790700"/>
                <a:gd name="connsiteX30" fmla="*/ 3905250 w 3952875"/>
                <a:gd name="connsiteY30" fmla="*/ 66675 h 1790700"/>
                <a:gd name="connsiteX31" fmla="*/ 3905250 w 3952875"/>
                <a:gd name="connsiteY31" fmla="*/ 138112 h 1790700"/>
                <a:gd name="connsiteX32" fmla="*/ 3871912 w 3952875"/>
                <a:gd name="connsiteY32" fmla="*/ 204787 h 1790700"/>
                <a:gd name="connsiteX33" fmla="*/ 3876675 w 3952875"/>
                <a:gd name="connsiteY33" fmla="*/ 209550 h 1790700"/>
                <a:gd name="connsiteX34" fmla="*/ 2047875 w 3952875"/>
                <a:gd name="connsiteY34" fmla="*/ 209550 h 1790700"/>
                <a:gd name="connsiteX35" fmla="*/ 2014537 w 3952875"/>
                <a:gd name="connsiteY35" fmla="*/ 142875 h 1790700"/>
                <a:gd name="connsiteX36" fmla="*/ 2005012 w 3952875"/>
                <a:gd name="connsiteY36" fmla="*/ 66675 h 1790700"/>
                <a:gd name="connsiteX37" fmla="*/ 1943100 w 3952875"/>
                <a:gd name="connsiteY37" fmla="*/ 66675 h 1790700"/>
                <a:gd name="connsiteX38" fmla="*/ 1938337 w 3952875"/>
                <a:gd name="connsiteY38" fmla="*/ 142875 h 1790700"/>
                <a:gd name="connsiteX39" fmla="*/ 1909762 w 3952875"/>
                <a:gd name="connsiteY39" fmla="*/ 204787 h 1790700"/>
                <a:gd name="connsiteX40" fmla="*/ 1909762 w 3952875"/>
                <a:gd name="connsiteY40" fmla="*/ 209550 h 1790700"/>
                <a:gd name="connsiteX41" fmla="*/ 80962 w 3952875"/>
                <a:gd name="connsiteY41" fmla="*/ 209550 h 1790700"/>
                <a:gd name="connsiteX42" fmla="*/ 57150 w 3952875"/>
                <a:gd name="connsiteY42" fmla="*/ 147637 h 1790700"/>
                <a:gd name="connsiteX43" fmla="*/ 42862 w 3952875"/>
                <a:gd name="connsiteY43" fmla="*/ 71437 h 1790700"/>
                <a:gd name="connsiteX44" fmla="*/ 38100 w 3952875"/>
                <a:gd name="connsiteY44" fmla="*/ 61912 h 1790700"/>
                <a:gd name="connsiteX45" fmla="*/ 33337 w 3952875"/>
                <a:gd name="connsiteY45" fmla="*/ 33337 h 1790700"/>
                <a:gd name="connsiteX46" fmla="*/ 47625 w 3952875"/>
                <a:gd name="connsiteY46" fmla="*/ 23812 h 1790700"/>
                <a:gd name="connsiteX47" fmla="*/ 47625 w 3952875"/>
                <a:gd name="connsiteY47" fmla="*/ 4762 h 1790700"/>
                <a:gd name="connsiteX48" fmla="*/ 47625 w 3952875"/>
                <a:gd name="connsiteY48" fmla="*/ 4762 h 1790700"/>
                <a:gd name="connsiteX49" fmla="*/ 9525 w 3952875"/>
                <a:gd name="connsiteY49" fmla="*/ 33337 h 1790700"/>
                <a:gd name="connsiteX50" fmla="*/ 0 w 3952875"/>
                <a:gd name="connsiteY50" fmla="*/ 66675 h 1790700"/>
                <a:gd name="connsiteX51" fmla="*/ 0 w 3952875"/>
                <a:gd name="connsiteY51" fmla="*/ 238125 h 1790700"/>
                <a:gd name="connsiteX52" fmla="*/ 28575 w 3952875"/>
                <a:gd name="connsiteY52" fmla="*/ 271462 h 1790700"/>
                <a:gd name="connsiteX53" fmla="*/ 42862 w 3952875"/>
                <a:gd name="connsiteY53" fmla="*/ 266700 h 1790700"/>
                <a:gd name="connsiteX54" fmla="*/ 133350 w 3952875"/>
                <a:gd name="connsiteY54" fmla="*/ 309562 h 1790700"/>
                <a:gd name="connsiteX55" fmla="*/ 504825 w 3952875"/>
                <a:gd name="connsiteY55" fmla="*/ 342900 h 1790700"/>
                <a:gd name="connsiteX56" fmla="*/ 762000 w 3952875"/>
                <a:gd name="connsiteY56" fmla="*/ 381000 h 1790700"/>
                <a:gd name="connsiteX57" fmla="*/ 1014412 w 3952875"/>
                <a:gd name="connsiteY57" fmla="*/ 423862 h 1790700"/>
                <a:gd name="connsiteX58" fmla="*/ 1133475 w 3952875"/>
                <a:gd name="connsiteY58" fmla="*/ 681037 h 1790700"/>
                <a:gd name="connsiteX59" fmla="*/ 1162050 w 3952875"/>
                <a:gd name="connsiteY59" fmla="*/ 700087 h 1790700"/>
                <a:gd name="connsiteX60" fmla="*/ 1204912 w 3952875"/>
                <a:gd name="connsiteY60" fmla="*/ 709612 h 1790700"/>
                <a:gd name="connsiteX61" fmla="*/ 1419225 w 3952875"/>
                <a:gd name="connsiteY61" fmla="*/ 714375 h 1790700"/>
                <a:gd name="connsiteX62" fmla="*/ 1423987 w 3952875"/>
                <a:gd name="connsiteY62" fmla="*/ 738187 h 1790700"/>
                <a:gd name="connsiteX63" fmla="*/ 1428750 w 3952875"/>
                <a:gd name="connsiteY63" fmla="*/ 762000 h 1790700"/>
                <a:gd name="connsiteX64" fmla="*/ 1428750 w 3952875"/>
                <a:gd name="connsiteY64" fmla="*/ 762000 h 1790700"/>
                <a:gd name="connsiteX65" fmla="*/ 1409700 w 3952875"/>
                <a:gd name="connsiteY65" fmla="*/ 800100 h 1790700"/>
                <a:gd name="connsiteX66" fmla="*/ 1590675 w 3952875"/>
                <a:gd name="connsiteY66" fmla="*/ 800100 h 1790700"/>
                <a:gd name="connsiteX67" fmla="*/ 1585912 w 3952875"/>
                <a:gd name="connsiteY67" fmla="*/ 781050 h 1790700"/>
                <a:gd name="connsiteX68" fmla="*/ 1571625 w 3952875"/>
                <a:gd name="connsiteY68" fmla="*/ 766762 h 1790700"/>
                <a:gd name="connsiteX69" fmla="*/ 1566862 w 3952875"/>
                <a:gd name="connsiteY69" fmla="*/ 747712 h 1790700"/>
                <a:gd name="connsiteX70" fmla="*/ 1585912 w 3952875"/>
                <a:gd name="connsiteY70" fmla="*/ 723900 h 1790700"/>
                <a:gd name="connsiteX71" fmla="*/ 1590675 w 3952875"/>
                <a:gd name="connsiteY71" fmla="*/ 714375 h 1790700"/>
                <a:gd name="connsiteX72" fmla="*/ 1909762 w 3952875"/>
                <a:gd name="connsiteY72" fmla="*/ 714375 h 1790700"/>
                <a:gd name="connsiteX73" fmla="*/ 1905000 w 3952875"/>
                <a:gd name="connsiteY73" fmla="*/ 776287 h 1790700"/>
                <a:gd name="connsiteX74" fmla="*/ 1881187 w 3952875"/>
                <a:gd name="connsiteY74" fmla="*/ 785812 h 1790700"/>
                <a:gd name="connsiteX75" fmla="*/ 1876425 w 3952875"/>
                <a:gd name="connsiteY75" fmla="*/ 795337 h 1790700"/>
                <a:gd name="connsiteX76" fmla="*/ 2081212 w 3952875"/>
                <a:gd name="connsiteY76" fmla="*/ 804862 h 1790700"/>
                <a:gd name="connsiteX77" fmla="*/ 2081212 w 3952875"/>
                <a:gd name="connsiteY77" fmla="*/ 785812 h 1790700"/>
                <a:gd name="connsiteX78" fmla="*/ 2047875 w 3952875"/>
                <a:gd name="connsiteY78" fmla="*/ 781050 h 1790700"/>
                <a:gd name="connsiteX79" fmla="*/ 2043112 w 3952875"/>
                <a:gd name="connsiteY79" fmla="*/ 714375 h 1790700"/>
                <a:gd name="connsiteX80" fmla="*/ 2371725 w 3952875"/>
                <a:gd name="connsiteY80" fmla="*/ 709612 h 1790700"/>
                <a:gd name="connsiteX81" fmla="*/ 2362200 w 3952875"/>
                <a:gd name="connsiteY81" fmla="*/ 661987 h 1790700"/>
                <a:gd name="connsiteX82" fmla="*/ 1476375 w 3952875"/>
                <a:gd name="connsiteY82" fmla="*/ 661987 h 1790700"/>
                <a:gd name="connsiteX83" fmla="*/ 1271587 w 3952875"/>
                <a:gd name="connsiteY83" fmla="*/ 609600 h 1790700"/>
                <a:gd name="connsiteX84" fmla="*/ 1185862 w 3952875"/>
                <a:gd name="connsiteY84" fmla="*/ 428625 h 1790700"/>
                <a:gd name="connsiteX85" fmla="*/ 1566862 w 3952875"/>
                <a:gd name="connsiteY85" fmla="*/ 323850 h 1790700"/>
                <a:gd name="connsiteX86" fmla="*/ 2376487 w 3952875"/>
                <a:gd name="connsiteY86" fmla="*/ 323850 h 1790700"/>
                <a:gd name="connsiteX87" fmla="*/ 2762250 w 3952875"/>
                <a:gd name="connsiteY87" fmla="*/ 433387 h 1790700"/>
                <a:gd name="connsiteX88" fmla="*/ 2686050 w 3952875"/>
                <a:gd name="connsiteY88" fmla="*/ 600075 h 1790700"/>
                <a:gd name="connsiteX89" fmla="*/ 2486025 w 3952875"/>
                <a:gd name="connsiteY89" fmla="*/ 661987 h 1790700"/>
                <a:gd name="connsiteX90" fmla="*/ 2347912 w 3952875"/>
                <a:gd name="connsiteY90" fmla="*/ 661987 h 1790700"/>
                <a:gd name="connsiteX91" fmla="*/ 2352675 w 3952875"/>
                <a:gd name="connsiteY91" fmla="*/ 714375 h 1790700"/>
                <a:gd name="connsiteX92" fmla="*/ 2362200 w 3952875"/>
                <a:gd name="connsiteY92" fmla="*/ 723900 h 1790700"/>
                <a:gd name="connsiteX93" fmla="*/ 2381250 w 3952875"/>
                <a:gd name="connsiteY93" fmla="*/ 728662 h 1790700"/>
                <a:gd name="connsiteX94" fmla="*/ 2376487 w 3952875"/>
                <a:gd name="connsiteY94" fmla="*/ 781050 h 1790700"/>
                <a:gd name="connsiteX95" fmla="*/ 2362200 w 3952875"/>
                <a:gd name="connsiteY95" fmla="*/ 795337 h 1790700"/>
                <a:gd name="connsiteX0" fmla="*/ 2362200 w 3952875"/>
                <a:gd name="connsiteY0" fmla="*/ 795337 h 1509712"/>
                <a:gd name="connsiteX1" fmla="*/ 2366962 w 3952875"/>
                <a:gd name="connsiteY1" fmla="*/ 1509712 h 1509712"/>
                <a:gd name="connsiteX2" fmla="*/ 2452687 w 3952875"/>
                <a:gd name="connsiteY2" fmla="*/ 1281112 h 1509712"/>
                <a:gd name="connsiteX3" fmla="*/ 2562225 w 3952875"/>
                <a:gd name="connsiteY3" fmla="*/ 1066800 h 1509712"/>
                <a:gd name="connsiteX4" fmla="*/ 2676525 w 3952875"/>
                <a:gd name="connsiteY4" fmla="*/ 923925 h 1509712"/>
                <a:gd name="connsiteX5" fmla="*/ 2733675 w 3952875"/>
                <a:gd name="connsiteY5" fmla="*/ 862012 h 1509712"/>
                <a:gd name="connsiteX6" fmla="*/ 2671762 w 3952875"/>
                <a:gd name="connsiteY6" fmla="*/ 800100 h 1509712"/>
                <a:gd name="connsiteX7" fmla="*/ 2543175 w 3952875"/>
                <a:gd name="connsiteY7" fmla="*/ 795337 h 1509712"/>
                <a:gd name="connsiteX8" fmla="*/ 2519362 w 3952875"/>
                <a:gd name="connsiteY8" fmla="*/ 757237 h 1509712"/>
                <a:gd name="connsiteX9" fmla="*/ 2528887 w 3952875"/>
                <a:gd name="connsiteY9" fmla="*/ 728662 h 1509712"/>
                <a:gd name="connsiteX10" fmla="*/ 2538412 w 3952875"/>
                <a:gd name="connsiteY10" fmla="*/ 709612 h 1509712"/>
                <a:gd name="connsiteX11" fmla="*/ 2800350 w 3952875"/>
                <a:gd name="connsiteY11" fmla="*/ 704850 h 1509712"/>
                <a:gd name="connsiteX12" fmla="*/ 2943225 w 3952875"/>
                <a:gd name="connsiteY12" fmla="*/ 423862 h 1509712"/>
                <a:gd name="connsiteX13" fmla="*/ 3181350 w 3952875"/>
                <a:gd name="connsiteY13" fmla="*/ 381000 h 1509712"/>
                <a:gd name="connsiteX14" fmla="*/ 3443287 w 3952875"/>
                <a:gd name="connsiteY14" fmla="*/ 342900 h 1509712"/>
                <a:gd name="connsiteX15" fmla="*/ 3686175 w 3952875"/>
                <a:gd name="connsiteY15" fmla="*/ 319087 h 1509712"/>
                <a:gd name="connsiteX16" fmla="*/ 3876675 w 3952875"/>
                <a:gd name="connsiteY16" fmla="*/ 304800 h 1509712"/>
                <a:gd name="connsiteX17" fmla="*/ 3886200 w 3952875"/>
                <a:gd name="connsiteY17" fmla="*/ 261937 h 1509712"/>
                <a:gd name="connsiteX18" fmla="*/ 3905250 w 3952875"/>
                <a:gd name="connsiteY18" fmla="*/ 257175 h 1509712"/>
                <a:gd name="connsiteX19" fmla="*/ 3910012 w 3952875"/>
                <a:gd name="connsiteY19" fmla="*/ 266700 h 1509712"/>
                <a:gd name="connsiteX20" fmla="*/ 3943350 w 3952875"/>
                <a:gd name="connsiteY20" fmla="*/ 271462 h 1509712"/>
                <a:gd name="connsiteX21" fmla="*/ 3952875 w 3952875"/>
                <a:gd name="connsiteY21" fmla="*/ 238125 h 1509712"/>
                <a:gd name="connsiteX22" fmla="*/ 3952875 w 3952875"/>
                <a:gd name="connsiteY22" fmla="*/ 76200 h 1509712"/>
                <a:gd name="connsiteX23" fmla="*/ 3938587 w 3952875"/>
                <a:gd name="connsiteY23" fmla="*/ 23812 h 1509712"/>
                <a:gd name="connsiteX24" fmla="*/ 3924300 w 3952875"/>
                <a:gd name="connsiteY24" fmla="*/ 0 h 1509712"/>
                <a:gd name="connsiteX25" fmla="*/ 3914775 w 3952875"/>
                <a:gd name="connsiteY25" fmla="*/ 0 h 1509712"/>
                <a:gd name="connsiteX26" fmla="*/ 3910012 w 3952875"/>
                <a:gd name="connsiteY26" fmla="*/ 14287 h 1509712"/>
                <a:gd name="connsiteX27" fmla="*/ 3919537 w 3952875"/>
                <a:gd name="connsiteY27" fmla="*/ 23812 h 1509712"/>
                <a:gd name="connsiteX28" fmla="*/ 3919537 w 3952875"/>
                <a:gd name="connsiteY28" fmla="*/ 23812 h 1509712"/>
                <a:gd name="connsiteX29" fmla="*/ 3905250 w 3952875"/>
                <a:gd name="connsiteY29" fmla="*/ 66675 h 1509712"/>
                <a:gd name="connsiteX30" fmla="*/ 3905250 w 3952875"/>
                <a:gd name="connsiteY30" fmla="*/ 138112 h 1509712"/>
                <a:gd name="connsiteX31" fmla="*/ 3871912 w 3952875"/>
                <a:gd name="connsiteY31" fmla="*/ 204787 h 1509712"/>
                <a:gd name="connsiteX32" fmla="*/ 3876675 w 3952875"/>
                <a:gd name="connsiteY32" fmla="*/ 209550 h 1509712"/>
                <a:gd name="connsiteX33" fmla="*/ 2047875 w 3952875"/>
                <a:gd name="connsiteY33" fmla="*/ 209550 h 1509712"/>
                <a:gd name="connsiteX34" fmla="*/ 2014537 w 3952875"/>
                <a:gd name="connsiteY34" fmla="*/ 142875 h 1509712"/>
                <a:gd name="connsiteX35" fmla="*/ 2005012 w 3952875"/>
                <a:gd name="connsiteY35" fmla="*/ 66675 h 1509712"/>
                <a:gd name="connsiteX36" fmla="*/ 1943100 w 3952875"/>
                <a:gd name="connsiteY36" fmla="*/ 66675 h 1509712"/>
                <a:gd name="connsiteX37" fmla="*/ 1938337 w 3952875"/>
                <a:gd name="connsiteY37" fmla="*/ 142875 h 1509712"/>
                <a:gd name="connsiteX38" fmla="*/ 1909762 w 3952875"/>
                <a:gd name="connsiteY38" fmla="*/ 204787 h 1509712"/>
                <a:gd name="connsiteX39" fmla="*/ 1909762 w 3952875"/>
                <a:gd name="connsiteY39" fmla="*/ 209550 h 1509712"/>
                <a:gd name="connsiteX40" fmla="*/ 80962 w 3952875"/>
                <a:gd name="connsiteY40" fmla="*/ 209550 h 1509712"/>
                <a:gd name="connsiteX41" fmla="*/ 57150 w 3952875"/>
                <a:gd name="connsiteY41" fmla="*/ 147637 h 1509712"/>
                <a:gd name="connsiteX42" fmla="*/ 42862 w 3952875"/>
                <a:gd name="connsiteY42" fmla="*/ 71437 h 1509712"/>
                <a:gd name="connsiteX43" fmla="*/ 38100 w 3952875"/>
                <a:gd name="connsiteY43" fmla="*/ 61912 h 1509712"/>
                <a:gd name="connsiteX44" fmla="*/ 33337 w 3952875"/>
                <a:gd name="connsiteY44" fmla="*/ 33337 h 1509712"/>
                <a:gd name="connsiteX45" fmla="*/ 47625 w 3952875"/>
                <a:gd name="connsiteY45" fmla="*/ 23812 h 1509712"/>
                <a:gd name="connsiteX46" fmla="*/ 47625 w 3952875"/>
                <a:gd name="connsiteY46" fmla="*/ 4762 h 1509712"/>
                <a:gd name="connsiteX47" fmla="*/ 47625 w 3952875"/>
                <a:gd name="connsiteY47" fmla="*/ 4762 h 1509712"/>
                <a:gd name="connsiteX48" fmla="*/ 9525 w 3952875"/>
                <a:gd name="connsiteY48" fmla="*/ 33337 h 1509712"/>
                <a:gd name="connsiteX49" fmla="*/ 0 w 3952875"/>
                <a:gd name="connsiteY49" fmla="*/ 66675 h 1509712"/>
                <a:gd name="connsiteX50" fmla="*/ 0 w 3952875"/>
                <a:gd name="connsiteY50" fmla="*/ 238125 h 1509712"/>
                <a:gd name="connsiteX51" fmla="*/ 28575 w 3952875"/>
                <a:gd name="connsiteY51" fmla="*/ 271462 h 1509712"/>
                <a:gd name="connsiteX52" fmla="*/ 42862 w 3952875"/>
                <a:gd name="connsiteY52" fmla="*/ 266700 h 1509712"/>
                <a:gd name="connsiteX53" fmla="*/ 133350 w 3952875"/>
                <a:gd name="connsiteY53" fmla="*/ 309562 h 1509712"/>
                <a:gd name="connsiteX54" fmla="*/ 504825 w 3952875"/>
                <a:gd name="connsiteY54" fmla="*/ 342900 h 1509712"/>
                <a:gd name="connsiteX55" fmla="*/ 762000 w 3952875"/>
                <a:gd name="connsiteY55" fmla="*/ 381000 h 1509712"/>
                <a:gd name="connsiteX56" fmla="*/ 1014412 w 3952875"/>
                <a:gd name="connsiteY56" fmla="*/ 423862 h 1509712"/>
                <a:gd name="connsiteX57" fmla="*/ 1133475 w 3952875"/>
                <a:gd name="connsiteY57" fmla="*/ 681037 h 1509712"/>
                <a:gd name="connsiteX58" fmla="*/ 1162050 w 3952875"/>
                <a:gd name="connsiteY58" fmla="*/ 700087 h 1509712"/>
                <a:gd name="connsiteX59" fmla="*/ 1204912 w 3952875"/>
                <a:gd name="connsiteY59" fmla="*/ 709612 h 1509712"/>
                <a:gd name="connsiteX60" fmla="*/ 1419225 w 3952875"/>
                <a:gd name="connsiteY60" fmla="*/ 714375 h 1509712"/>
                <a:gd name="connsiteX61" fmla="*/ 1423987 w 3952875"/>
                <a:gd name="connsiteY61" fmla="*/ 738187 h 1509712"/>
                <a:gd name="connsiteX62" fmla="*/ 1428750 w 3952875"/>
                <a:gd name="connsiteY62" fmla="*/ 762000 h 1509712"/>
                <a:gd name="connsiteX63" fmla="*/ 1428750 w 3952875"/>
                <a:gd name="connsiteY63" fmla="*/ 762000 h 1509712"/>
                <a:gd name="connsiteX64" fmla="*/ 1409700 w 3952875"/>
                <a:gd name="connsiteY64" fmla="*/ 800100 h 1509712"/>
                <a:gd name="connsiteX65" fmla="*/ 1590675 w 3952875"/>
                <a:gd name="connsiteY65" fmla="*/ 800100 h 1509712"/>
                <a:gd name="connsiteX66" fmla="*/ 1585912 w 3952875"/>
                <a:gd name="connsiteY66" fmla="*/ 781050 h 1509712"/>
                <a:gd name="connsiteX67" fmla="*/ 1571625 w 3952875"/>
                <a:gd name="connsiteY67" fmla="*/ 766762 h 1509712"/>
                <a:gd name="connsiteX68" fmla="*/ 1566862 w 3952875"/>
                <a:gd name="connsiteY68" fmla="*/ 747712 h 1509712"/>
                <a:gd name="connsiteX69" fmla="*/ 1585912 w 3952875"/>
                <a:gd name="connsiteY69" fmla="*/ 723900 h 1509712"/>
                <a:gd name="connsiteX70" fmla="*/ 1590675 w 3952875"/>
                <a:gd name="connsiteY70" fmla="*/ 714375 h 1509712"/>
                <a:gd name="connsiteX71" fmla="*/ 1909762 w 3952875"/>
                <a:gd name="connsiteY71" fmla="*/ 714375 h 1509712"/>
                <a:gd name="connsiteX72" fmla="*/ 1905000 w 3952875"/>
                <a:gd name="connsiteY72" fmla="*/ 776287 h 1509712"/>
                <a:gd name="connsiteX73" fmla="*/ 1881187 w 3952875"/>
                <a:gd name="connsiteY73" fmla="*/ 785812 h 1509712"/>
                <a:gd name="connsiteX74" fmla="*/ 1876425 w 3952875"/>
                <a:gd name="connsiteY74" fmla="*/ 795337 h 1509712"/>
                <a:gd name="connsiteX75" fmla="*/ 2081212 w 3952875"/>
                <a:gd name="connsiteY75" fmla="*/ 804862 h 1509712"/>
                <a:gd name="connsiteX76" fmla="*/ 2081212 w 3952875"/>
                <a:gd name="connsiteY76" fmla="*/ 785812 h 1509712"/>
                <a:gd name="connsiteX77" fmla="*/ 2047875 w 3952875"/>
                <a:gd name="connsiteY77" fmla="*/ 781050 h 1509712"/>
                <a:gd name="connsiteX78" fmla="*/ 2043112 w 3952875"/>
                <a:gd name="connsiteY78" fmla="*/ 714375 h 1509712"/>
                <a:gd name="connsiteX79" fmla="*/ 2371725 w 3952875"/>
                <a:gd name="connsiteY79" fmla="*/ 709612 h 1509712"/>
                <a:gd name="connsiteX80" fmla="*/ 2362200 w 3952875"/>
                <a:gd name="connsiteY80" fmla="*/ 661987 h 1509712"/>
                <a:gd name="connsiteX81" fmla="*/ 1476375 w 3952875"/>
                <a:gd name="connsiteY81" fmla="*/ 661987 h 1509712"/>
                <a:gd name="connsiteX82" fmla="*/ 1271587 w 3952875"/>
                <a:gd name="connsiteY82" fmla="*/ 609600 h 1509712"/>
                <a:gd name="connsiteX83" fmla="*/ 1185862 w 3952875"/>
                <a:gd name="connsiteY83" fmla="*/ 428625 h 1509712"/>
                <a:gd name="connsiteX84" fmla="*/ 1566862 w 3952875"/>
                <a:gd name="connsiteY84" fmla="*/ 323850 h 1509712"/>
                <a:gd name="connsiteX85" fmla="*/ 2376487 w 3952875"/>
                <a:gd name="connsiteY85" fmla="*/ 323850 h 1509712"/>
                <a:gd name="connsiteX86" fmla="*/ 2762250 w 3952875"/>
                <a:gd name="connsiteY86" fmla="*/ 433387 h 1509712"/>
                <a:gd name="connsiteX87" fmla="*/ 2686050 w 3952875"/>
                <a:gd name="connsiteY87" fmla="*/ 600075 h 1509712"/>
                <a:gd name="connsiteX88" fmla="*/ 2486025 w 3952875"/>
                <a:gd name="connsiteY88" fmla="*/ 661987 h 1509712"/>
                <a:gd name="connsiteX89" fmla="*/ 2347912 w 3952875"/>
                <a:gd name="connsiteY89" fmla="*/ 661987 h 1509712"/>
                <a:gd name="connsiteX90" fmla="*/ 2352675 w 3952875"/>
                <a:gd name="connsiteY90" fmla="*/ 714375 h 1509712"/>
                <a:gd name="connsiteX91" fmla="*/ 2362200 w 3952875"/>
                <a:gd name="connsiteY91" fmla="*/ 723900 h 1509712"/>
                <a:gd name="connsiteX92" fmla="*/ 2381250 w 3952875"/>
                <a:gd name="connsiteY92" fmla="*/ 728662 h 1509712"/>
                <a:gd name="connsiteX93" fmla="*/ 2376487 w 3952875"/>
                <a:gd name="connsiteY93" fmla="*/ 781050 h 1509712"/>
                <a:gd name="connsiteX94" fmla="*/ 2362200 w 3952875"/>
                <a:gd name="connsiteY94" fmla="*/ 795337 h 1509712"/>
                <a:gd name="connsiteX0" fmla="*/ 2362200 w 3952875"/>
                <a:gd name="connsiteY0" fmla="*/ 795337 h 1281112"/>
                <a:gd name="connsiteX1" fmla="*/ 2452687 w 3952875"/>
                <a:gd name="connsiteY1" fmla="*/ 1281112 h 1281112"/>
                <a:gd name="connsiteX2" fmla="*/ 2562225 w 3952875"/>
                <a:gd name="connsiteY2" fmla="*/ 1066800 h 1281112"/>
                <a:gd name="connsiteX3" fmla="*/ 2676525 w 3952875"/>
                <a:gd name="connsiteY3" fmla="*/ 923925 h 1281112"/>
                <a:gd name="connsiteX4" fmla="*/ 2733675 w 3952875"/>
                <a:gd name="connsiteY4" fmla="*/ 862012 h 1281112"/>
                <a:gd name="connsiteX5" fmla="*/ 2671762 w 3952875"/>
                <a:gd name="connsiteY5" fmla="*/ 800100 h 1281112"/>
                <a:gd name="connsiteX6" fmla="*/ 2543175 w 3952875"/>
                <a:gd name="connsiteY6" fmla="*/ 795337 h 1281112"/>
                <a:gd name="connsiteX7" fmla="*/ 2519362 w 3952875"/>
                <a:gd name="connsiteY7" fmla="*/ 757237 h 1281112"/>
                <a:gd name="connsiteX8" fmla="*/ 2528887 w 3952875"/>
                <a:gd name="connsiteY8" fmla="*/ 728662 h 1281112"/>
                <a:gd name="connsiteX9" fmla="*/ 2538412 w 3952875"/>
                <a:gd name="connsiteY9" fmla="*/ 709612 h 1281112"/>
                <a:gd name="connsiteX10" fmla="*/ 2800350 w 3952875"/>
                <a:gd name="connsiteY10" fmla="*/ 704850 h 1281112"/>
                <a:gd name="connsiteX11" fmla="*/ 2943225 w 3952875"/>
                <a:gd name="connsiteY11" fmla="*/ 423862 h 1281112"/>
                <a:gd name="connsiteX12" fmla="*/ 3181350 w 3952875"/>
                <a:gd name="connsiteY12" fmla="*/ 381000 h 1281112"/>
                <a:gd name="connsiteX13" fmla="*/ 3443287 w 3952875"/>
                <a:gd name="connsiteY13" fmla="*/ 342900 h 1281112"/>
                <a:gd name="connsiteX14" fmla="*/ 3686175 w 3952875"/>
                <a:gd name="connsiteY14" fmla="*/ 319087 h 1281112"/>
                <a:gd name="connsiteX15" fmla="*/ 3876675 w 3952875"/>
                <a:gd name="connsiteY15" fmla="*/ 304800 h 1281112"/>
                <a:gd name="connsiteX16" fmla="*/ 3886200 w 3952875"/>
                <a:gd name="connsiteY16" fmla="*/ 261937 h 1281112"/>
                <a:gd name="connsiteX17" fmla="*/ 3905250 w 3952875"/>
                <a:gd name="connsiteY17" fmla="*/ 257175 h 1281112"/>
                <a:gd name="connsiteX18" fmla="*/ 3910012 w 3952875"/>
                <a:gd name="connsiteY18" fmla="*/ 266700 h 1281112"/>
                <a:gd name="connsiteX19" fmla="*/ 3943350 w 3952875"/>
                <a:gd name="connsiteY19" fmla="*/ 271462 h 1281112"/>
                <a:gd name="connsiteX20" fmla="*/ 3952875 w 3952875"/>
                <a:gd name="connsiteY20" fmla="*/ 238125 h 1281112"/>
                <a:gd name="connsiteX21" fmla="*/ 3952875 w 3952875"/>
                <a:gd name="connsiteY21" fmla="*/ 76200 h 1281112"/>
                <a:gd name="connsiteX22" fmla="*/ 3938587 w 3952875"/>
                <a:gd name="connsiteY22" fmla="*/ 23812 h 1281112"/>
                <a:gd name="connsiteX23" fmla="*/ 3924300 w 3952875"/>
                <a:gd name="connsiteY23" fmla="*/ 0 h 1281112"/>
                <a:gd name="connsiteX24" fmla="*/ 3914775 w 3952875"/>
                <a:gd name="connsiteY24" fmla="*/ 0 h 1281112"/>
                <a:gd name="connsiteX25" fmla="*/ 3910012 w 3952875"/>
                <a:gd name="connsiteY25" fmla="*/ 14287 h 1281112"/>
                <a:gd name="connsiteX26" fmla="*/ 3919537 w 3952875"/>
                <a:gd name="connsiteY26" fmla="*/ 23812 h 1281112"/>
                <a:gd name="connsiteX27" fmla="*/ 3919537 w 3952875"/>
                <a:gd name="connsiteY27" fmla="*/ 23812 h 1281112"/>
                <a:gd name="connsiteX28" fmla="*/ 3905250 w 3952875"/>
                <a:gd name="connsiteY28" fmla="*/ 66675 h 1281112"/>
                <a:gd name="connsiteX29" fmla="*/ 3905250 w 3952875"/>
                <a:gd name="connsiteY29" fmla="*/ 138112 h 1281112"/>
                <a:gd name="connsiteX30" fmla="*/ 3871912 w 3952875"/>
                <a:gd name="connsiteY30" fmla="*/ 204787 h 1281112"/>
                <a:gd name="connsiteX31" fmla="*/ 3876675 w 3952875"/>
                <a:gd name="connsiteY31" fmla="*/ 209550 h 1281112"/>
                <a:gd name="connsiteX32" fmla="*/ 2047875 w 3952875"/>
                <a:gd name="connsiteY32" fmla="*/ 209550 h 1281112"/>
                <a:gd name="connsiteX33" fmla="*/ 2014537 w 3952875"/>
                <a:gd name="connsiteY33" fmla="*/ 142875 h 1281112"/>
                <a:gd name="connsiteX34" fmla="*/ 2005012 w 3952875"/>
                <a:gd name="connsiteY34" fmla="*/ 66675 h 1281112"/>
                <a:gd name="connsiteX35" fmla="*/ 1943100 w 3952875"/>
                <a:gd name="connsiteY35" fmla="*/ 66675 h 1281112"/>
                <a:gd name="connsiteX36" fmla="*/ 1938337 w 3952875"/>
                <a:gd name="connsiteY36" fmla="*/ 142875 h 1281112"/>
                <a:gd name="connsiteX37" fmla="*/ 1909762 w 3952875"/>
                <a:gd name="connsiteY37" fmla="*/ 204787 h 1281112"/>
                <a:gd name="connsiteX38" fmla="*/ 1909762 w 3952875"/>
                <a:gd name="connsiteY38" fmla="*/ 209550 h 1281112"/>
                <a:gd name="connsiteX39" fmla="*/ 80962 w 3952875"/>
                <a:gd name="connsiteY39" fmla="*/ 209550 h 1281112"/>
                <a:gd name="connsiteX40" fmla="*/ 57150 w 3952875"/>
                <a:gd name="connsiteY40" fmla="*/ 147637 h 1281112"/>
                <a:gd name="connsiteX41" fmla="*/ 42862 w 3952875"/>
                <a:gd name="connsiteY41" fmla="*/ 71437 h 1281112"/>
                <a:gd name="connsiteX42" fmla="*/ 38100 w 3952875"/>
                <a:gd name="connsiteY42" fmla="*/ 61912 h 1281112"/>
                <a:gd name="connsiteX43" fmla="*/ 33337 w 3952875"/>
                <a:gd name="connsiteY43" fmla="*/ 33337 h 1281112"/>
                <a:gd name="connsiteX44" fmla="*/ 47625 w 3952875"/>
                <a:gd name="connsiteY44" fmla="*/ 23812 h 1281112"/>
                <a:gd name="connsiteX45" fmla="*/ 47625 w 3952875"/>
                <a:gd name="connsiteY45" fmla="*/ 4762 h 1281112"/>
                <a:gd name="connsiteX46" fmla="*/ 47625 w 3952875"/>
                <a:gd name="connsiteY46" fmla="*/ 4762 h 1281112"/>
                <a:gd name="connsiteX47" fmla="*/ 9525 w 3952875"/>
                <a:gd name="connsiteY47" fmla="*/ 33337 h 1281112"/>
                <a:gd name="connsiteX48" fmla="*/ 0 w 3952875"/>
                <a:gd name="connsiteY48" fmla="*/ 66675 h 1281112"/>
                <a:gd name="connsiteX49" fmla="*/ 0 w 3952875"/>
                <a:gd name="connsiteY49" fmla="*/ 238125 h 1281112"/>
                <a:gd name="connsiteX50" fmla="*/ 28575 w 3952875"/>
                <a:gd name="connsiteY50" fmla="*/ 271462 h 1281112"/>
                <a:gd name="connsiteX51" fmla="*/ 42862 w 3952875"/>
                <a:gd name="connsiteY51" fmla="*/ 266700 h 1281112"/>
                <a:gd name="connsiteX52" fmla="*/ 133350 w 3952875"/>
                <a:gd name="connsiteY52" fmla="*/ 309562 h 1281112"/>
                <a:gd name="connsiteX53" fmla="*/ 504825 w 3952875"/>
                <a:gd name="connsiteY53" fmla="*/ 342900 h 1281112"/>
                <a:gd name="connsiteX54" fmla="*/ 762000 w 3952875"/>
                <a:gd name="connsiteY54" fmla="*/ 381000 h 1281112"/>
                <a:gd name="connsiteX55" fmla="*/ 1014412 w 3952875"/>
                <a:gd name="connsiteY55" fmla="*/ 423862 h 1281112"/>
                <a:gd name="connsiteX56" fmla="*/ 1133475 w 3952875"/>
                <a:gd name="connsiteY56" fmla="*/ 681037 h 1281112"/>
                <a:gd name="connsiteX57" fmla="*/ 1162050 w 3952875"/>
                <a:gd name="connsiteY57" fmla="*/ 700087 h 1281112"/>
                <a:gd name="connsiteX58" fmla="*/ 1204912 w 3952875"/>
                <a:gd name="connsiteY58" fmla="*/ 709612 h 1281112"/>
                <a:gd name="connsiteX59" fmla="*/ 1419225 w 3952875"/>
                <a:gd name="connsiteY59" fmla="*/ 714375 h 1281112"/>
                <a:gd name="connsiteX60" fmla="*/ 1423987 w 3952875"/>
                <a:gd name="connsiteY60" fmla="*/ 738187 h 1281112"/>
                <a:gd name="connsiteX61" fmla="*/ 1428750 w 3952875"/>
                <a:gd name="connsiteY61" fmla="*/ 762000 h 1281112"/>
                <a:gd name="connsiteX62" fmla="*/ 1428750 w 3952875"/>
                <a:gd name="connsiteY62" fmla="*/ 762000 h 1281112"/>
                <a:gd name="connsiteX63" fmla="*/ 1409700 w 3952875"/>
                <a:gd name="connsiteY63" fmla="*/ 800100 h 1281112"/>
                <a:gd name="connsiteX64" fmla="*/ 1590675 w 3952875"/>
                <a:gd name="connsiteY64" fmla="*/ 800100 h 1281112"/>
                <a:gd name="connsiteX65" fmla="*/ 1585912 w 3952875"/>
                <a:gd name="connsiteY65" fmla="*/ 781050 h 1281112"/>
                <a:gd name="connsiteX66" fmla="*/ 1571625 w 3952875"/>
                <a:gd name="connsiteY66" fmla="*/ 766762 h 1281112"/>
                <a:gd name="connsiteX67" fmla="*/ 1566862 w 3952875"/>
                <a:gd name="connsiteY67" fmla="*/ 747712 h 1281112"/>
                <a:gd name="connsiteX68" fmla="*/ 1585912 w 3952875"/>
                <a:gd name="connsiteY68" fmla="*/ 723900 h 1281112"/>
                <a:gd name="connsiteX69" fmla="*/ 1590675 w 3952875"/>
                <a:gd name="connsiteY69" fmla="*/ 714375 h 1281112"/>
                <a:gd name="connsiteX70" fmla="*/ 1909762 w 3952875"/>
                <a:gd name="connsiteY70" fmla="*/ 714375 h 1281112"/>
                <a:gd name="connsiteX71" fmla="*/ 1905000 w 3952875"/>
                <a:gd name="connsiteY71" fmla="*/ 776287 h 1281112"/>
                <a:gd name="connsiteX72" fmla="*/ 1881187 w 3952875"/>
                <a:gd name="connsiteY72" fmla="*/ 785812 h 1281112"/>
                <a:gd name="connsiteX73" fmla="*/ 1876425 w 3952875"/>
                <a:gd name="connsiteY73" fmla="*/ 795337 h 1281112"/>
                <a:gd name="connsiteX74" fmla="*/ 2081212 w 3952875"/>
                <a:gd name="connsiteY74" fmla="*/ 804862 h 1281112"/>
                <a:gd name="connsiteX75" fmla="*/ 2081212 w 3952875"/>
                <a:gd name="connsiteY75" fmla="*/ 785812 h 1281112"/>
                <a:gd name="connsiteX76" fmla="*/ 2047875 w 3952875"/>
                <a:gd name="connsiteY76" fmla="*/ 781050 h 1281112"/>
                <a:gd name="connsiteX77" fmla="*/ 2043112 w 3952875"/>
                <a:gd name="connsiteY77" fmla="*/ 714375 h 1281112"/>
                <a:gd name="connsiteX78" fmla="*/ 2371725 w 3952875"/>
                <a:gd name="connsiteY78" fmla="*/ 709612 h 1281112"/>
                <a:gd name="connsiteX79" fmla="*/ 2362200 w 3952875"/>
                <a:gd name="connsiteY79" fmla="*/ 661987 h 1281112"/>
                <a:gd name="connsiteX80" fmla="*/ 1476375 w 3952875"/>
                <a:gd name="connsiteY80" fmla="*/ 661987 h 1281112"/>
                <a:gd name="connsiteX81" fmla="*/ 1271587 w 3952875"/>
                <a:gd name="connsiteY81" fmla="*/ 609600 h 1281112"/>
                <a:gd name="connsiteX82" fmla="*/ 1185862 w 3952875"/>
                <a:gd name="connsiteY82" fmla="*/ 428625 h 1281112"/>
                <a:gd name="connsiteX83" fmla="*/ 1566862 w 3952875"/>
                <a:gd name="connsiteY83" fmla="*/ 323850 h 1281112"/>
                <a:gd name="connsiteX84" fmla="*/ 2376487 w 3952875"/>
                <a:gd name="connsiteY84" fmla="*/ 323850 h 1281112"/>
                <a:gd name="connsiteX85" fmla="*/ 2762250 w 3952875"/>
                <a:gd name="connsiteY85" fmla="*/ 433387 h 1281112"/>
                <a:gd name="connsiteX86" fmla="*/ 2686050 w 3952875"/>
                <a:gd name="connsiteY86" fmla="*/ 600075 h 1281112"/>
                <a:gd name="connsiteX87" fmla="*/ 2486025 w 3952875"/>
                <a:gd name="connsiteY87" fmla="*/ 661987 h 1281112"/>
                <a:gd name="connsiteX88" fmla="*/ 2347912 w 3952875"/>
                <a:gd name="connsiteY88" fmla="*/ 661987 h 1281112"/>
                <a:gd name="connsiteX89" fmla="*/ 2352675 w 3952875"/>
                <a:gd name="connsiteY89" fmla="*/ 714375 h 1281112"/>
                <a:gd name="connsiteX90" fmla="*/ 2362200 w 3952875"/>
                <a:gd name="connsiteY90" fmla="*/ 723900 h 1281112"/>
                <a:gd name="connsiteX91" fmla="*/ 2381250 w 3952875"/>
                <a:gd name="connsiteY91" fmla="*/ 728662 h 1281112"/>
                <a:gd name="connsiteX92" fmla="*/ 2376487 w 3952875"/>
                <a:gd name="connsiteY92" fmla="*/ 781050 h 1281112"/>
                <a:gd name="connsiteX93" fmla="*/ 2362200 w 3952875"/>
                <a:gd name="connsiteY93" fmla="*/ 795337 h 1281112"/>
                <a:gd name="connsiteX0" fmla="*/ 2362200 w 3952875"/>
                <a:gd name="connsiteY0" fmla="*/ 795337 h 1066800"/>
                <a:gd name="connsiteX1" fmla="*/ 2562225 w 3952875"/>
                <a:gd name="connsiteY1" fmla="*/ 1066800 h 1066800"/>
                <a:gd name="connsiteX2" fmla="*/ 2676525 w 3952875"/>
                <a:gd name="connsiteY2" fmla="*/ 923925 h 1066800"/>
                <a:gd name="connsiteX3" fmla="*/ 2733675 w 3952875"/>
                <a:gd name="connsiteY3" fmla="*/ 862012 h 1066800"/>
                <a:gd name="connsiteX4" fmla="*/ 2671762 w 3952875"/>
                <a:gd name="connsiteY4" fmla="*/ 800100 h 1066800"/>
                <a:gd name="connsiteX5" fmla="*/ 2543175 w 3952875"/>
                <a:gd name="connsiteY5" fmla="*/ 795337 h 1066800"/>
                <a:gd name="connsiteX6" fmla="*/ 2519362 w 3952875"/>
                <a:gd name="connsiteY6" fmla="*/ 757237 h 1066800"/>
                <a:gd name="connsiteX7" fmla="*/ 2528887 w 3952875"/>
                <a:gd name="connsiteY7" fmla="*/ 728662 h 1066800"/>
                <a:gd name="connsiteX8" fmla="*/ 2538412 w 3952875"/>
                <a:gd name="connsiteY8" fmla="*/ 709612 h 1066800"/>
                <a:gd name="connsiteX9" fmla="*/ 2800350 w 3952875"/>
                <a:gd name="connsiteY9" fmla="*/ 704850 h 1066800"/>
                <a:gd name="connsiteX10" fmla="*/ 2943225 w 3952875"/>
                <a:gd name="connsiteY10" fmla="*/ 423862 h 1066800"/>
                <a:gd name="connsiteX11" fmla="*/ 3181350 w 3952875"/>
                <a:gd name="connsiteY11" fmla="*/ 381000 h 1066800"/>
                <a:gd name="connsiteX12" fmla="*/ 3443287 w 3952875"/>
                <a:gd name="connsiteY12" fmla="*/ 342900 h 1066800"/>
                <a:gd name="connsiteX13" fmla="*/ 3686175 w 3952875"/>
                <a:gd name="connsiteY13" fmla="*/ 319087 h 1066800"/>
                <a:gd name="connsiteX14" fmla="*/ 3876675 w 3952875"/>
                <a:gd name="connsiteY14" fmla="*/ 304800 h 1066800"/>
                <a:gd name="connsiteX15" fmla="*/ 3886200 w 3952875"/>
                <a:gd name="connsiteY15" fmla="*/ 261937 h 1066800"/>
                <a:gd name="connsiteX16" fmla="*/ 3905250 w 3952875"/>
                <a:gd name="connsiteY16" fmla="*/ 257175 h 1066800"/>
                <a:gd name="connsiteX17" fmla="*/ 3910012 w 3952875"/>
                <a:gd name="connsiteY17" fmla="*/ 266700 h 1066800"/>
                <a:gd name="connsiteX18" fmla="*/ 3943350 w 3952875"/>
                <a:gd name="connsiteY18" fmla="*/ 271462 h 1066800"/>
                <a:gd name="connsiteX19" fmla="*/ 3952875 w 3952875"/>
                <a:gd name="connsiteY19" fmla="*/ 238125 h 1066800"/>
                <a:gd name="connsiteX20" fmla="*/ 3952875 w 3952875"/>
                <a:gd name="connsiteY20" fmla="*/ 76200 h 1066800"/>
                <a:gd name="connsiteX21" fmla="*/ 3938587 w 3952875"/>
                <a:gd name="connsiteY21" fmla="*/ 23812 h 1066800"/>
                <a:gd name="connsiteX22" fmla="*/ 3924300 w 3952875"/>
                <a:gd name="connsiteY22" fmla="*/ 0 h 1066800"/>
                <a:gd name="connsiteX23" fmla="*/ 3914775 w 3952875"/>
                <a:gd name="connsiteY23" fmla="*/ 0 h 1066800"/>
                <a:gd name="connsiteX24" fmla="*/ 3910012 w 3952875"/>
                <a:gd name="connsiteY24" fmla="*/ 14287 h 1066800"/>
                <a:gd name="connsiteX25" fmla="*/ 3919537 w 3952875"/>
                <a:gd name="connsiteY25" fmla="*/ 23812 h 1066800"/>
                <a:gd name="connsiteX26" fmla="*/ 3919537 w 3952875"/>
                <a:gd name="connsiteY26" fmla="*/ 23812 h 1066800"/>
                <a:gd name="connsiteX27" fmla="*/ 3905250 w 3952875"/>
                <a:gd name="connsiteY27" fmla="*/ 66675 h 1066800"/>
                <a:gd name="connsiteX28" fmla="*/ 3905250 w 3952875"/>
                <a:gd name="connsiteY28" fmla="*/ 138112 h 1066800"/>
                <a:gd name="connsiteX29" fmla="*/ 3871912 w 3952875"/>
                <a:gd name="connsiteY29" fmla="*/ 204787 h 1066800"/>
                <a:gd name="connsiteX30" fmla="*/ 3876675 w 3952875"/>
                <a:gd name="connsiteY30" fmla="*/ 209550 h 1066800"/>
                <a:gd name="connsiteX31" fmla="*/ 2047875 w 3952875"/>
                <a:gd name="connsiteY31" fmla="*/ 209550 h 1066800"/>
                <a:gd name="connsiteX32" fmla="*/ 2014537 w 3952875"/>
                <a:gd name="connsiteY32" fmla="*/ 142875 h 1066800"/>
                <a:gd name="connsiteX33" fmla="*/ 2005012 w 3952875"/>
                <a:gd name="connsiteY33" fmla="*/ 66675 h 1066800"/>
                <a:gd name="connsiteX34" fmla="*/ 1943100 w 3952875"/>
                <a:gd name="connsiteY34" fmla="*/ 66675 h 1066800"/>
                <a:gd name="connsiteX35" fmla="*/ 1938337 w 3952875"/>
                <a:gd name="connsiteY35" fmla="*/ 142875 h 1066800"/>
                <a:gd name="connsiteX36" fmla="*/ 1909762 w 3952875"/>
                <a:gd name="connsiteY36" fmla="*/ 204787 h 1066800"/>
                <a:gd name="connsiteX37" fmla="*/ 1909762 w 3952875"/>
                <a:gd name="connsiteY37" fmla="*/ 209550 h 1066800"/>
                <a:gd name="connsiteX38" fmla="*/ 80962 w 3952875"/>
                <a:gd name="connsiteY38" fmla="*/ 209550 h 1066800"/>
                <a:gd name="connsiteX39" fmla="*/ 57150 w 3952875"/>
                <a:gd name="connsiteY39" fmla="*/ 147637 h 1066800"/>
                <a:gd name="connsiteX40" fmla="*/ 42862 w 3952875"/>
                <a:gd name="connsiteY40" fmla="*/ 71437 h 1066800"/>
                <a:gd name="connsiteX41" fmla="*/ 38100 w 3952875"/>
                <a:gd name="connsiteY41" fmla="*/ 61912 h 1066800"/>
                <a:gd name="connsiteX42" fmla="*/ 33337 w 3952875"/>
                <a:gd name="connsiteY42" fmla="*/ 33337 h 1066800"/>
                <a:gd name="connsiteX43" fmla="*/ 47625 w 3952875"/>
                <a:gd name="connsiteY43" fmla="*/ 23812 h 1066800"/>
                <a:gd name="connsiteX44" fmla="*/ 47625 w 3952875"/>
                <a:gd name="connsiteY44" fmla="*/ 4762 h 1066800"/>
                <a:gd name="connsiteX45" fmla="*/ 47625 w 3952875"/>
                <a:gd name="connsiteY45" fmla="*/ 4762 h 1066800"/>
                <a:gd name="connsiteX46" fmla="*/ 9525 w 3952875"/>
                <a:gd name="connsiteY46" fmla="*/ 33337 h 1066800"/>
                <a:gd name="connsiteX47" fmla="*/ 0 w 3952875"/>
                <a:gd name="connsiteY47" fmla="*/ 66675 h 1066800"/>
                <a:gd name="connsiteX48" fmla="*/ 0 w 3952875"/>
                <a:gd name="connsiteY48" fmla="*/ 238125 h 1066800"/>
                <a:gd name="connsiteX49" fmla="*/ 28575 w 3952875"/>
                <a:gd name="connsiteY49" fmla="*/ 271462 h 1066800"/>
                <a:gd name="connsiteX50" fmla="*/ 42862 w 3952875"/>
                <a:gd name="connsiteY50" fmla="*/ 266700 h 1066800"/>
                <a:gd name="connsiteX51" fmla="*/ 133350 w 3952875"/>
                <a:gd name="connsiteY51" fmla="*/ 309562 h 1066800"/>
                <a:gd name="connsiteX52" fmla="*/ 504825 w 3952875"/>
                <a:gd name="connsiteY52" fmla="*/ 342900 h 1066800"/>
                <a:gd name="connsiteX53" fmla="*/ 762000 w 3952875"/>
                <a:gd name="connsiteY53" fmla="*/ 381000 h 1066800"/>
                <a:gd name="connsiteX54" fmla="*/ 1014412 w 3952875"/>
                <a:gd name="connsiteY54" fmla="*/ 423862 h 1066800"/>
                <a:gd name="connsiteX55" fmla="*/ 1133475 w 3952875"/>
                <a:gd name="connsiteY55" fmla="*/ 681037 h 1066800"/>
                <a:gd name="connsiteX56" fmla="*/ 1162050 w 3952875"/>
                <a:gd name="connsiteY56" fmla="*/ 700087 h 1066800"/>
                <a:gd name="connsiteX57" fmla="*/ 1204912 w 3952875"/>
                <a:gd name="connsiteY57" fmla="*/ 709612 h 1066800"/>
                <a:gd name="connsiteX58" fmla="*/ 1419225 w 3952875"/>
                <a:gd name="connsiteY58" fmla="*/ 714375 h 1066800"/>
                <a:gd name="connsiteX59" fmla="*/ 1423987 w 3952875"/>
                <a:gd name="connsiteY59" fmla="*/ 738187 h 1066800"/>
                <a:gd name="connsiteX60" fmla="*/ 1428750 w 3952875"/>
                <a:gd name="connsiteY60" fmla="*/ 762000 h 1066800"/>
                <a:gd name="connsiteX61" fmla="*/ 1428750 w 3952875"/>
                <a:gd name="connsiteY61" fmla="*/ 762000 h 1066800"/>
                <a:gd name="connsiteX62" fmla="*/ 1409700 w 3952875"/>
                <a:gd name="connsiteY62" fmla="*/ 800100 h 1066800"/>
                <a:gd name="connsiteX63" fmla="*/ 1590675 w 3952875"/>
                <a:gd name="connsiteY63" fmla="*/ 800100 h 1066800"/>
                <a:gd name="connsiteX64" fmla="*/ 1585912 w 3952875"/>
                <a:gd name="connsiteY64" fmla="*/ 781050 h 1066800"/>
                <a:gd name="connsiteX65" fmla="*/ 1571625 w 3952875"/>
                <a:gd name="connsiteY65" fmla="*/ 766762 h 1066800"/>
                <a:gd name="connsiteX66" fmla="*/ 1566862 w 3952875"/>
                <a:gd name="connsiteY66" fmla="*/ 747712 h 1066800"/>
                <a:gd name="connsiteX67" fmla="*/ 1585912 w 3952875"/>
                <a:gd name="connsiteY67" fmla="*/ 723900 h 1066800"/>
                <a:gd name="connsiteX68" fmla="*/ 1590675 w 3952875"/>
                <a:gd name="connsiteY68" fmla="*/ 714375 h 1066800"/>
                <a:gd name="connsiteX69" fmla="*/ 1909762 w 3952875"/>
                <a:gd name="connsiteY69" fmla="*/ 714375 h 1066800"/>
                <a:gd name="connsiteX70" fmla="*/ 1905000 w 3952875"/>
                <a:gd name="connsiteY70" fmla="*/ 776287 h 1066800"/>
                <a:gd name="connsiteX71" fmla="*/ 1881187 w 3952875"/>
                <a:gd name="connsiteY71" fmla="*/ 785812 h 1066800"/>
                <a:gd name="connsiteX72" fmla="*/ 1876425 w 3952875"/>
                <a:gd name="connsiteY72" fmla="*/ 795337 h 1066800"/>
                <a:gd name="connsiteX73" fmla="*/ 2081212 w 3952875"/>
                <a:gd name="connsiteY73" fmla="*/ 804862 h 1066800"/>
                <a:gd name="connsiteX74" fmla="*/ 2081212 w 3952875"/>
                <a:gd name="connsiteY74" fmla="*/ 785812 h 1066800"/>
                <a:gd name="connsiteX75" fmla="*/ 2047875 w 3952875"/>
                <a:gd name="connsiteY75" fmla="*/ 781050 h 1066800"/>
                <a:gd name="connsiteX76" fmla="*/ 2043112 w 3952875"/>
                <a:gd name="connsiteY76" fmla="*/ 714375 h 1066800"/>
                <a:gd name="connsiteX77" fmla="*/ 2371725 w 3952875"/>
                <a:gd name="connsiteY77" fmla="*/ 709612 h 1066800"/>
                <a:gd name="connsiteX78" fmla="*/ 2362200 w 3952875"/>
                <a:gd name="connsiteY78" fmla="*/ 661987 h 1066800"/>
                <a:gd name="connsiteX79" fmla="*/ 1476375 w 3952875"/>
                <a:gd name="connsiteY79" fmla="*/ 661987 h 1066800"/>
                <a:gd name="connsiteX80" fmla="*/ 1271587 w 3952875"/>
                <a:gd name="connsiteY80" fmla="*/ 609600 h 1066800"/>
                <a:gd name="connsiteX81" fmla="*/ 1185862 w 3952875"/>
                <a:gd name="connsiteY81" fmla="*/ 428625 h 1066800"/>
                <a:gd name="connsiteX82" fmla="*/ 1566862 w 3952875"/>
                <a:gd name="connsiteY82" fmla="*/ 323850 h 1066800"/>
                <a:gd name="connsiteX83" fmla="*/ 2376487 w 3952875"/>
                <a:gd name="connsiteY83" fmla="*/ 323850 h 1066800"/>
                <a:gd name="connsiteX84" fmla="*/ 2762250 w 3952875"/>
                <a:gd name="connsiteY84" fmla="*/ 433387 h 1066800"/>
                <a:gd name="connsiteX85" fmla="*/ 2686050 w 3952875"/>
                <a:gd name="connsiteY85" fmla="*/ 600075 h 1066800"/>
                <a:gd name="connsiteX86" fmla="*/ 2486025 w 3952875"/>
                <a:gd name="connsiteY86" fmla="*/ 661987 h 1066800"/>
                <a:gd name="connsiteX87" fmla="*/ 2347912 w 3952875"/>
                <a:gd name="connsiteY87" fmla="*/ 661987 h 1066800"/>
                <a:gd name="connsiteX88" fmla="*/ 2352675 w 3952875"/>
                <a:gd name="connsiteY88" fmla="*/ 714375 h 1066800"/>
                <a:gd name="connsiteX89" fmla="*/ 2362200 w 3952875"/>
                <a:gd name="connsiteY89" fmla="*/ 723900 h 1066800"/>
                <a:gd name="connsiteX90" fmla="*/ 2381250 w 3952875"/>
                <a:gd name="connsiteY90" fmla="*/ 728662 h 1066800"/>
                <a:gd name="connsiteX91" fmla="*/ 2376487 w 3952875"/>
                <a:gd name="connsiteY91" fmla="*/ 781050 h 1066800"/>
                <a:gd name="connsiteX92" fmla="*/ 2362200 w 3952875"/>
                <a:gd name="connsiteY92" fmla="*/ 795337 h 1066800"/>
                <a:gd name="connsiteX0" fmla="*/ 2362200 w 3952875"/>
                <a:gd name="connsiteY0" fmla="*/ 795337 h 923925"/>
                <a:gd name="connsiteX1" fmla="*/ 2676525 w 3952875"/>
                <a:gd name="connsiteY1" fmla="*/ 923925 h 923925"/>
                <a:gd name="connsiteX2" fmla="*/ 2733675 w 3952875"/>
                <a:gd name="connsiteY2" fmla="*/ 862012 h 923925"/>
                <a:gd name="connsiteX3" fmla="*/ 2671762 w 3952875"/>
                <a:gd name="connsiteY3" fmla="*/ 800100 h 923925"/>
                <a:gd name="connsiteX4" fmla="*/ 2543175 w 3952875"/>
                <a:gd name="connsiteY4" fmla="*/ 795337 h 923925"/>
                <a:gd name="connsiteX5" fmla="*/ 2519362 w 3952875"/>
                <a:gd name="connsiteY5" fmla="*/ 757237 h 923925"/>
                <a:gd name="connsiteX6" fmla="*/ 2528887 w 3952875"/>
                <a:gd name="connsiteY6" fmla="*/ 728662 h 923925"/>
                <a:gd name="connsiteX7" fmla="*/ 2538412 w 3952875"/>
                <a:gd name="connsiteY7" fmla="*/ 709612 h 923925"/>
                <a:gd name="connsiteX8" fmla="*/ 2800350 w 3952875"/>
                <a:gd name="connsiteY8" fmla="*/ 704850 h 923925"/>
                <a:gd name="connsiteX9" fmla="*/ 2943225 w 3952875"/>
                <a:gd name="connsiteY9" fmla="*/ 423862 h 923925"/>
                <a:gd name="connsiteX10" fmla="*/ 3181350 w 3952875"/>
                <a:gd name="connsiteY10" fmla="*/ 381000 h 923925"/>
                <a:gd name="connsiteX11" fmla="*/ 3443287 w 3952875"/>
                <a:gd name="connsiteY11" fmla="*/ 342900 h 923925"/>
                <a:gd name="connsiteX12" fmla="*/ 3686175 w 3952875"/>
                <a:gd name="connsiteY12" fmla="*/ 319087 h 923925"/>
                <a:gd name="connsiteX13" fmla="*/ 3876675 w 3952875"/>
                <a:gd name="connsiteY13" fmla="*/ 304800 h 923925"/>
                <a:gd name="connsiteX14" fmla="*/ 3886200 w 3952875"/>
                <a:gd name="connsiteY14" fmla="*/ 261937 h 923925"/>
                <a:gd name="connsiteX15" fmla="*/ 3905250 w 3952875"/>
                <a:gd name="connsiteY15" fmla="*/ 257175 h 923925"/>
                <a:gd name="connsiteX16" fmla="*/ 3910012 w 3952875"/>
                <a:gd name="connsiteY16" fmla="*/ 266700 h 923925"/>
                <a:gd name="connsiteX17" fmla="*/ 3943350 w 3952875"/>
                <a:gd name="connsiteY17" fmla="*/ 271462 h 923925"/>
                <a:gd name="connsiteX18" fmla="*/ 3952875 w 3952875"/>
                <a:gd name="connsiteY18" fmla="*/ 238125 h 923925"/>
                <a:gd name="connsiteX19" fmla="*/ 3952875 w 3952875"/>
                <a:gd name="connsiteY19" fmla="*/ 76200 h 923925"/>
                <a:gd name="connsiteX20" fmla="*/ 3938587 w 3952875"/>
                <a:gd name="connsiteY20" fmla="*/ 23812 h 923925"/>
                <a:gd name="connsiteX21" fmla="*/ 3924300 w 3952875"/>
                <a:gd name="connsiteY21" fmla="*/ 0 h 923925"/>
                <a:gd name="connsiteX22" fmla="*/ 3914775 w 3952875"/>
                <a:gd name="connsiteY22" fmla="*/ 0 h 923925"/>
                <a:gd name="connsiteX23" fmla="*/ 3910012 w 3952875"/>
                <a:gd name="connsiteY23" fmla="*/ 14287 h 923925"/>
                <a:gd name="connsiteX24" fmla="*/ 3919537 w 3952875"/>
                <a:gd name="connsiteY24" fmla="*/ 23812 h 923925"/>
                <a:gd name="connsiteX25" fmla="*/ 3919537 w 3952875"/>
                <a:gd name="connsiteY25" fmla="*/ 23812 h 923925"/>
                <a:gd name="connsiteX26" fmla="*/ 3905250 w 3952875"/>
                <a:gd name="connsiteY26" fmla="*/ 66675 h 923925"/>
                <a:gd name="connsiteX27" fmla="*/ 3905250 w 3952875"/>
                <a:gd name="connsiteY27" fmla="*/ 138112 h 923925"/>
                <a:gd name="connsiteX28" fmla="*/ 3871912 w 3952875"/>
                <a:gd name="connsiteY28" fmla="*/ 204787 h 923925"/>
                <a:gd name="connsiteX29" fmla="*/ 3876675 w 3952875"/>
                <a:gd name="connsiteY29" fmla="*/ 209550 h 923925"/>
                <a:gd name="connsiteX30" fmla="*/ 2047875 w 3952875"/>
                <a:gd name="connsiteY30" fmla="*/ 209550 h 923925"/>
                <a:gd name="connsiteX31" fmla="*/ 2014537 w 3952875"/>
                <a:gd name="connsiteY31" fmla="*/ 142875 h 923925"/>
                <a:gd name="connsiteX32" fmla="*/ 2005012 w 3952875"/>
                <a:gd name="connsiteY32" fmla="*/ 66675 h 923925"/>
                <a:gd name="connsiteX33" fmla="*/ 1943100 w 3952875"/>
                <a:gd name="connsiteY33" fmla="*/ 66675 h 923925"/>
                <a:gd name="connsiteX34" fmla="*/ 1938337 w 3952875"/>
                <a:gd name="connsiteY34" fmla="*/ 142875 h 923925"/>
                <a:gd name="connsiteX35" fmla="*/ 1909762 w 3952875"/>
                <a:gd name="connsiteY35" fmla="*/ 204787 h 923925"/>
                <a:gd name="connsiteX36" fmla="*/ 1909762 w 3952875"/>
                <a:gd name="connsiteY36" fmla="*/ 209550 h 923925"/>
                <a:gd name="connsiteX37" fmla="*/ 80962 w 3952875"/>
                <a:gd name="connsiteY37" fmla="*/ 209550 h 923925"/>
                <a:gd name="connsiteX38" fmla="*/ 57150 w 3952875"/>
                <a:gd name="connsiteY38" fmla="*/ 147637 h 923925"/>
                <a:gd name="connsiteX39" fmla="*/ 42862 w 3952875"/>
                <a:gd name="connsiteY39" fmla="*/ 71437 h 923925"/>
                <a:gd name="connsiteX40" fmla="*/ 38100 w 3952875"/>
                <a:gd name="connsiteY40" fmla="*/ 61912 h 923925"/>
                <a:gd name="connsiteX41" fmla="*/ 33337 w 3952875"/>
                <a:gd name="connsiteY41" fmla="*/ 33337 h 923925"/>
                <a:gd name="connsiteX42" fmla="*/ 47625 w 3952875"/>
                <a:gd name="connsiteY42" fmla="*/ 23812 h 923925"/>
                <a:gd name="connsiteX43" fmla="*/ 47625 w 3952875"/>
                <a:gd name="connsiteY43" fmla="*/ 4762 h 923925"/>
                <a:gd name="connsiteX44" fmla="*/ 47625 w 3952875"/>
                <a:gd name="connsiteY44" fmla="*/ 4762 h 923925"/>
                <a:gd name="connsiteX45" fmla="*/ 9525 w 3952875"/>
                <a:gd name="connsiteY45" fmla="*/ 33337 h 923925"/>
                <a:gd name="connsiteX46" fmla="*/ 0 w 3952875"/>
                <a:gd name="connsiteY46" fmla="*/ 66675 h 923925"/>
                <a:gd name="connsiteX47" fmla="*/ 0 w 3952875"/>
                <a:gd name="connsiteY47" fmla="*/ 238125 h 923925"/>
                <a:gd name="connsiteX48" fmla="*/ 28575 w 3952875"/>
                <a:gd name="connsiteY48" fmla="*/ 271462 h 923925"/>
                <a:gd name="connsiteX49" fmla="*/ 42862 w 3952875"/>
                <a:gd name="connsiteY49" fmla="*/ 266700 h 923925"/>
                <a:gd name="connsiteX50" fmla="*/ 133350 w 3952875"/>
                <a:gd name="connsiteY50" fmla="*/ 309562 h 923925"/>
                <a:gd name="connsiteX51" fmla="*/ 504825 w 3952875"/>
                <a:gd name="connsiteY51" fmla="*/ 342900 h 923925"/>
                <a:gd name="connsiteX52" fmla="*/ 762000 w 3952875"/>
                <a:gd name="connsiteY52" fmla="*/ 381000 h 923925"/>
                <a:gd name="connsiteX53" fmla="*/ 1014412 w 3952875"/>
                <a:gd name="connsiteY53" fmla="*/ 423862 h 923925"/>
                <a:gd name="connsiteX54" fmla="*/ 1133475 w 3952875"/>
                <a:gd name="connsiteY54" fmla="*/ 681037 h 923925"/>
                <a:gd name="connsiteX55" fmla="*/ 1162050 w 3952875"/>
                <a:gd name="connsiteY55" fmla="*/ 700087 h 923925"/>
                <a:gd name="connsiteX56" fmla="*/ 1204912 w 3952875"/>
                <a:gd name="connsiteY56" fmla="*/ 709612 h 923925"/>
                <a:gd name="connsiteX57" fmla="*/ 1419225 w 3952875"/>
                <a:gd name="connsiteY57" fmla="*/ 714375 h 923925"/>
                <a:gd name="connsiteX58" fmla="*/ 1423987 w 3952875"/>
                <a:gd name="connsiteY58" fmla="*/ 738187 h 923925"/>
                <a:gd name="connsiteX59" fmla="*/ 1428750 w 3952875"/>
                <a:gd name="connsiteY59" fmla="*/ 762000 h 923925"/>
                <a:gd name="connsiteX60" fmla="*/ 1428750 w 3952875"/>
                <a:gd name="connsiteY60" fmla="*/ 762000 h 923925"/>
                <a:gd name="connsiteX61" fmla="*/ 1409700 w 3952875"/>
                <a:gd name="connsiteY61" fmla="*/ 800100 h 923925"/>
                <a:gd name="connsiteX62" fmla="*/ 1590675 w 3952875"/>
                <a:gd name="connsiteY62" fmla="*/ 800100 h 923925"/>
                <a:gd name="connsiteX63" fmla="*/ 1585912 w 3952875"/>
                <a:gd name="connsiteY63" fmla="*/ 781050 h 923925"/>
                <a:gd name="connsiteX64" fmla="*/ 1571625 w 3952875"/>
                <a:gd name="connsiteY64" fmla="*/ 766762 h 923925"/>
                <a:gd name="connsiteX65" fmla="*/ 1566862 w 3952875"/>
                <a:gd name="connsiteY65" fmla="*/ 747712 h 923925"/>
                <a:gd name="connsiteX66" fmla="*/ 1585912 w 3952875"/>
                <a:gd name="connsiteY66" fmla="*/ 723900 h 923925"/>
                <a:gd name="connsiteX67" fmla="*/ 1590675 w 3952875"/>
                <a:gd name="connsiteY67" fmla="*/ 714375 h 923925"/>
                <a:gd name="connsiteX68" fmla="*/ 1909762 w 3952875"/>
                <a:gd name="connsiteY68" fmla="*/ 714375 h 923925"/>
                <a:gd name="connsiteX69" fmla="*/ 1905000 w 3952875"/>
                <a:gd name="connsiteY69" fmla="*/ 776287 h 923925"/>
                <a:gd name="connsiteX70" fmla="*/ 1881187 w 3952875"/>
                <a:gd name="connsiteY70" fmla="*/ 785812 h 923925"/>
                <a:gd name="connsiteX71" fmla="*/ 1876425 w 3952875"/>
                <a:gd name="connsiteY71" fmla="*/ 795337 h 923925"/>
                <a:gd name="connsiteX72" fmla="*/ 2081212 w 3952875"/>
                <a:gd name="connsiteY72" fmla="*/ 804862 h 923925"/>
                <a:gd name="connsiteX73" fmla="*/ 2081212 w 3952875"/>
                <a:gd name="connsiteY73" fmla="*/ 785812 h 923925"/>
                <a:gd name="connsiteX74" fmla="*/ 2047875 w 3952875"/>
                <a:gd name="connsiteY74" fmla="*/ 781050 h 923925"/>
                <a:gd name="connsiteX75" fmla="*/ 2043112 w 3952875"/>
                <a:gd name="connsiteY75" fmla="*/ 714375 h 923925"/>
                <a:gd name="connsiteX76" fmla="*/ 2371725 w 3952875"/>
                <a:gd name="connsiteY76" fmla="*/ 709612 h 923925"/>
                <a:gd name="connsiteX77" fmla="*/ 2362200 w 3952875"/>
                <a:gd name="connsiteY77" fmla="*/ 661987 h 923925"/>
                <a:gd name="connsiteX78" fmla="*/ 1476375 w 3952875"/>
                <a:gd name="connsiteY78" fmla="*/ 661987 h 923925"/>
                <a:gd name="connsiteX79" fmla="*/ 1271587 w 3952875"/>
                <a:gd name="connsiteY79" fmla="*/ 609600 h 923925"/>
                <a:gd name="connsiteX80" fmla="*/ 1185862 w 3952875"/>
                <a:gd name="connsiteY80" fmla="*/ 428625 h 923925"/>
                <a:gd name="connsiteX81" fmla="*/ 1566862 w 3952875"/>
                <a:gd name="connsiteY81" fmla="*/ 323850 h 923925"/>
                <a:gd name="connsiteX82" fmla="*/ 2376487 w 3952875"/>
                <a:gd name="connsiteY82" fmla="*/ 323850 h 923925"/>
                <a:gd name="connsiteX83" fmla="*/ 2762250 w 3952875"/>
                <a:gd name="connsiteY83" fmla="*/ 433387 h 923925"/>
                <a:gd name="connsiteX84" fmla="*/ 2686050 w 3952875"/>
                <a:gd name="connsiteY84" fmla="*/ 600075 h 923925"/>
                <a:gd name="connsiteX85" fmla="*/ 2486025 w 3952875"/>
                <a:gd name="connsiteY85" fmla="*/ 661987 h 923925"/>
                <a:gd name="connsiteX86" fmla="*/ 2347912 w 3952875"/>
                <a:gd name="connsiteY86" fmla="*/ 661987 h 923925"/>
                <a:gd name="connsiteX87" fmla="*/ 2352675 w 3952875"/>
                <a:gd name="connsiteY87" fmla="*/ 714375 h 923925"/>
                <a:gd name="connsiteX88" fmla="*/ 2362200 w 3952875"/>
                <a:gd name="connsiteY88" fmla="*/ 723900 h 923925"/>
                <a:gd name="connsiteX89" fmla="*/ 2381250 w 3952875"/>
                <a:gd name="connsiteY89" fmla="*/ 728662 h 923925"/>
                <a:gd name="connsiteX90" fmla="*/ 2376487 w 3952875"/>
                <a:gd name="connsiteY90" fmla="*/ 781050 h 923925"/>
                <a:gd name="connsiteX91" fmla="*/ 2362200 w 3952875"/>
                <a:gd name="connsiteY91" fmla="*/ 795337 h 923925"/>
                <a:gd name="connsiteX0" fmla="*/ 2362200 w 3952875"/>
                <a:gd name="connsiteY0" fmla="*/ 795337 h 862012"/>
                <a:gd name="connsiteX1" fmla="*/ 2733675 w 3952875"/>
                <a:gd name="connsiteY1" fmla="*/ 862012 h 862012"/>
                <a:gd name="connsiteX2" fmla="*/ 2671762 w 3952875"/>
                <a:gd name="connsiteY2" fmla="*/ 800100 h 862012"/>
                <a:gd name="connsiteX3" fmla="*/ 2543175 w 3952875"/>
                <a:gd name="connsiteY3" fmla="*/ 795337 h 862012"/>
                <a:gd name="connsiteX4" fmla="*/ 2519362 w 3952875"/>
                <a:gd name="connsiteY4" fmla="*/ 757237 h 862012"/>
                <a:gd name="connsiteX5" fmla="*/ 2528887 w 3952875"/>
                <a:gd name="connsiteY5" fmla="*/ 728662 h 862012"/>
                <a:gd name="connsiteX6" fmla="*/ 2538412 w 3952875"/>
                <a:gd name="connsiteY6" fmla="*/ 709612 h 862012"/>
                <a:gd name="connsiteX7" fmla="*/ 2800350 w 3952875"/>
                <a:gd name="connsiteY7" fmla="*/ 704850 h 862012"/>
                <a:gd name="connsiteX8" fmla="*/ 2943225 w 3952875"/>
                <a:gd name="connsiteY8" fmla="*/ 423862 h 862012"/>
                <a:gd name="connsiteX9" fmla="*/ 3181350 w 3952875"/>
                <a:gd name="connsiteY9" fmla="*/ 381000 h 862012"/>
                <a:gd name="connsiteX10" fmla="*/ 3443287 w 3952875"/>
                <a:gd name="connsiteY10" fmla="*/ 342900 h 862012"/>
                <a:gd name="connsiteX11" fmla="*/ 3686175 w 3952875"/>
                <a:gd name="connsiteY11" fmla="*/ 319087 h 862012"/>
                <a:gd name="connsiteX12" fmla="*/ 3876675 w 3952875"/>
                <a:gd name="connsiteY12" fmla="*/ 304800 h 862012"/>
                <a:gd name="connsiteX13" fmla="*/ 3886200 w 3952875"/>
                <a:gd name="connsiteY13" fmla="*/ 261937 h 862012"/>
                <a:gd name="connsiteX14" fmla="*/ 3905250 w 3952875"/>
                <a:gd name="connsiteY14" fmla="*/ 257175 h 862012"/>
                <a:gd name="connsiteX15" fmla="*/ 3910012 w 3952875"/>
                <a:gd name="connsiteY15" fmla="*/ 266700 h 862012"/>
                <a:gd name="connsiteX16" fmla="*/ 3943350 w 3952875"/>
                <a:gd name="connsiteY16" fmla="*/ 271462 h 862012"/>
                <a:gd name="connsiteX17" fmla="*/ 3952875 w 3952875"/>
                <a:gd name="connsiteY17" fmla="*/ 238125 h 862012"/>
                <a:gd name="connsiteX18" fmla="*/ 3952875 w 3952875"/>
                <a:gd name="connsiteY18" fmla="*/ 76200 h 862012"/>
                <a:gd name="connsiteX19" fmla="*/ 3938587 w 3952875"/>
                <a:gd name="connsiteY19" fmla="*/ 23812 h 862012"/>
                <a:gd name="connsiteX20" fmla="*/ 3924300 w 3952875"/>
                <a:gd name="connsiteY20" fmla="*/ 0 h 862012"/>
                <a:gd name="connsiteX21" fmla="*/ 3914775 w 3952875"/>
                <a:gd name="connsiteY21" fmla="*/ 0 h 862012"/>
                <a:gd name="connsiteX22" fmla="*/ 3910012 w 3952875"/>
                <a:gd name="connsiteY22" fmla="*/ 14287 h 862012"/>
                <a:gd name="connsiteX23" fmla="*/ 3919537 w 3952875"/>
                <a:gd name="connsiteY23" fmla="*/ 23812 h 862012"/>
                <a:gd name="connsiteX24" fmla="*/ 3919537 w 3952875"/>
                <a:gd name="connsiteY24" fmla="*/ 23812 h 862012"/>
                <a:gd name="connsiteX25" fmla="*/ 3905250 w 3952875"/>
                <a:gd name="connsiteY25" fmla="*/ 66675 h 862012"/>
                <a:gd name="connsiteX26" fmla="*/ 3905250 w 3952875"/>
                <a:gd name="connsiteY26" fmla="*/ 138112 h 862012"/>
                <a:gd name="connsiteX27" fmla="*/ 3871912 w 3952875"/>
                <a:gd name="connsiteY27" fmla="*/ 204787 h 862012"/>
                <a:gd name="connsiteX28" fmla="*/ 3876675 w 3952875"/>
                <a:gd name="connsiteY28" fmla="*/ 209550 h 862012"/>
                <a:gd name="connsiteX29" fmla="*/ 2047875 w 3952875"/>
                <a:gd name="connsiteY29" fmla="*/ 209550 h 862012"/>
                <a:gd name="connsiteX30" fmla="*/ 2014537 w 3952875"/>
                <a:gd name="connsiteY30" fmla="*/ 142875 h 862012"/>
                <a:gd name="connsiteX31" fmla="*/ 2005012 w 3952875"/>
                <a:gd name="connsiteY31" fmla="*/ 66675 h 862012"/>
                <a:gd name="connsiteX32" fmla="*/ 1943100 w 3952875"/>
                <a:gd name="connsiteY32" fmla="*/ 66675 h 862012"/>
                <a:gd name="connsiteX33" fmla="*/ 1938337 w 3952875"/>
                <a:gd name="connsiteY33" fmla="*/ 142875 h 862012"/>
                <a:gd name="connsiteX34" fmla="*/ 1909762 w 3952875"/>
                <a:gd name="connsiteY34" fmla="*/ 204787 h 862012"/>
                <a:gd name="connsiteX35" fmla="*/ 1909762 w 3952875"/>
                <a:gd name="connsiteY35" fmla="*/ 209550 h 862012"/>
                <a:gd name="connsiteX36" fmla="*/ 80962 w 3952875"/>
                <a:gd name="connsiteY36" fmla="*/ 209550 h 862012"/>
                <a:gd name="connsiteX37" fmla="*/ 57150 w 3952875"/>
                <a:gd name="connsiteY37" fmla="*/ 147637 h 862012"/>
                <a:gd name="connsiteX38" fmla="*/ 42862 w 3952875"/>
                <a:gd name="connsiteY38" fmla="*/ 71437 h 862012"/>
                <a:gd name="connsiteX39" fmla="*/ 38100 w 3952875"/>
                <a:gd name="connsiteY39" fmla="*/ 61912 h 862012"/>
                <a:gd name="connsiteX40" fmla="*/ 33337 w 3952875"/>
                <a:gd name="connsiteY40" fmla="*/ 33337 h 862012"/>
                <a:gd name="connsiteX41" fmla="*/ 47625 w 3952875"/>
                <a:gd name="connsiteY41" fmla="*/ 23812 h 862012"/>
                <a:gd name="connsiteX42" fmla="*/ 47625 w 3952875"/>
                <a:gd name="connsiteY42" fmla="*/ 4762 h 862012"/>
                <a:gd name="connsiteX43" fmla="*/ 47625 w 3952875"/>
                <a:gd name="connsiteY43" fmla="*/ 4762 h 862012"/>
                <a:gd name="connsiteX44" fmla="*/ 9525 w 3952875"/>
                <a:gd name="connsiteY44" fmla="*/ 33337 h 862012"/>
                <a:gd name="connsiteX45" fmla="*/ 0 w 3952875"/>
                <a:gd name="connsiteY45" fmla="*/ 66675 h 862012"/>
                <a:gd name="connsiteX46" fmla="*/ 0 w 3952875"/>
                <a:gd name="connsiteY46" fmla="*/ 238125 h 862012"/>
                <a:gd name="connsiteX47" fmla="*/ 28575 w 3952875"/>
                <a:gd name="connsiteY47" fmla="*/ 271462 h 862012"/>
                <a:gd name="connsiteX48" fmla="*/ 42862 w 3952875"/>
                <a:gd name="connsiteY48" fmla="*/ 266700 h 862012"/>
                <a:gd name="connsiteX49" fmla="*/ 133350 w 3952875"/>
                <a:gd name="connsiteY49" fmla="*/ 309562 h 862012"/>
                <a:gd name="connsiteX50" fmla="*/ 504825 w 3952875"/>
                <a:gd name="connsiteY50" fmla="*/ 342900 h 862012"/>
                <a:gd name="connsiteX51" fmla="*/ 762000 w 3952875"/>
                <a:gd name="connsiteY51" fmla="*/ 381000 h 862012"/>
                <a:gd name="connsiteX52" fmla="*/ 1014412 w 3952875"/>
                <a:gd name="connsiteY52" fmla="*/ 423862 h 862012"/>
                <a:gd name="connsiteX53" fmla="*/ 1133475 w 3952875"/>
                <a:gd name="connsiteY53" fmla="*/ 681037 h 862012"/>
                <a:gd name="connsiteX54" fmla="*/ 1162050 w 3952875"/>
                <a:gd name="connsiteY54" fmla="*/ 700087 h 862012"/>
                <a:gd name="connsiteX55" fmla="*/ 1204912 w 3952875"/>
                <a:gd name="connsiteY55" fmla="*/ 709612 h 862012"/>
                <a:gd name="connsiteX56" fmla="*/ 1419225 w 3952875"/>
                <a:gd name="connsiteY56" fmla="*/ 714375 h 862012"/>
                <a:gd name="connsiteX57" fmla="*/ 1423987 w 3952875"/>
                <a:gd name="connsiteY57" fmla="*/ 738187 h 862012"/>
                <a:gd name="connsiteX58" fmla="*/ 1428750 w 3952875"/>
                <a:gd name="connsiteY58" fmla="*/ 762000 h 862012"/>
                <a:gd name="connsiteX59" fmla="*/ 1428750 w 3952875"/>
                <a:gd name="connsiteY59" fmla="*/ 762000 h 862012"/>
                <a:gd name="connsiteX60" fmla="*/ 1409700 w 3952875"/>
                <a:gd name="connsiteY60" fmla="*/ 800100 h 862012"/>
                <a:gd name="connsiteX61" fmla="*/ 1590675 w 3952875"/>
                <a:gd name="connsiteY61" fmla="*/ 800100 h 862012"/>
                <a:gd name="connsiteX62" fmla="*/ 1585912 w 3952875"/>
                <a:gd name="connsiteY62" fmla="*/ 781050 h 862012"/>
                <a:gd name="connsiteX63" fmla="*/ 1571625 w 3952875"/>
                <a:gd name="connsiteY63" fmla="*/ 766762 h 862012"/>
                <a:gd name="connsiteX64" fmla="*/ 1566862 w 3952875"/>
                <a:gd name="connsiteY64" fmla="*/ 747712 h 862012"/>
                <a:gd name="connsiteX65" fmla="*/ 1585912 w 3952875"/>
                <a:gd name="connsiteY65" fmla="*/ 723900 h 862012"/>
                <a:gd name="connsiteX66" fmla="*/ 1590675 w 3952875"/>
                <a:gd name="connsiteY66" fmla="*/ 714375 h 862012"/>
                <a:gd name="connsiteX67" fmla="*/ 1909762 w 3952875"/>
                <a:gd name="connsiteY67" fmla="*/ 714375 h 862012"/>
                <a:gd name="connsiteX68" fmla="*/ 1905000 w 3952875"/>
                <a:gd name="connsiteY68" fmla="*/ 776287 h 862012"/>
                <a:gd name="connsiteX69" fmla="*/ 1881187 w 3952875"/>
                <a:gd name="connsiteY69" fmla="*/ 785812 h 862012"/>
                <a:gd name="connsiteX70" fmla="*/ 1876425 w 3952875"/>
                <a:gd name="connsiteY70" fmla="*/ 795337 h 862012"/>
                <a:gd name="connsiteX71" fmla="*/ 2081212 w 3952875"/>
                <a:gd name="connsiteY71" fmla="*/ 804862 h 862012"/>
                <a:gd name="connsiteX72" fmla="*/ 2081212 w 3952875"/>
                <a:gd name="connsiteY72" fmla="*/ 785812 h 862012"/>
                <a:gd name="connsiteX73" fmla="*/ 2047875 w 3952875"/>
                <a:gd name="connsiteY73" fmla="*/ 781050 h 862012"/>
                <a:gd name="connsiteX74" fmla="*/ 2043112 w 3952875"/>
                <a:gd name="connsiteY74" fmla="*/ 714375 h 862012"/>
                <a:gd name="connsiteX75" fmla="*/ 2371725 w 3952875"/>
                <a:gd name="connsiteY75" fmla="*/ 709612 h 862012"/>
                <a:gd name="connsiteX76" fmla="*/ 2362200 w 3952875"/>
                <a:gd name="connsiteY76" fmla="*/ 661987 h 862012"/>
                <a:gd name="connsiteX77" fmla="*/ 1476375 w 3952875"/>
                <a:gd name="connsiteY77" fmla="*/ 661987 h 862012"/>
                <a:gd name="connsiteX78" fmla="*/ 1271587 w 3952875"/>
                <a:gd name="connsiteY78" fmla="*/ 609600 h 862012"/>
                <a:gd name="connsiteX79" fmla="*/ 1185862 w 3952875"/>
                <a:gd name="connsiteY79" fmla="*/ 428625 h 862012"/>
                <a:gd name="connsiteX80" fmla="*/ 1566862 w 3952875"/>
                <a:gd name="connsiteY80" fmla="*/ 323850 h 862012"/>
                <a:gd name="connsiteX81" fmla="*/ 2376487 w 3952875"/>
                <a:gd name="connsiteY81" fmla="*/ 323850 h 862012"/>
                <a:gd name="connsiteX82" fmla="*/ 2762250 w 3952875"/>
                <a:gd name="connsiteY82" fmla="*/ 433387 h 862012"/>
                <a:gd name="connsiteX83" fmla="*/ 2686050 w 3952875"/>
                <a:gd name="connsiteY83" fmla="*/ 600075 h 862012"/>
                <a:gd name="connsiteX84" fmla="*/ 2486025 w 3952875"/>
                <a:gd name="connsiteY84" fmla="*/ 661987 h 862012"/>
                <a:gd name="connsiteX85" fmla="*/ 2347912 w 3952875"/>
                <a:gd name="connsiteY85" fmla="*/ 661987 h 862012"/>
                <a:gd name="connsiteX86" fmla="*/ 2352675 w 3952875"/>
                <a:gd name="connsiteY86" fmla="*/ 714375 h 862012"/>
                <a:gd name="connsiteX87" fmla="*/ 2362200 w 3952875"/>
                <a:gd name="connsiteY87" fmla="*/ 723900 h 862012"/>
                <a:gd name="connsiteX88" fmla="*/ 2381250 w 3952875"/>
                <a:gd name="connsiteY88" fmla="*/ 728662 h 862012"/>
                <a:gd name="connsiteX89" fmla="*/ 2376487 w 3952875"/>
                <a:gd name="connsiteY89" fmla="*/ 781050 h 862012"/>
                <a:gd name="connsiteX90" fmla="*/ 2362200 w 3952875"/>
                <a:gd name="connsiteY90" fmla="*/ 795337 h 862012"/>
                <a:gd name="connsiteX0" fmla="*/ 2362200 w 3952875"/>
                <a:gd name="connsiteY0" fmla="*/ 795337 h 804862"/>
                <a:gd name="connsiteX1" fmla="*/ 2671762 w 3952875"/>
                <a:gd name="connsiteY1" fmla="*/ 800100 h 804862"/>
                <a:gd name="connsiteX2" fmla="*/ 2543175 w 3952875"/>
                <a:gd name="connsiteY2" fmla="*/ 795337 h 804862"/>
                <a:gd name="connsiteX3" fmla="*/ 2519362 w 3952875"/>
                <a:gd name="connsiteY3" fmla="*/ 757237 h 804862"/>
                <a:gd name="connsiteX4" fmla="*/ 2528887 w 3952875"/>
                <a:gd name="connsiteY4" fmla="*/ 728662 h 804862"/>
                <a:gd name="connsiteX5" fmla="*/ 2538412 w 3952875"/>
                <a:gd name="connsiteY5" fmla="*/ 709612 h 804862"/>
                <a:gd name="connsiteX6" fmla="*/ 2800350 w 3952875"/>
                <a:gd name="connsiteY6" fmla="*/ 704850 h 804862"/>
                <a:gd name="connsiteX7" fmla="*/ 2943225 w 3952875"/>
                <a:gd name="connsiteY7" fmla="*/ 423862 h 804862"/>
                <a:gd name="connsiteX8" fmla="*/ 3181350 w 3952875"/>
                <a:gd name="connsiteY8" fmla="*/ 381000 h 804862"/>
                <a:gd name="connsiteX9" fmla="*/ 3443287 w 3952875"/>
                <a:gd name="connsiteY9" fmla="*/ 342900 h 804862"/>
                <a:gd name="connsiteX10" fmla="*/ 3686175 w 3952875"/>
                <a:gd name="connsiteY10" fmla="*/ 319087 h 804862"/>
                <a:gd name="connsiteX11" fmla="*/ 3876675 w 3952875"/>
                <a:gd name="connsiteY11" fmla="*/ 304800 h 804862"/>
                <a:gd name="connsiteX12" fmla="*/ 3886200 w 3952875"/>
                <a:gd name="connsiteY12" fmla="*/ 261937 h 804862"/>
                <a:gd name="connsiteX13" fmla="*/ 3905250 w 3952875"/>
                <a:gd name="connsiteY13" fmla="*/ 257175 h 804862"/>
                <a:gd name="connsiteX14" fmla="*/ 3910012 w 3952875"/>
                <a:gd name="connsiteY14" fmla="*/ 266700 h 804862"/>
                <a:gd name="connsiteX15" fmla="*/ 3943350 w 3952875"/>
                <a:gd name="connsiteY15" fmla="*/ 271462 h 804862"/>
                <a:gd name="connsiteX16" fmla="*/ 3952875 w 3952875"/>
                <a:gd name="connsiteY16" fmla="*/ 238125 h 804862"/>
                <a:gd name="connsiteX17" fmla="*/ 3952875 w 3952875"/>
                <a:gd name="connsiteY17" fmla="*/ 76200 h 804862"/>
                <a:gd name="connsiteX18" fmla="*/ 3938587 w 3952875"/>
                <a:gd name="connsiteY18" fmla="*/ 23812 h 804862"/>
                <a:gd name="connsiteX19" fmla="*/ 3924300 w 3952875"/>
                <a:gd name="connsiteY19" fmla="*/ 0 h 804862"/>
                <a:gd name="connsiteX20" fmla="*/ 3914775 w 3952875"/>
                <a:gd name="connsiteY20" fmla="*/ 0 h 804862"/>
                <a:gd name="connsiteX21" fmla="*/ 3910012 w 3952875"/>
                <a:gd name="connsiteY21" fmla="*/ 14287 h 804862"/>
                <a:gd name="connsiteX22" fmla="*/ 3919537 w 3952875"/>
                <a:gd name="connsiteY22" fmla="*/ 23812 h 804862"/>
                <a:gd name="connsiteX23" fmla="*/ 3919537 w 3952875"/>
                <a:gd name="connsiteY23" fmla="*/ 23812 h 804862"/>
                <a:gd name="connsiteX24" fmla="*/ 3905250 w 3952875"/>
                <a:gd name="connsiteY24" fmla="*/ 66675 h 804862"/>
                <a:gd name="connsiteX25" fmla="*/ 3905250 w 3952875"/>
                <a:gd name="connsiteY25" fmla="*/ 138112 h 804862"/>
                <a:gd name="connsiteX26" fmla="*/ 3871912 w 3952875"/>
                <a:gd name="connsiteY26" fmla="*/ 204787 h 804862"/>
                <a:gd name="connsiteX27" fmla="*/ 3876675 w 3952875"/>
                <a:gd name="connsiteY27" fmla="*/ 209550 h 804862"/>
                <a:gd name="connsiteX28" fmla="*/ 2047875 w 3952875"/>
                <a:gd name="connsiteY28" fmla="*/ 209550 h 804862"/>
                <a:gd name="connsiteX29" fmla="*/ 2014537 w 3952875"/>
                <a:gd name="connsiteY29" fmla="*/ 142875 h 804862"/>
                <a:gd name="connsiteX30" fmla="*/ 2005012 w 3952875"/>
                <a:gd name="connsiteY30" fmla="*/ 66675 h 804862"/>
                <a:gd name="connsiteX31" fmla="*/ 1943100 w 3952875"/>
                <a:gd name="connsiteY31" fmla="*/ 66675 h 804862"/>
                <a:gd name="connsiteX32" fmla="*/ 1938337 w 3952875"/>
                <a:gd name="connsiteY32" fmla="*/ 142875 h 804862"/>
                <a:gd name="connsiteX33" fmla="*/ 1909762 w 3952875"/>
                <a:gd name="connsiteY33" fmla="*/ 204787 h 804862"/>
                <a:gd name="connsiteX34" fmla="*/ 1909762 w 3952875"/>
                <a:gd name="connsiteY34" fmla="*/ 209550 h 804862"/>
                <a:gd name="connsiteX35" fmla="*/ 80962 w 3952875"/>
                <a:gd name="connsiteY35" fmla="*/ 209550 h 804862"/>
                <a:gd name="connsiteX36" fmla="*/ 57150 w 3952875"/>
                <a:gd name="connsiteY36" fmla="*/ 147637 h 804862"/>
                <a:gd name="connsiteX37" fmla="*/ 42862 w 3952875"/>
                <a:gd name="connsiteY37" fmla="*/ 71437 h 804862"/>
                <a:gd name="connsiteX38" fmla="*/ 38100 w 3952875"/>
                <a:gd name="connsiteY38" fmla="*/ 61912 h 804862"/>
                <a:gd name="connsiteX39" fmla="*/ 33337 w 3952875"/>
                <a:gd name="connsiteY39" fmla="*/ 33337 h 804862"/>
                <a:gd name="connsiteX40" fmla="*/ 47625 w 3952875"/>
                <a:gd name="connsiteY40" fmla="*/ 23812 h 804862"/>
                <a:gd name="connsiteX41" fmla="*/ 47625 w 3952875"/>
                <a:gd name="connsiteY41" fmla="*/ 4762 h 804862"/>
                <a:gd name="connsiteX42" fmla="*/ 47625 w 3952875"/>
                <a:gd name="connsiteY42" fmla="*/ 4762 h 804862"/>
                <a:gd name="connsiteX43" fmla="*/ 9525 w 3952875"/>
                <a:gd name="connsiteY43" fmla="*/ 33337 h 804862"/>
                <a:gd name="connsiteX44" fmla="*/ 0 w 3952875"/>
                <a:gd name="connsiteY44" fmla="*/ 66675 h 804862"/>
                <a:gd name="connsiteX45" fmla="*/ 0 w 3952875"/>
                <a:gd name="connsiteY45" fmla="*/ 238125 h 804862"/>
                <a:gd name="connsiteX46" fmla="*/ 28575 w 3952875"/>
                <a:gd name="connsiteY46" fmla="*/ 271462 h 804862"/>
                <a:gd name="connsiteX47" fmla="*/ 42862 w 3952875"/>
                <a:gd name="connsiteY47" fmla="*/ 266700 h 804862"/>
                <a:gd name="connsiteX48" fmla="*/ 133350 w 3952875"/>
                <a:gd name="connsiteY48" fmla="*/ 309562 h 804862"/>
                <a:gd name="connsiteX49" fmla="*/ 504825 w 3952875"/>
                <a:gd name="connsiteY49" fmla="*/ 342900 h 804862"/>
                <a:gd name="connsiteX50" fmla="*/ 762000 w 3952875"/>
                <a:gd name="connsiteY50" fmla="*/ 381000 h 804862"/>
                <a:gd name="connsiteX51" fmla="*/ 1014412 w 3952875"/>
                <a:gd name="connsiteY51" fmla="*/ 423862 h 804862"/>
                <a:gd name="connsiteX52" fmla="*/ 1133475 w 3952875"/>
                <a:gd name="connsiteY52" fmla="*/ 681037 h 804862"/>
                <a:gd name="connsiteX53" fmla="*/ 1162050 w 3952875"/>
                <a:gd name="connsiteY53" fmla="*/ 700087 h 804862"/>
                <a:gd name="connsiteX54" fmla="*/ 1204912 w 3952875"/>
                <a:gd name="connsiteY54" fmla="*/ 709612 h 804862"/>
                <a:gd name="connsiteX55" fmla="*/ 1419225 w 3952875"/>
                <a:gd name="connsiteY55" fmla="*/ 714375 h 804862"/>
                <a:gd name="connsiteX56" fmla="*/ 1423987 w 3952875"/>
                <a:gd name="connsiteY56" fmla="*/ 738187 h 804862"/>
                <a:gd name="connsiteX57" fmla="*/ 1428750 w 3952875"/>
                <a:gd name="connsiteY57" fmla="*/ 762000 h 804862"/>
                <a:gd name="connsiteX58" fmla="*/ 1428750 w 3952875"/>
                <a:gd name="connsiteY58" fmla="*/ 762000 h 804862"/>
                <a:gd name="connsiteX59" fmla="*/ 1409700 w 3952875"/>
                <a:gd name="connsiteY59" fmla="*/ 800100 h 804862"/>
                <a:gd name="connsiteX60" fmla="*/ 1590675 w 3952875"/>
                <a:gd name="connsiteY60" fmla="*/ 800100 h 804862"/>
                <a:gd name="connsiteX61" fmla="*/ 1585912 w 3952875"/>
                <a:gd name="connsiteY61" fmla="*/ 781050 h 804862"/>
                <a:gd name="connsiteX62" fmla="*/ 1571625 w 3952875"/>
                <a:gd name="connsiteY62" fmla="*/ 766762 h 804862"/>
                <a:gd name="connsiteX63" fmla="*/ 1566862 w 3952875"/>
                <a:gd name="connsiteY63" fmla="*/ 747712 h 804862"/>
                <a:gd name="connsiteX64" fmla="*/ 1585912 w 3952875"/>
                <a:gd name="connsiteY64" fmla="*/ 723900 h 804862"/>
                <a:gd name="connsiteX65" fmla="*/ 1590675 w 3952875"/>
                <a:gd name="connsiteY65" fmla="*/ 714375 h 804862"/>
                <a:gd name="connsiteX66" fmla="*/ 1909762 w 3952875"/>
                <a:gd name="connsiteY66" fmla="*/ 714375 h 804862"/>
                <a:gd name="connsiteX67" fmla="*/ 1905000 w 3952875"/>
                <a:gd name="connsiteY67" fmla="*/ 776287 h 804862"/>
                <a:gd name="connsiteX68" fmla="*/ 1881187 w 3952875"/>
                <a:gd name="connsiteY68" fmla="*/ 785812 h 804862"/>
                <a:gd name="connsiteX69" fmla="*/ 1876425 w 3952875"/>
                <a:gd name="connsiteY69" fmla="*/ 795337 h 804862"/>
                <a:gd name="connsiteX70" fmla="*/ 2081212 w 3952875"/>
                <a:gd name="connsiteY70" fmla="*/ 804862 h 804862"/>
                <a:gd name="connsiteX71" fmla="*/ 2081212 w 3952875"/>
                <a:gd name="connsiteY71" fmla="*/ 785812 h 804862"/>
                <a:gd name="connsiteX72" fmla="*/ 2047875 w 3952875"/>
                <a:gd name="connsiteY72" fmla="*/ 781050 h 804862"/>
                <a:gd name="connsiteX73" fmla="*/ 2043112 w 3952875"/>
                <a:gd name="connsiteY73" fmla="*/ 714375 h 804862"/>
                <a:gd name="connsiteX74" fmla="*/ 2371725 w 3952875"/>
                <a:gd name="connsiteY74" fmla="*/ 709612 h 804862"/>
                <a:gd name="connsiteX75" fmla="*/ 2362200 w 3952875"/>
                <a:gd name="connsiteY75" fmla="*/ 661987 h 804862"/>
                <a:gd name="connsiteX76" fmla="*/ 1476375 w 3952875"/>
                <a:gd name="connsiteY76" fmla="*/ 661987 h 804862"/>
                <a:gd name="connsiteX77" fmla="*/ 1271587 w 3952875"/>
                <a:gd name="connsiteY77" fmla="*/ 609600 h 804862"/>
                <a:gd name="connsiteX78" fmla="*/ 1185862 w 3952875"/>
                <a:gd name="connsiteY78" fmla="*/ 428625 h 804862"/>
                <a:gd name="connsiteX79" fmla="*/ 1566862 w 3952875"/>
                <a:gd name="connsiteY79" fmla="*/ 323850 h 804862"/>
                <a:gd name="connsiteX80" fmla="*/ 2376487 w 3952875"/>
                <a:gd name="connsiteY80" fmla="*/ 323850 h 804862"/>
                <a:gd name="connsiteX81" fmla="*/ 2762250 w 3952875"/>
                <a:gd name="connsiteY81" fmla="*/ 433387 h 804862"/>
                <a:gd name="connsiteX82" fmla="*/ 2686050 w 3952875"/>
                <a:gd name="connsiteY82" fmla="*/ 600075 h 804862"/>
                <a:gd name="connsiteX83" fmla="*/ 2486025 w 3952875"/>
                <a:gd name="connsiteY83" fmla="*/ 661987 h 804862"/>
                <a:gd name="connsiteX84" fmla="*/ 2347912 w 3952875"/>
                <a:gd name="connsiteY84" fmla="*/ 661987 h 804862"/>
                <a:gd name="connsiteX85" fmla="*/ 2352675 w 3952875"/>
                <a:gd name="connsiteY85" fmla="*/ 714375 h 804862"/>
                <a:gd name="connsiteX86" fmla="*/ 2362200 w 3952875"/>
                <a:gd name="connsiteY86" fmla="*/ 723900 h 804862"/>
                <a:gd name="connsiteX87" fmla="*/ 2381250 w 3952875"/>
                <a:gd name="connsiteY87" fmla="*/ 728662 h 804862"/>
                <a:gd name="connsiteX88" fmla="*/ 2376487 w 3952875"/>
                <a:gd name="connsiteY88" fmla="*/ 781050 h 804862"/>
                <a:gd name="connsiteX89" fmla="*/ 2362200 w 3952875"/>
                <a:gd name="connsiteY89"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71725 w 3952875"/>
                <a:gd name="connsiteY73" fmla="*/ 709612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47912 w 3952875"/>
                <a:gd name="connsiteY83" fmla="*/ 661987 h 804862"/>
                <a:gd name="connsiteX84" fmla="*/ 2352675 w 3952875"/>
                <a:gd name="connsiteY84" fmla="*/ 714375 h 804862"/>
                <a:gd name="connsiteX85" fmla="*/ 2362200 w 3952875"/>
                <a:gd name="connsiteY85" fmla="*/ 723900 h 804862"/>
                <a:gd name="connsiteX86" fmla="*/ 2381250 w 3952875"/>
                <a:gd name="connsiteY86" fmla="*/ 728662 h 804862"/>
                <a:gd name="connsiteX87" fmla="*/ 2376487 w 3952875"/>
                <a:gd name="connsiteY87" fmla="*/ 781050 h 804862"/>
                <a:gd name="connsiteX88" fmla="*/ 2362200 w 3952875"/>
                <a:gd name="connsiteY88"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71725 w 3952875"/>
                <a:gd name="connsiteY73" fmla="*/ 709612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59818 w 3952875"/>
                <a:gd name="connsiteY83" fmla="*/ 661987 h 804862"/>
                <a:gd name="connsiteX84" fmla="*/ 2352675 w 3952875"/>
                <a:gd name="connsiteY84" fmla="*/ 714375 h 804862"/>
                <a:gd name="connsiteX85" fmla="*/ 2362200 w 3952875"/>
                <a:gd name="connsiteY85" fmla="*/ 723900 h 804862"/>
                <a:gd name="connsiteX86" fmla="*/ 2381250 w 3952875"/>
                <a:gd name="connsiteY86" fmla="*/ 728662 h 804862"/>
                <a:gd name="connsiteX87" fmla="*/ 2376487 w 3952875"/>
                <a:gd name="connsiteY87" fmla="*/ 781050 h 804862"/>
                <a:gd name="connsiteX88" fmla="*/ 2362200 w 3952875"/>
                <a:gd name="connsiteY88"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71725 w 3952875"/>
                <a:gd name="connsiteY73" fmla="*/ 709612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59818 w 3952875"/>
                <a:gd name="connsiteY83" fmla="*/ 661987 h 804862"/>
                <a:gd name="connsiteX84" fmla="*/ 2371725 w 3952875"/>
                <a:gd name="connsiteY84" fmla="*/ 709613 h 804862"/>
                <a:gd name="connsiteX85" fmla="*/ 2362200 w 3952875"/>
                <a:gd name="connsiteY85" fmla="*/ 723900 h 804862"/>
                <a:gd name="connsiteX86" fmla="*/ 2381250 w 3952875"/>
                <a:gd name="connsiteY86" fmla="*/ 728662 h 804862"/>
                <a:gd name="connsiteX87" fmla="*/ 2376487 w 3952875"/>
                <a:gd name="connsiteY87" fmla="*/ 781050 h 804862"/>
                <a:gd name="connsiteX88" fmla="*/ 2362200 w 3952875"/>
                <a:gd name="connsiteY88"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71725 w 3952875"/>
                <a:gd name="connsiteY73" fmla="*/ 709612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59818 w 3952875"/>
                <a:gd name="connsiteY83" fmla="*/ 661987 h 804862"/>
                <a:gd name="connsiteX84" fmla="*/ 2374106 w 3952875"/>
                <a:gd name="connsiteY84" fmla="*/ 714375 h 804862"/>
                <a:gd name="connsiteX85" fmla="*/ 2362200 w 3952875"/>
                <a:gd name="connsiteY85" fmla="*/ 723900 h 804862"/>
                <a:gd name="connsiteX86" fmla="*/ 2381250 w 3952875"/>
                <a:gd name="connsiteY86" fmla="*/ 728662 h 804862"/>
                <a:gd name="connsiteX87" fmla="*/ 2376487 w 3952875"/>
                <a:gd name="connsiteY87" fmla="*/ 781050 h 804862"/>
                <a:gd name="connsiteX88" fmla="*/ 2362200 w 3952875"/>
                <a:gd name="connsiteY88"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71725 w 3952875"/>
                <a:gd name="connsiteY73" fmla="*/ 709612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64580 w 3952875"/>
                <a:gd name="connsiteY83" fmla="*/ 659606 h 804862"/>
                <a:gd name="connsiteX84" fmla="*/ 2374106 w 3952875"/>
                <a:gd name="connsiteY84" fmla="*/ 714375 h 804862"/>
                <a:gd name="connsiteX85" fmla="*/ 2362200 w 3952875"/>
                <a:gd name="connsiteY85" fmla="*/ 723900 h 804862"/>
                <a:gd name="connsiteX86" fmla="*/ 2381250 w 3952875"/>
                <a:gd name="connsiteY86" fmla="*/ 728662 h 804862"/>
                <a:gd name="connsiteX87" fmla="*/ 2376487 w 3952875"/>
                <a:gd name="connsiteY87" fmla="*/ 781050 h 804862"/>
                <a:gd name="connsiteX88" fmla="*/ 2362200 w 3952875"/>
                <a:gd name="connsiteY88"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69343 w 3952875"/>
                <a:gd name="connsiteY73" fmla="*/ 716756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64580 w 3952875"/>
                <a:gd name="connsiteY83" fmla="*/ 659606 h 804862"/>
                <a:gd name="connsiteX84" fmla="*/ 2374106 w 3952875"/>
                <a:gd name="connsiteY84" fmla="*/ 714375 h 804862"/>
                <a:gd name="connsiteX85" fmla="*/ 2362200 w 3952875"/>
                <a:gd name="connsiteY85" fmla="*/ 723900 h 804862"/>
                <a:gd name="connsiteX86" fmla="*/ 2381250 w 3952875"/>
                <a:gd name="connsiteY86" fmla="*/ 728662 h 804862"/>
                <a:gd name="connsiteX87" fmla="*/ 2376487 w 3952875"/>
                <a:gd name="connsiteY87" fmla="*/ 781050 h 804862"/>
                <a:gd name="connsiteX88" fmla="*/ 2362200 w 3952875"/>
                <a:gd name="connsiteY88"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69343 w 3952875"/>
                <a:gd name="connsiteY73" fmla="*/ 716756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86011 w 3952875"/>
                <a:gd name="connsiteY83" fmla="*/ 661987 h 804862"/>
                <a:gd name="connsiteX84" fmla="*/ 2374106 w 3952875"/>
                <a:gd name="connsiteY84" fmla="*/ 714375 h 804862"/>
                <a:gd name="connsiteX85" fmla="*/ 2362200 w 3952875"/>
                <a:gd name="connsiteY85" fmla="*/ 723900 h 804862"/>
                <a:gd name="connsiteX86" fmla="*/ 2381250 w 3952875"/>
                <a:gd name="connsiteY86" fmla="*/ 728662 h 804862"/>
                <a:gd name="connsiteX87" fmla="*/ 2376487 w 3952875"/>
                <a:gd name="connsiteY87" fmla="*/ 781050 h 804862"/>
                <a:gd name="connsiteX88" fmla="*/ 2362200 w 3952875"/>
                <a:gd name="connsiteY88"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69343 w 3952875"/>
                <a:gd name="connsiteY73" fmla="*/ 716756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86011 w 3952875"/>
                <a:gd name="connsiteY83" fmla="*/ 661987 h 804862"/>
                <a:gd name="connsiteX84" fmla="*/ 2393156 w 3952875"/>
                <a:gd name="connsiteY84" fmla="*/ 719138 h 804862"/>
                <a:gd name="connsiteX85" fmla="*/ 2362200 w 3952875"/>
                <a:gd name="connsiteY85" fmla="*/ 723900 h 804862"/>
                <a:gd name="connsiteX86" fmla="*/ 2381250 w 3952875"/>
                <a:gd name="connsiteY86" fmla="*/ 728662 h 804862"/>
                <a:gd name="connsiteX87" fmla="*/ 2376487 w 3952875"/>
                <a:gd name="connsiteY87" fmla="*/ 781050 h 804862"/>
                <a:gd name="connsiteX88" fmla="*/ 2362200 w 3952875"/>
                <a:gd name="connsiteY88"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69343 w 3952875"/>
                <a:gd name="connsiteY73" fmla="*/ 716756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86011 w 3952875"/>
                <a:gd name="connsiteY83" fmla="*/ 661987 h 804862"/>
                <a:gd name="connsiteX84" fmla="*/ 2393156 w 3952875"/>
                <a:gd name="connsiteY84" fmla="*/ 719138 h 804862"/>
                <a:gd name="connsiteX85" fmla="*/ 2316956 w 3952875"/>
                <a:gd name="connsiteY85" fmla="*/ 719137 h 804862"/>
                <a:gd name="connsiteX86" fmla="*/ 2381250 w 3952875"/>
                <a:gd name="connsiteY86" fmla="*/ 728662 h 804862"/>
                <a:gd name="connsiteX87" fmla="*/ 2376487 w 3952875"/>
                <a:gd name="connsiteY87" fmla="*/ 781050 h 804862"/>
                <a:gd name="connsiteX88" fmla="*/ 2362200 w 3952875"/>
                <a:gd name="connsiteY88"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69343 w 3952875"/>
                <a:gd name="connsiteY73" fmla="*/ 716756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86011 w 3952875"/>
                <a:gd name="connsiteY83" fmla="*/ 661987 h 804862"/>
                <a:gd name="connsiteX84" fmla="*/ 2393156 w 3952875"/>
                <a:gd name="connsiteY84" fmla="*/ 719138 h 804862"/>
                <a:gd name="connsiteX85" fmla="*/ 2381250 w 3952875"/>
                <a:gd name="connsiteY85" fmla="*/ 728662 h 804862"/>
                <a:gd name="connsiteX86" fmla="*/ 2376487 w 3952875"/>
                <a:gd name="connsiteY86" fmla="*/ 781050 h 804862"/>
                <a:gd name="connsiteX87" fmla="*/ 2362200 w 3952875"/>
                <a:gd name="connsiteY87"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69343 w 3952875"/>
                <a:gd name="connsiteY73" fmla="*/ 716756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86011 w 3952875"/>
                <a:gd name="connsiteY83" fmla="*/ 661987 h 804862"/>
                <a:gd name="connsiteX84" fmla="*/ 2381250 w 3952875"/>
                <a:gd name="connsiteY84" fmla="*/ 728662 h 804862"/>
                <a:gd name="connsiteX85" fmla="*/ 2376487 w 3952875"/>
                <a:gd name="connsiteY85" fmla="*/ 781050 h 804862"/>
                <a:gd name="connsiteX86" fmla="*/ 2362200 w 3952875"/>
                <a:gd name="connsiteY86"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69343 w 3952875"/>
                <a:gd name="connsiteY73" fmla="*/ 716756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86011 w 3952875"/>
                <a:gd name="connsiteY83" fmla="*/ 661987 h 804862"/>
                <a:gd name="connsiteX84" fmla="*/ 2376487 w 3952875"/>
                <a:gd name="connsiteY84" fmla="*/ 781050 h 804862"/>
                <a:gd name="connsiteX85" fmla="*/ 2362200 w 3952875"/>
                <a:gd name="connsiteY85"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62200 w 3952875"/>
                <a:gd name="connsiteY73" fmla="*/ 661987 h 804862"/>
                <a:gd name="connsiteX74" fmla="*/ 1476375 w 3952875"/>
                <a:gd name="connsiteY74" fmla="*/ 661987 h 804862"/>
                <a:gd name="connsiteX75" fmla="*/ 1271587 w 3952875"/>
                <a:gd name="connsiteY75" fmla="*/ 609600 h 804862"/>
                <a:gd name="connsiteX76" fmla="*/ 1185862 w 3952875"/>
                <a:gd name="connsiteY76" fmla="*/ 428625 h 804862"/>
                <a:gd name="connsiteX77" fmla="*/ 1566862 w 3952875"/>
                <a:gd name="connsiteY77" fmla="*/ 323850 h 804862"/>
                <a:gd name="connsiteX78" fmla="*/ 2376487 w 3952875"/>
                <a:gd name="connsiteY78" fmla="*/ 323850 h 804862"/>
                <a:gd name="connsiteX79" fmla="*/ 2762250 w 3952875"/>
                <a:gd name="connsiteY79" fmla="*/ 433387 h 804862"/>
                <a:gd name="connsiteX80" fmla="*/ 2686050 w 3952875"/>
                <a:gd name="connsiteY80" fmla="*/ 600075 h 804862"/>
                <a:gd name="connsiteX81" fmla="*/ 2486025 w 3952875"/>
                <a:gd name="connsiteY81" fmla="*/ 661987 h 804862"/>
                <a:gd name="connsiteX82" fmla="*/ 2386011 w 3952875"/>
                <a:gd name="connsiteY82" fmla="*/ 661987 h 804862"/>
                <a:gd name="connsiteX83" fmla="*/ 2376487 w 3952875"/>
                <a:gd name="connsiteY83" fmla="*/ 781050 h 804862"/>
                <a:gd name="connsiteX84" fmla="*/ 2362200 w 3952875"/>
                <a:gd name="connsiteY84"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62200 w 3952875"/>
                <a:gd name="connsiteY73" fmla="*/ 661987 h 804862"/>
                <a:gd name="connsiteX74" fmla="*/ 1476375 w 3952875"/>
                <a:gd name="connsiteY74" fmla="*/ 661987 h 804862"/>
                <a:gd name="connsiteX75" fmla="*/ 1271587 w 3952875"/>
                <a:gd name="connsiteY75" fmla="*/ 609600 h 804862"/>
                <a:gd name="connsiteX76" fmla="*/ 1185862 w 3952875"/>
                <a:gd name="connsiteY76" fmla="*/ 428625 h 804862"/>
                <a:gd name="connsiteX77" fmla="*/ 1566862 w 3952875"/>
                <a:gd name="connsiteY77" fmla="*/ 323850 h 804862"/>
                <a:gd name="connsiteX78" fmla="*/ 2376487 w 3952875"/>
                <a:gd name="connsiteY78" fmla="*/ 323850 h 804862"/>
                <a:gd name="connsiteX79" fmla="*/ 2762250 w 3952875"/>
                <a:gd name="connsiteY79" fmla="*/ 433387 h 804862"/>
                <a:gd name="connsiteX80" fmla="*/ 2686050 w 3952875"/>
                <a:gd name="connsiteY80" fmla="*/ 600075 h 804862"/>
                <a:gd name="connsiteX81" fmla="*/ 2486025 w 3952875"/>
                <a:gd name="connsiteY81" fmla="*/ 661987 h 804862"/>
                <a:gd name="connsiteX82" fmla="*/ 2386011 w 3952875"/>
                <a:gd name="connsiteY82" fmla="*/ 661987 h 804862"/>
                <a:gd name="connsiteX83" fmla="*/ 2378868 w 3952875"/>
                <a:gd name="connsiteY83" fmla="*/ 726282 h 804862"/>
                <a:gd name="connsiteX84" fmla="*/ 2376487 w 3952875"/>
                <a:gd name="connsiteY84" fmla="*/ 781050 h 804862"/>
                <a:gd name="connsiteX85" fmla="*/ 2362200 w 3952875"/>
                <a:gd name="connsiteY85"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257425 w 3952875"/>
                <a:gd name="connsiteY73" fmla="*/ 681038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86011 w 3952875"/>
                <a:gd name="connsiteY83" fmla="*/ 661987 h 804862"/>
                <a:gd name="connsiteX84" fmla="*/ 2378868 w 3952875"/>
                <a:gd name="connsiteY84" fmla="*/ 726282 h 804862"/>
                <a:gd name="connsiteX85" fmla="*/ 2376487 w 3952875"/>
                <a:gd name="connsiteY85" fmla="*/ 781050 h 804862"/>
                <a:gd name="connsiteX86" fmla="*/ 2362200 w 3952875"/>
                <a:gd name="connsiteY86"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81250 w 3952875"/>
                <a:gd name="connsiteY73" fmla="*/ 711994 h 804862"/>
                <a:gd name="connsiteX74" fmla="*/ 236220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86011 w 3952875"/>
                <a:gd name="connsiteY83" fmla="*/ 661987 h 804862"/>
                <a:gd name="connsiteX84" fmla="*/ 2378868 w 3952875"/>
                <a:gd name="connsiteY84" fmla="*/ 726282 h 804862"/>
                <a:gd name="connsiteX85" fmla="*/ 2376487 w 3952875"/>
                <a:gd name="connsiteY85" fmla="*/ 781050 h 804862"/>
                <a:gd name="connsiteX86" fmla="*/ 2362200 w 3952875"/>
                <a:gd name="connsiteY86" fmla="*/ 795337 h 804862"/>
                <a:gd name="connsiteX0" fmla="*/ 2362200 w 3952875"/>
                <a:gd name="connsiteY0" fmla="*/ 795337 h 804862"/>
                <a:gd name="connsiteX1" fmla="*/ 2543175 w 3952875"/>
                <a:gd name="connsiteY1" fmla="*/ 795337 h 804862"/>
                <a:gd name="connsiteX2" fmla="*/ 2519362 w 3952875"/>
                <a:gd name="connsiteY2" fmla="*/ 757237 h 804862"/>
                <a:gd name="connsiteX3" fmla="*/ 2528887 w 3952875"/>
                <a:gd name="connsiteY3" fmla="*/ 728662 h 804862"/>
                <a:gd name="connsiteX4" fmla="*/ 2538412 w 3952875"/>
                <a:gd name="connsiteY4" fmla="*/ 709612 h 804862"/>
                <a:gd name="connsiteX5" fmla="*/ 2800350 w 3952875"/>
                <a:gd name="connsiteY5" fmla="*/ 704850 h 804862"/>
                <a:gd name="connsiteX6" fmla="*/ 2943225 w 3952875"/>
                <a:gd name="connsiteY6" fmla="*/ 423862 h 804862"/>
                <a:gd name="connsiteX7" fmla="*/ 3181350 w 3952875"/>
                <a:gd name="connsiteY7" fmla="*/ 381000 h 804862"/>
                <a:gd name="connsiteX8" fmla="*/ 3443287 w 3952875"/>
                <a:gd name="connsiteY8" fmla="*/ 342900 h 804862"/>
                <a:gd name="connsiteX9" fmla="*/ 3686175 w 3952875"/>
                <a:gd name="connsiteY9" fmla="*/ 319087 h 804862"/>
                <a:gd name="connsiteX10" fmla="*/ 3876675 w 3952875"/>
                <a:gd name="connsiteY10" fmla="*/ 304800 h 804862"/>
                <a:gd name="connsiteX11" fmla="*/ 3886200 w 3952875"/>
                <a:gd name="connsiteY11" fmla="*/ 261937 h 804862"/>
                <a:gd name="connsiteX12" fmla="*/ 3905250 w 3952875"/>
                <a:gd name="connsiteY12" fmla="*/ 257175 h 804862"/>
                <a:gd name="connsiteX13" fmla="*/ 3910012 w 3952875"/>
                <a:gd name="connsiteY13" fmla="*/ 266700 h 804862"/>
                <a:gd name="connsiteX14" fmla="*/ 3943350 w 3952875"/>
                <a:gd name="connsiteY14" fmla="*/ 271462 h 804862"/>
                <a:gd name="connsiteX15" fmla="*/ 3952875 w 3952875"/>
                <a:gd name="connsiteY15" fmla="*/ 238125 h 804862"/>
                <a:gd name="connsiteX16" fmla="*/ 3952875 w 3952875"/>
                <a:gd name="connsiteY16" fmla="*/ 76200 h 804862"/>
                <a:gd name="connsiteX17" fmla="*/ 3938587 w 3952875"/>
                <a:gd name="connsiteY17" fmla="*/ 23812 h 804862"/>
                <a:gd name="connsiteX18" fmla="*/ 3924300 w 3952875"/>
                <a:gd name="connsiteY18" fmla="*/ 0 h 804862"/>
                <a:gd name="connsiteX19" fmla="*/ 3914775 w 3952875"/>
                <a:gd name="connsiteY19" fmla="*/ 0 h 804862"/>
                <a:gd name="connsiteX20" fmla="*/ 3910012 w 3952875"/>
                <a:gd name="connsiteY20" fmla="*/ 14287 h 804862"/>
                <a:gd name="connsiteX21" fmla="*/ 3919537 w 3952875"/>
                <a:gd name="connsiteY21" fmla="*/ 23812 h 804862"/>
                <a:gd name="connsiteX22" fmla="*/ 3919537 w 3952875"/>
                <a:gd name="connsiteY22" fmla="*/ 23812 h 804862"/>
                <a:gd name="connsiteX23" fmla="*/ 3905250 w 3952875"/>
                <a:gd name="connsiteY23" fmla="*/ 66675 h 804862"/>
                <a:gd name="connsiteX24" fmla="*/ 3905250 w 3952875"/>
                <a:gd name="connsiteY24" fmla="*/ 138112 h 804862"/>
                <a:gd name="connsiteX25" fmla="*/ 3871912 w 3952875"/>
                <a:gd name="connsiteY25" fmla="*/ 204787 h 804862"/>
                <a:gd name="connsiteX26" fmla="*/ 3876675 w 3952875"/>
                <a:gd name="connsiteY26" fmla="*/ 209550 h 804862"/>
                <a:gd name="connsiteX27" fmla="*/ 2047875 w 3952875"/>
                <a:gd name="connsiteY27" fmla="*/ 209550 h 804862"/>
                <a:gd name="connsiteX28" fmla="*/ 2014537 w 3952875"/>
                <a:gd name="connsiteY28" fmla="*/ 142875 h 804862"/>
                <a:gd name="connsiteX29" fmla="*/ 2005012 w 3952875"/>
                <a:gd name="connsiteY29" fmla="*/ 66675 h 804862"/>
                <a:gd name="connsiteX30" fmla="*/ 1943100 w 3952875"/>
                <a:gd name="connsiteY30" fmla="*/ 66675 h 804862"/>
                <a:gd name="connsiteX31" fmla="*/ 1938337 w 3952875"/>
                <a:gd name="connsiteY31" fmla="*/ 142875 h 804862"/>
                <a:gd name="connsiteX32" fmla="*/ 1909762 w 3952875"/>
                <a:gd name="connsiteY32" fmla="*/ 204787 h 804862"/>
                <a:gd name="connsiteX33" fmla="*/ 1909762 w 3952875"/>
                <a:gd name="connsiteY33" fmla="*/ 209550 h 804862"/>
                <a:gd name="connsiteX34" fmla="*/ 80962 w 3952875"/>
                <a:gd name="connsiteY34" fmla="*/ 209550 h 804862"/>
                <a:gd name="connsiteX35" fmla="*/ 57150 w 3952875"/>
                <a:gd name="connsiteY35" fmla="*/ 147637 h 804862"/>
                <a:gd name="connsiteX36" fmla="*/ 42862 w 3952875"/>
                <a:gd name="connsiteY36" fmla="*/ 71437 h 804862"/>
                <a:gd name="connsiteX37" fmla="*/ 38100 w 3952875"/>
                <a:gd name="connsiteY37" fmla="*/ 61912 h 804862"/>
                <a:gd name="connsiteX38" fmla="*/ 33337 w 3952875"/>
                <a:gd name="connsiteY38" fmla="*/ 33337 h 804862"/>
                <a:gd name="connsiteX39" fmla="*/ 47625 w 3952875"/>
                <a:gd name="connsiteY39" fmla="*/ 23812 h 804862"/>
                <a:gd name="connsiteX40" fmla="*/ 47625 w 3952875"/>
                <a:gd name="connsiteY40" fmla="*/ 4762 h 804862"/>
                <a:gd name="connsiteX41" fmla="*/ 47625 w 3952875"/>
                <a:gd name="connsiteY41" fmla="*/ 4762 h 804862"/>
                <a:gd name="connsiteX42" fmla="*/ 9525 w 3952875"/>
                <a:gd name="connsiteY42" fmla="*/ 33337 h 804862"/>
                <a:gd name="connsiteX43" fmla="*/ 0 w 3952875"/>
                <a:gd name="connsiteY43" fmla="*/ 66675 h 804862"/>
                <a:gd name="connsiteX44" fmla="*/ 0 w 3952875"/>
                <a:gd name="connsiteY44" fmla="*/ 238125 h 804862"/>
                <a:gd name="connsiteX45" fmla="*/ 28575 w 3952875"/>
                <a:gd name="connsiteY45" fmla="*/ 271462 h 804862"/>
                <a:gd name="connsiteX46" fmla="*/ 42862 w 3952875"/>
                <a:gd name="connsiteY46" fmla="*/ 266700 h 804862"/>
                <a:gd name="connsiteX47" fmla="*/ 133350 w 3952875"/>
                <a:gd name="connsiteY47" fmla="*/ 309562 h 804862"/>
                <a:gd name="connsiteX48" fmla="*/ 504825 w 3952875"/>
                <a:gd name="connsiteY48" fmla="*/ 342900 h 804862"/>
                <a:gd name="connsiteX49" fmla="*/ 762000 w 3952875"/>
                <a:gd name="connsiteY49" fmla="*/ 381000 h 804862"/>
                <a:gd name="connsiteX50" fmla="*/ 1014412 w 3952875"/>
                <a:gd name="connsiteY50" fmla="*/ 423862 h 804862"/>
                <a:gd name="connsiteX51" fmla="*/ 1133475 w 3952875"/>
                <a:gd name="connsiteY51" fmla="*/ 681037 h 804862"/>
                <a:gd name="connsiteX52" fmla="*/ 1162050 w 3952875"/>
                <a:gd name="connsiteY52" fmla="*/ 700087 h 804862"/>
                <a:gd name="connsiteX53" fmla="*/ 1204912 w 3952875"/>
                <a:gd name="connsiteY53" fmla="*/ 709612 h 804862"/>
                <a:gd name="connsiteX54" fmla="*/ 1419225 w 3952875"/>
                <a:gd name="connsiteY54" fmla="*/ 714375 h 804862"/>
                <a:gd name="connsiteX55" fmla="*/ 1423987 w 3952875"/>
                <a:gd name="connsiteY55" fmla="*/ 738187 h 804862"/>
                <a:gd name="connsiteX56" fmla="*/ 1428750 w 3952875"/>
                <a:gd name="connsiteY56" fmla="*/ 762000 h 804862"/>
                <a:gd name="connsiteX57" fmla="*/ 1428750 w 3952875"/>
                <a:gd name="connsiteY57" fmla="*/ 762000 h 804862"/>
                <a:gd name="connsiteX58" fmla="*/ 1409700 w 3952875"/>
                <a:gd name="connsiteY58" fmla="*/ 800100 h 804862"/>
                <a:gd name="connsiteX59" fmla="*/ 1590675 w 3952875"/>
                <a:gd name="connsiteY59" fmla="*/ 800100 h 804862"/>
                <a:gd name="connsiteX60" fmla="*/ 1585912 w 3952875"/>
                <a:gd name="connsiteY60" fmla="*/ 781050 h 804862"/>
                <a:gd name="connsiteX61" fmla="*/ 1571625 w 3952875"/>
                <a:gd name="connsiteY61" fmla="*/ 766762 h 804862"/>
                <a:gd name="connsiteX62" fmla="*/ 1566862 w 3952875"/>
                <a:gd name="connsiteY62" fmla="*/ 747712 h 804862"/>
                <a:gd name="connsiteX63" fmla="*/ 1585912 w 3952875"/>
                <a:gd name="connsiteY63" fmla="*/ 723900 h 804862"/>
                <a:gd name="connsiteX64" fmla="*/ 1590675 w 3952875"/>
                <a:gd name="connsiteY64" fmla="*/ 714375 h 804862"/>
                <a:gd name="connsiteX65" fmla="*/ 1909762 w 3952875"/>
                <a:gd name="connsiteY65" fmla="*/ 714375 h 804862"/>
                <a:gd name="connsiteX66" fmla="*/ 1905000 w 3952875"/>
                <a:gd name="connsiteY66" fmla="*/ 776287 h 804862"/>
                <a:gd name="connsiteX67" fmla="*/ 1881187 w 3952875"/>
                <a:gd name="connsiteY67" fmla="*/ 785812 h 804862"/>
                <a:gd name="connsiteX68" fmla="*/ 1876425 w 3952875"/>
                <a:gd name="connsiteY68" fmla="*/ 795337 h 804862"/>
                <a:gd name="connsiteX69" fmla="*/ 2081212 w 3952875"/>
                <a:gd name="connsiteY69" fmla="*/ 804862 h 804862"/>
                <a:gd name="connsiteX70" fmla="*/ 2081212 w 3952875"/>
                <a:gd name="connsiteY70" fmla="*/ 785812 h 804862"/>
                <a:gd name="connsiteX71" fmla="*/ 2047875 w 3952875"/>
                <a:gd name="connsiteY71" fmla="*/ 781050 h 804862"/>
                <a:gd name="connsiteX72" fmla="*/ 2043112 w 3952875"/>
                <a:gd name="connsiteY72" fmla="*/ 714375 h 804862"/>
                <a:gd name="connsiteX73" fmla="*/ 2381250 w 3952875"/>
                <a:gd name="connsiteY73" fmla="*/ 711994 h 804862"/>
                <a:gd name="connsiteX74" fmla="*/ 2381250 w 3952875"/>
                <a:gd name="connsiteY74" fmla="*/ 661987 h 804862"/>
                <a:gd name="connsiteX75" fmla="*/ 1476375 w 3952875"/>
                <a:gd name="connsiteY75" fmla="*/ 661987 h 804862"/>
                <a:gd name="connsiteX76" fmla="*/ 1271587 w 3952875"/>
                <a:gd name="connsiteY76" fmla="*/ 609600 h 804862"/>
                <a:gd name="connsiteX77" fmla="*/ 1185862 w 3952875"/>
                <a:gd name="connsiteY77" fmla="*/ 428625 h 804862"/>
                <a:gd name="connsiteX78" fmla="*/ 1566862 w 3952875"/>
                <a:gd name="connsiteY78" fmla="*/ 323850 h 804862"/>
                <a:gd name="connsiteX79" fmla="*/ 2376487 w 3952875"/>
                <a:gd name="connsiteY79" fmla="*/ 323850 h 804862"/>
                <a:gd name="connsiteX80" fmla="*/ 2762250 w 3952875"/>
                <a:gd name="connsiteY80" fmla="*/ 433387 h 804862"/>
                <a:gd name="connsiteX81" fmla="*/ 2686050 w 3952875"/>
                <a:gd name="connsiteY81" fmla="*/ 600075 h 804862"/>
                <a:gd name="connsiteX82" fmla="*/ 2486025 w 3952875"/>
                <a:gd name="connsiteY82" fmla="*/ 661987 h 804862"/>
                <a:gd name="connsiteX83" fmla="*/ 2386011 w 3952875"/>
                <a:gd name="connsiteY83" fmla="*/ 661987 h 804862"/>
                <a:gd name="connsiteX84" fmla="*/ 2378868 w 3952875"/>
                <a:gd name="connsiteY84" fmla="*/ 726282 h 804862"/>
                <a:gd name="connsiteX85" fmla="*/ 2376487 w 3952875"/>
                <a:gd name="connsiteY85" fmla="*/ 781050 h 804862"/>
                <a:gd name="connsiteX86" fmla="*/ 2362200 w 3952875"/>
                <a:gd name="connsiteY86" fmla="*/ 795337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952875" h="804862">
                  <a:moveTo>
                    <a:pt x="2362200" y="795337"/>
                  </a:moveTo>
                  <a:cubicBezTo>
                    <a:pt x="2389981" y="797718"/>
                    <a:pt x="2516981" y="801687"/>
                    <a:pt x="2543175" y="795337"/>
                  </a:cubicBezTo>
                  <a:lnTo>
                    <a:pt x="2519362" y="757237"/>
                  </a:lnTo>
                  <a:lnTo>
                    <a:pt x="2528887" y="728662"/>
                  </a:lnTo>
                  <a:lnTo>
                    <a:pt x="2538412" y="709612"/>
                  </a:lnTo>
                  <a:lnTo>
                    <a:pt x="2800350" y="704850"/>
                  </a:lnTo>
                  <a:lnTo>
                    <a:pt x="2943225" y="423862"/>
                  </a:lnTo>
                  <a:lnTo>
                    <a:pt x="3181350" y="381000"/>
                  </a:lnTo>
                  <a:lnTo>
                    <a:pt x="3443287" y="342900"/>
                  </a:lnTo>
                  <a:lnTo>
                    <a:pt x="3686175" y="319087"/>
                  </a:lnTo>
                  <a:lnTo>
                    <a:pt x="3876675" y="304800"/>
                  </a:lnTo>
                  <a:lnTo>
                    <a:pt x="3886200" y="261937"/>
                  </a:lnTo>
                  <a:lnTo>
                    <a:pt x="3905250" y="257175"/>
                  </a:lnTo>
                  <a:lnTo>
                    <a:pt x="3910012" y="266700"/>
                  </a:lnTo>
                  <a:lnTo>
                    <a:pt x="3943350" y="271462"/>
                  </a:lnTo>
                  <a:lnTo>
                    <a:pt x="3952875" y="238125"/>
                  </a:lnTo>
                  <a:lnTo>
                    <a:pt x="3952875" y="76200"/>
                  </a:lnTo>
                  <a:lnTo>
                    <a:pt x="3938587" y="23812"/>
                  </a:lnTo>
                  <a:lnTo>
                    <a:pt x="3924300" y="0"/>
                  </a:lnTo>
                  <a:lnTo>
                    <a:pt x="3914775" y="0"/>
                  </a:lnTo>
                  <a:lnTo>
                    <a:pt x="3910012" y="14287"/>
                  </a:lnTo>
                  <a:lnTo>
                    <a:pt x="3919537" y="23812"/>
                  </a:lnTo>
                  <a:lnTo>
                    <a:pt x="3919537" y="23812"/>
                  </a:lnTo>
                  <a:lnTo>
                    <a:pt x="3905250" y="66675"/>
                  </a:lnTo>
                  <a:lnTo>
                    <a:pt x="3905250" y="138112"/>
                  </a:lnTo>
                  <a:lnTo>
                    <a:pt x="3871912" y="204787"/>
                  </a:lnTo>
                  <a:lnTo>
                    <a:pt x="3876675" y="209550"/>
                  </a:lnTo>
                  <a:lnTo>
                    <a:pt x="2047875" y="209550"/>
                  </a:lnTo>
                  <a:lnTo>
                    <a:pt x="2014537" y="142875"/>
                  </a:lnTo>
                  <a:lnTo>
                    <a:pt x="2005012" y="66675"/>
                  </a:lnTo>
                  <a:lnTo>
                    <a:pt x="1943100" y="66675"/>
                  </a:lnTo>
                  <a:lnTo>
                    <a:pt x="1938337" y="142875"/>
                  </a:lnTo>
                  <a:lnTo>
                    <a:pt x="1909762" y="204787"/>
                  </a:lnTo>
                  <a:lnTo>
                    <a:pt x="1909762" y="209550"/>
                  </a:lnTo>
                  <a:lnTo>
                    <a:pt x="80962" y="209550"/>
                  </a:lnTo>
                  <a:lnTo>
                    <a:pt x="57150" y="147637"/>
                  </a:lnTo>
                  <a:lnTo>
                    <a:pt x="42862" y="71437"/>
                  </a:lnTo>
                  <a:lnTo>
                    <a:pt x="38100" y="61912"/>
                  </a:lnTo>
                  <a:lnTo>
                    <a:pt x="33337" y="33337"/>
                  </a:lnTo>
                  <a:lnTo>
                    <a:pt x="47625" y="23812"/>
                  </a:lnTo>
                  <a:lnTo>
                    <a:pt x="47625" y="4762"/>
                  </a:lnTo>
                  <a:lnTo>
                    <a:pt x="47625" y="4762"/>
                  </a:lnTo>
                  <a:lnTo>
                    <a:pt x="9525" y="33337"/>
                  </a:lnTo>
                  <a:lnTo>
                    <a:pt x="0" y="66675"/>
                  </a:lnTo>
                  <a:lnTo>
                    <a:pt x="0" y="238125"/>
                  </a:lnTo>
                  <a:lnTo>
                    <a:pt x="28575" y="271462"/>
                  </a:lnTo>
                  <a:lnTo>
                    <a:pt x="42862" y="266700"/>
                  </a:lnTo>
                  <a:lnTo>
                    <a:pt x="133350" y="309562"/>
                  </a:lnTo>
                  <a:lnTo>
                    <a:pt x="504825" y="342900"/>
                  </a:lnTo>
                  <a:lnTo>
                    <a:pt x="762000" y="381000"/>
                  </a:lnTo>
                  <a:lnTo>
                    <a:pt x="1014412" y="423862"/>
                  </a:lnTo>
                  <a:lnTo>
                    <a:pt x="1133475" y="681037"/>
                  </a:lnTo>
                  <a:lnTo>
                    <a:pt x="1162050" y="700087"/>
                  </a:lnTo>
                  <a:lnTo>
                    <a:pt x="1204912" y="709612"/>
                  </a:lnTo>
                  <a:lnTo>
                    <a:pt x="1419225" y="714375"/>
                  </a:lnTo>
                  <a:lnTo>
                    <a:pt x="1423987" y="738187"/>
                  </a:lnTo>
                  <a:lnTo>
                    <a:pt x="1428750" y="762000"/>
                  </a:lnTo>
                  <a:lnTo>
                    <a:pt x="1428750" y="762000"/>
                  </a:lnTo>
                  <a:lnTo>
                    <a:pt x="1409700" y="800100"/>
                  </a:lnTo>
                  <a:lnTo>
                    <a:pt x="1590675" y="800100"/>
                  </a:lnTo>
                  <a:lnTo>
                    <a:pt x="1585912" y="781050"/>
                  </a:lnTo>
                  <a:lnTo>
                    <a:pt x="1571625" y="766762"/>
                  </a:lnTo>
                  <a:lnTo>
                    <a:pt x="1566862" y="747712"/>
                  </a:lnTo>
                  <a:lnTo>
                    <a:pt x="1585912" y="723900"/>
                  </a:lnTo>
                  <a:lnTo>
                    <a:pt x="1590675" y="714375"/>
                  </a:lnTo>
                  <a:lnTo>
                    <a:pt x="1909762" y="714375"/>
                  </a:lnTo>
                  <a:lnTo>
                    <a:pt x="1905000" y="776287"/>
                  </a:lnTo>
                  <a:lnTo>
                    <a:pt x="1881187" y="785812"/>
                  </a:lnTo>
                  <a:lnTo>
                    <a:pt x="1876425" y="795337"/>
                  </a:lnTo>
                  <a:lnTo>
                    <a:pt x="2081212" y="804862"/>
                  </a:lnTo>
                  <a:lnTo>
                    <a:pt x="2081212" y="785812"/>
                  </a:lnTo>
                  <a:lnTo>
                    <a:pt x="2047875" y="781050"/>
                  </a:lnTo>
                  <a:lnTo>
                    <a:pt x="2043112" y="714375"/>
                  </a:lnTo>
                  <a:lnTo>
                    <a:pt x="2381250" y="711994"/>
                  </a:lnTo>
                  <a:lnTo>
                    <a:pt x="2381250" y="661987"/>
                  </a:lnTo>
                  <a:lnTo>
                    <a:pt x="1476375" y="661987"/>
                  </a:lnTo>
                  <a:lnTo>
                    <a:pt x="1271587" y="609600"/>
                  </a:lnTo>
                  <a:lnTo>
                    <a:pt x="1185862" y="428625"/>
                  </a:lnTo>
                  <a:lnTo>
                    <a:pt x="1566862" y="323850"/>
                  </a:lnTo>
                  <a:lnTo>
                    <a:pt x="2376487" y="323850"/>
                  </a:lnTo>
                  <a:lnTo>
                    <a:pt x="2762250" y="433387"/>
                  </a:lnTo>
                  <a:lnTo>
                    <a:pt x="2686050" y="600075"/>
                  </a:lnTo>
                  <a:lnTo>
                    <a:pt x="2486025" y="661987"/>
                  </a:lnTo>
                  <a:lnTo>
                    <a:pt x="2386011" y="661987"/>
                  </a:lnTo>
                  <a:cubicBezTo>
                    <a:pt x="2383630" y="684212"/>
                    <a:pt x="2381249" y="704057"/>
                    <a:pt x="2378868" y="726282"/>
                  </a:cubicBezTo>
                  <a:lnTo>
                    <a:pt x="2376487" y="781050"/>
                  </a:lnTo>
                  <a:lnTo>
                    <a:pt x="2362200" y="795337"/>
                  </a:lnTo>
                  <a:close/>
                </a:path>
              </a:pathLst>
            </a:custGeom>
            <a:solidFill>
              <a:schemeClr val="bg1">
                <a:lumMod val="65000"/>
              </a:schemeClr>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defTabSz="757238"/>
              <a:endParaRPr lang="zh-TW" altLang="en-US"/>
            </a:p>
          </p:txBody>
        </p:sp>
        <p:sp>
          <p:nvSpPr>
            <p:cNvPr id="11" name="手繪多邊形 10"/>
            <p:cNvSpPr/>
            <p:nvPr/>
          </p:nvSpPr>
          <p:spPr bwMode="auto">
            <a:xfrm>
              <a:off x="3388519" y="4145756"/>
              <a:ext cx="1507331" cy="1369219"/>
            </a:xfrm>
            <a:custGeom>
              <a:avLst/>
              <a:gdLst>
                <a:gd name="connsiteX0" fmla="*/ 61912 w 1507331"/>
                <a:gd name="connsiteY0" fmla="*/ 0 h 1369219"/>
                <a:gd name="connsiteX1" fmla="*/ 0 w 1507331"/>
                <a:gd name="connsiteY1" fmla="*/ 66675 h 1369219"/>
                <a:gd name="connsiteX2" fmla="*/ 97631 w 1507331"/>
                <a:gd name="connsiteY2" fmla="*/ 173832 h 1369219"/>
                <a:gd name="connsiteX3" fmla="*/ 209550 w 1507331"/>
                <a:gd name="connsiteY3" fmla="*/ 338138 h 1369219"/>
                <a:gd name="connsiteX4" fmla="*/ 307181 w 1507331"/>
                <a:gd name="connsiteY4" fmla="*/ 528638 h 1369219"/>
                <a:gd name="connsiteX5" fmla="*/ 373856 w 1507331"/>
                <a:gd name="connsiteY5" fmla="*/ 745332 h 1369219"/>
                <a:gd name="connsiteX6" fmla="*/ 395287 w 1507331"/>
                <a:gd name="connsiteY6" fmla="*/ 885825 h 1369219"/>
                <a:gd name="connsiteX7" fmla="*/ 407194 w 1507331"/>
                <a:gd name="connsiteY7" fmla="*/ 1104900 h 1369219"/>
                <a:gd name="connsiteX8" fmla="*/ 407194 w 1507331"/>
                <a:gd name="connsiteY8" fmla="*/ 1326357 h 1369219"/>
                <a:gd name="connsiteX9" fmla="*/ 402431 w 1507331"/>
                <a:gd name="connsiteY9" fmla="*/ 1369219 h 1369219"/>
                <a:gd name="connsiteX10" fmla="*/ 1102519 w 1507331"/>
                <a:gd name="connsiteY10" fmla="*/ 1369219 h 1369219"/>
                <a:gd name="connsiteX11" fmla="*/ 1100137 w 1507331"/>
                <a:gd name="connsiteY11" fmla="*/ 981075 h 1369219"/>
                <a:gd name="connsiteX12" fmla="*/ 1133475 w 1507331"/>
                <a:gd name="connsiteY12" fmla="*/ 754857 h 1369219"/>
                <a:gd name="connsiteX13" fmla="*/ 1173956 w 1507331"/>
                <a:gd name="connsiteY13" fmla="*/ 607219 h 1369219"/>
                <a:gd name="connsiteX14" fmla="*/ 1245394 w 1507331"/>
                <a:gd name="connsiteY14" fmla="*/ 433388 h 1369219"/>
                <a:gd name="connsiteX15" fmla="*/ 1323975 w 1507331"/>
                <a:gd name="connsiteY15" fmla="*/ 292894 h 1369219"/>
                <a:gd name="connsiteX16" fmla="*/ 1383506 w 1507331"/>
                <a:gd name="connsiteY16" fmla="*/ 214313 h 1369219"/>
                <a:gd name="connsiteX17" fmla="*/ 1438275 w 1507331"/>
                <a:gd name="connsiteY17" fmla="*/ 140494 h 1369219"/>
                <a:gd name="connsiteX18" fmla="*/ 1493044 w 1507331"/>
                <a:gd name="connsiteY18" fmla="*/ 80963 h 1369219"/>
                <a:gd name="connsiteX19" fmla="*/ 1507331 w 1507331"/>
                <a:gd name="connsiteY19" fmla="*/ 64294 h 1369219"/>
                <a:gd name="connsiteX20" fmla="*/ 1443037 w 1507331"/>
                <a:gd name="connsiteY20" fmla="*/ 0 h 1369219"/>
                <a:gd name="connsiteX21" fmla="*/ 61912 w 1507331"/>
                <a:gd name="connsiteY21" fmla="*/ 0 h 13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7331" h="1369219">
                  <a:moveTo>
                    <a:pt x="61912" y="0"/>
                  </a:moveTo>
                  <a:lnTo>
                    <a:pt x="0" y="66675"/>
                  </a:lnTo>
                  <a:lnTo>
                    <a:pt x="97631" y="173832"/>
                  </a:lnTo>
                  <a:lnTo>
                    <a:pt x="209550" y="338138"/>
                  </a:lnTo>
                  <a:lnTo>
                    <a:pt x="307181" y="528638"/>
                  </a:lnTo>
                  <a:lnTo>
                    <a:pt x="373856" y="745332"/>
                  </a:lnTo>
                  <a:lnTo>
                    <a:pt x="395287" y="885825"/>
                  </a:lnTo>
                  <a:lnTo>
                    <a:pt x="407194" y="1104900"/>
                  </a:lnTo>
                  <a:lnTo>
                    <a:pt x="407194" y="1326357"/>
                  </a:lnTo>
                  <a:lnTo>
                    <a:pt x="402431" y="1369219"/>
                  </a:lnTo>
                  <a:lnTo>
                    <a:pt x="1102519" y="1369219"/>
                  </a:lnTo>
                  <a:lnTo>
                    <a:pt x="1100137" y="981075"/>
                  </a:lnTo>
                  <a:lnTo>
                    <a:pt x="1133475" y="754857"/>
                  </a:lnTo>
                  <a:lnTo>
                    <a:pt x="1173956" y="607219"/>
                  </a:lnTo>
                  <a:lnTo>
                    <a:pt x="1245394" y="433388"/>
                  </a:lnTo>
                  <a:lnTo>
                    <a:pt x="1323975" y="292894"/>
                  </a:lnTo>
                  <a:lnTo>
                    <a:pt x="1383506" y="214313"/>
                  </a:lnTo>
                  <a:lnTo>
                    <a:pt x="1438275" y="140494"/>
                  </a:lnTo>
                  <a:lnTo>
                    <a:pt x="1493044" y="80963"/>
                  </a:lnTo>
                  <a:lnTo>
                    <a:pt x="1507331" y="64294"/>
                  </a:lnTo>
                  <a:lnTo>
                    <a:pt x="1443037" y="0"/>
                  </a:lnTo>
                  <a:lnTo>
                    <a:pt x="61912" y="0"/>
                  </a:lnTo>
                  <a:close/>
                </a:path>
              </a:pathLst>
            </a:custGeom>
            <a:solidFill>
              <a:schemeClr val="bg1">
                <a:lumMod val="65000"/>
              </a:schemeClr>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defTabSz="757238"/>
              <a:endParaRPr lang="zh-TW" altLang="en-US"/>
            </a:p>
          </p:txBody>
        </p:sp>
        <p:sp>
          <p:nvSpPr>
            <p:cNvPr id="17" name="手繪多邊形 16"/>
            <p:cNvSpPr/>
            <p:nvPr/>
          </p:nvSpPr>
          <p:spPr bwMode="auto">
            <a:xfrm>
              <a:off x="130072" y="5706576"/>
              <a:ext cx="533542" cy="294173"/>
            </a:xfrm>
            <a:custGeom>
              <a:avLst/>
              <a:gdLst>
                <a:gd name="connsiteX0" fmla="*/ 0 w 996950"/>
                <a:gd name="connsiteY0" fmla="*/ 0 h 196850"/>
                <a:gd name="connsiteX1" fmla="*/ 996950 w 996950"/>
                <a:gd name="connsiteY1" fmla="*/ 0 h 196850"/>
                <a:gd name="connsiteX2" fmla="*/ 996950 w 996950"/>
                <a:gd name="connsiteY2" fmla="*/ 190500 h 196850"/>
                <a:gd name="connsiteX3" fmla="*/ 19050 w 996950"/>
                <a:gd name="connsiteY3" fmla="*/ 196850 h 196850"/>
                <a:gd name="connsiteX0" fmla="*/ 7137 w 977900"/>
                <a:gd name="connsiteY0" fmla="*/ 0 h 205585"/>
                <a:gd name="connsiteX1" fmla="*/ 977900 w 977900"/>
                <a:gd name="connsiteY1" fmla="*/ 8735 h 205585"/>
                <a:gd name="connsiteX2" fmla="*/ 977900 w 977900"/>
                <a:gd name="connsiteY2" fmla="*/ 199235 h 205585"/>
                <a:gd name="connsiteX3" fmla="*/ 0 w 977900"/>
                <a:gd name="connsiteY3" fmla="*/ 205585 h 205585"/>
                <a:gd name="connsiteX0" fmla="*/ 0 w 988221"/>
                <a:gd name="connsiteY0" fmla="*/ 0 h 199762"/>
                <a:gd name="connsiteX1" fmla="*/ 988221 w 988221"/>
                <a:gd name="connsiteY1" fmla="*/ 2912 h 199762"/>
                <a:gd name="connsiteX2" fmla="*/ 988221 w 988221"/>
                <a:gd name="connsiteY2" fmla="*/ 193412 h 199762"/>
                <a:gd name="connsiteX3" fmla="*/ 10321 w 988221"/>
                <a:gd name="connsiteY3" fmla="*/ 199762 h 199762"/>
                <a:gd name="connsiteX0" fmla="*/ 1318 w 977900"/>
                <a:gd name="connsiteY0" fmla="*/ 8735 h 196850"/>
                <a:gd name="connsiteX1" fmla="*/ 977900 w 977900"/>
                <a:gd name="connsiteY1" fmla="*/ 0 h 196850"/>
                <a:gd name="connsiteX2" fmla="*/ 977900 w 977900"/>
                <a:gd name="connsiteY2" fmla="*/ 190500 h 196850"/>
                <a:gd name="connsiteX3" fmla="*/ 0 w 977900"/>
                <a:gd name="connsiteY3" fmla="*/ 196850 h 196850"/>
                <a:gd name="connsiteX0" fmla="*/ 7137 w 977900"/>
                <a:gd name="connsiteY0" fmla="*/ 0 h 199762"/>
                <a:gd name="connsiteX1" fmla="*/ 977900 w 977900"/>
                <a:gd name="connsiteY1" fmla="*/ 2912 h 199762"/>
                <a:gd name="connsiteX2" fmla="*/ 977900 w 977900"/>
                <a:gd name="connsiteY2" fmla="*/ 193412 h 199762"/>
                <a:gd name="connsiteX3" fmla="*/ 0 w 977900"/>
                <a:gd name="connsiteY3" fmla="*/ 199762 h 199762"/>
                <a:gd name="connsiteX0" fmla="*/ 1318 w 977900"/>
                <a:gd name="connsiteY0" fmla="*/ 14558 h 196850"/>
                <a:gd name="connsiteX1" fmla="*/ 977900 w 977900"/>
                <a:gd name="connsiteY1" fmla="*/ 0 h 196850"/>
                <a:gd name="connsiteX2" fmla="*/ 977900 w 977900"/>
                <a:gd name="connsiteY2" fmla="*/ 190500 h 196850"/>
                <a:gd name="connsiteX3" fmla="*/ 0 w 977900"/>
                <a:gd name="connsiteY3" fmla="*/ 196850 h 196850"/>
                <a:gd name="connsiteX0" fmla="*/ 1318 w 977900"/>
                <a:gd name="connsiteY0" fmla="*/ 0 h 199763"/>
                <a:gd name="connsiteX1" fmla="*/ 977900 w 977900"/>
                <a:gd name="connsiteY1" fmla="*/ 2913 h 199763"/>
                <a:gd name="connsiteX2" fmla="*/ 977900 w 977900"/>
                <a:gd name="connsiteY2" fmla="*/ 193413 h 199763"/>
                <a:gd name="connsiteX3" fmla="*/ 0 w 977900"/>
                <a:gd name="connsiteY3" fmla="*/ 199763 h 199763"/>
                <a:gd name="connsiteX0" fmla="*/ 1318 w 977900"/>
                <a:gd name="connsiteY0" fmla="*/ 8734 h 196850"/>
                <a:gd name="connsiteX1" fmla="*/ 977900 w 977900"/>
                <a:gd name="connsiteY1" fmla="*/ 0 h 196850"/>
                <a:gd name="connsiteX2" fmla="*/ 977900 w 977900"/>
                <a:gd name="connsiteY2" fmla="*/ 190500 h 196850"/>
                <a:gd name="connsiteX3" fmla="*/ 0 w 977900"/>
                <a:gd name="connsiteY3" fmla="*/ 196850 h 196850"/>
                <a:gd name="connsiteX0" fmla="*/ 1318 w 977900"/>
                <a:gd name="connsiteY0" fmla="*/ 0 h 199763"/>
                <a:gd name="connsiteX1" fmla="*/ 977900 w 977900"/>
                <a:gd name="connsiteY1" fmla="*/ 2913 h 199763"/>
                <a:gd name="connsiteX2" fmla="*/ 977900 w 977900"/>
                <a:gd name="connsiteY2" fmla="*/ 193413 h 199763"/>
                <a:gd name="connsiteX3" fmla="*/ 0 w 977900"/>
                <a:gd name="connsiteY3" fmla="*/ 199763 h 199763"/>
              </a:gdLst>
              <a:ahLst/>
              <a:cxnLst>
                <a:cxn ang="0">
                  <a:pos x="connsiteX0" y="connsiteY0"/>
                </a:cxn>
                <a:cxn ang="0">
                  <a:pos x="connsiteX1" y="connsiteY1"/>
                </a:cxn>
                <a:cxn ang="0">
                  <a:pos x="connsiteX2" y="connsiteY2"/>
                </a:cxn>
                <a:cxn ang="0">
                  <a:pos x="connsiteX3" y="connsiteY3"/>
                </a:cxn>
              </a:cxnLst>
              <a:rect l="l" t="t" r="r" b="b"/>
              <a:pathLst>
                <a:path w="977900" h="199763">
                  <a:moveTo>
                    <a:pt x="1318" y="0"/>
                  </a:moveTo>
                  <a:lnTo>
                    <a:pt x="977900" y="2913"/>
                  </a:lnTo>
                  <a:lnTo>
                    <a:pt x="977900" y="193413"/>
                  </a:lnTo>
                  <a:lnTo>
                    <a:pt x="0" y="199763"/>
                  </a:lnTo>
                </a:path>
              </a:pathLst>
            </a:custGeom>
            <a:gradFill>
              <a:gsLst>
                <a:gs pos="0">
                  <a:srgbClr val="3399FF"/>
                </a:gs>
                <a:gs pos="100000">
                  <a:schemeClr val="accent5"/>
                </a:gs>
              </a:gsLst>
              <a:lin ang="5400000" scaled="0"/>
            </a:gra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Tahoma" pitchFamily="34" charset="0"/>
                <a:ea typeface="新細明體" pitchFamily="18" charset="-120"/>
              </a:endParaRPr>
            </a:p>
          </p:txBody>
        </p:sp>
        <p:sp>
          <p:nvSpPr>
            <p:cNvPr id="18" name="手繪多邊形 17"/>
            <p:cNvSpPr/>
            <p:nvPr/>
          </p:nvSpPr>
          <p:spPr bwMode="auto">
            <a:xfrm>
              <a:off x="650914" y="5452836"/>
              <a:ext cx="323366" cy="600657"/>
            </a:xfrm>
            <a:custGeom>
              <a:avLst/>
              <a:gdLst>
                <a:gd name="connsiteX0" fmla="*/ 159543 w 404812"/>
                <a:gd name="connsiteY0" fmla="*/ 209550 h 752475"/>
                <a:gd name="connsiteX1" fmla="*/ 338137 w 404812"/>
                <a:gd name="connsiteY1" fmla="*/ 211932 h 752475"/>
                <a:gd name="connsiteX2" fmla="*/ 338137 w 404812"/>
                <a:gd name="connsiteY2" fmla="*/ 164307 h 752475"/>
                <a:gd name="connsiteX3" fmla="*/ 111918 w 404812"/>
                <a:gd name="connsiteY3" fmla="*/ 171450 h 752475"/>
                <a:gd name="connsiteX4" fmla="*/ 111918 w 404812"/>
                <a:gd name="connsiteY4" fmla="*/ 145257 h 752475"/>
                <a:gd name="connsiteX5" fmla="*/ 73818 w 404812"/>
                <a:gd name="connsiteY5" fmla="*/ 104775 h 752475"/>
                <a:gd name="connsiteX6" fmla="*/ 71437 w 404812"/>
                <a:gd name="connsiteY6" fmla="*/ 80963 h 752475"/>
                <a:gd name="connsiteX7" fmla="*/ 66675 w 404812"/>
                <a:gd name="connsiteY7" fmla="*/ 0 h 752475"/>
                <a:gd name="connsiteX8" fmla="*/ 23812 w 404812"/>
                <a:gd name="connsiteY8" fmla="*/ 0 h 752475"/>
                <a:gd name="connsiteX9" fmla="*/ 23812 w 404812"/>
                <a:gd name="connsiteY9" fmla="*/ 728663 h 752475"/>
                <a:gd name="connsiteX10" fmla="*/ 0 w 404812"/>
                <a:gd name="connsiteY10" fmla="*/ 731044 h 752475"/>
                <a:gd name="connsiteX11" fmla="*/ 2381 w 404812"/>
                <a:gd name="connsiteY11" fmla="*/ 752475 h 752475"/>
                <a:gd name="connsiteX12" fmla="*/ 404812 w 404812"/>
                <a:gd name="connsiteY12" fmla="*/ 750094 h 752475"/>
                <a:gd name="connsiteX13" fmla="*/ 402431 w 404812"/>
                <a:gd name="connsiteY13" fmla="*/ 726282 h 752475"/>
                <a:gd name="connsiteX14" fmla="*/ 383381 w 404812"/>
                <a:gd name="connsiteY14" fmla="*/ 726282 h 752475"/>
                <a:gd name="connsiteX15" fmla="*/ 385762 w 404812"/>
                <a:gd name="connsiteY15" fmla="*/ 616744 h 752475"/>
                <a:gd name="connsiteX16" fmla="*/ 338137 w 404812"/>
                <a:gd name="connsiteY16" fmla="*/ 619125 h 752475"/>
                <a:gd name="connsiteX17" fmla="*/ 116681 w 404812"/>
                <a:gd name="connsiteY17" fmla="*/ 392907 h 752475"/>
                <a:gd name="connsiteX18" fmla="*/ 335756 w 404812"/>
                <a:gd name="connsiteY18" fmla="*/ 395288 h 752475"/>
                <a:gd name="connsiteX19" fmla="*/ 335756 w 404812"/>
                <a:gd name="connsiteY19" fmla="*/ 214313 h 752475"/>
                <a:gd name="connsiteX20" fmla="*/ 290512 w 404812"/>
                <a:gd name="connsiteY20" fmla="*/ 214313 h 752475"/>
                <a:gd name="connsiteX21" fmla="*/ 292893 w 404812"/>
                <a:gd name="connsiteY21" fmla="*/ 335757 h 752475"/>
                <a:gd name="connsiteX22" fmla="*/ 283368 w 404812"/>
                <a:gd name="connsiteY22" fmla="*/ 345282 h 752475"/>
                <a:gd name="connsiteX23" fmla="*/ 169068 w 404812"/>
                <a:gd name="connsiteY23" fmla="*/ 352425 h 752475"/>
                <a:gd name="connsiteX24" fmla="*/ 161925 w 404812"/>
                <a:gd name="connsiteY24" fmla="*/ 335757 h 752475"/>
                <a:gd name="connsiteX25" fmla="*/ 159543 w 404812"/>
                <a:gd name="connsiteY25" fmla="*/ 20955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4812" h="752475">
                  <a:moveTo>
                    <a:pt x="159543" y="209550"/>
                  </a:moveTo>
                  <a:lnTo>
                    <a:pt x="338137" y="211932"/>
                  </a:lnTo>
                  <a:lnTo>
                    <a:pt x="338137" y="164307"/>
                  </a:lnTo>
                  <a:lnTo>
                    <a:pt x="111918" y="171450"/>
                  </a:lnTo>
                  <a:lnTo>
                    <a:pt x="111918" y="145257"/>
                  </a:lnTo>
                  <a:lnTo>
                    <a:pt x="73818" y="104775"/>
                  </a:lnTo>
                  <a:lnTo>
                    <a:pt x="71437" y="80963"/>
                  </a:lnTo>
                  <a:lnTo>
                    <a:pt x="66675" y="0"/>
                  </a:lnTo>
                  <a:lnTo>
                    <a:pt x="23812" y="0"/>
                  </a:lnTo>
                  <a:lnTo>
                    <a:pt x="23812" y="728663"/>
                  </a:lnTo>
                  <a:lnTo>
                    <a:pt x="0" y="731044"/>
                  </a:lnTo>
                  <a:lnTo>
                    <a:pt x="2381" y="752475"/>
                  </a:lnTo>
                  <a:lnTo>
                    <a:pt x="404812" y="750094"/>
                  </a:lnTo>
                  <a:lnTo>
                    <a:pt x="402431" y="726282"/>
                  </a:lnTo>
                  <a:lnTo>
                    <a:pt x="383381" y="726282"/>
                  </a:lnTo>
                  <a:cubicBezTo>
                    <a:pt x="384175" y="689769"/>
                    <a:pt x="384968" y="653257"/>
                    <a:pt x="385762" y="616744"/>
                  </a:cubicBezTo>
                  <a:lnTo>
                    <a:pt x="338137" y="619125"/>
                  </a:lnTo>
                  <a:lnTo>
                    <a:pt x="116681" y="392907"/>
                  </a:lnTo>
                  <a:lnTo>
                    <a:pt x="335756" y="395288"/>
                  </a:lnTo>
                  <a:lnTo>
                    <a:pt x="335756" y="214313"/>
                  </a:lnTo>
                  <a:lnTo>
                    <a:pt x="290512" y="214313"/>
                  </a:lnTo>
                  <a:cubicBezTo>
                    <a:pt x="291306" y="254794"/>
                    <a:pt x="292099" y="295276"/>
                    <a:pt x="292893" y="335757"/>
                  </a:cubicBezTo>
                  <a:lnTo>
                    <a:pt x="283368" y="345282"/>
                  </a:lnTo>
                  <a:lnTo>
                    <a:pt x="169068" y="352425"/>
                  </a:lnTo>
                  <a:lnTo>
                    <a:pt x="161925" y="335757"/>
                  </a:lnTo>
                  <a:lnTo>
                    <a:pt x="159543" y="209550"/>
                  </a:lnTo>
                  <a:close/>
                </a:path>
              </a:pathLst>
            </a:custGeom>
            <a:solidFill>
              <a:schemeClr val="bg1">
                <a:lumMod val="65000"/>
              </a:schemeClr>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defTabSz="757238"/>
              <a:endParaRPr lang="zh-TW" altLang="en-US"/>
            </a:p>
          </p:txBody>
        </p:sp>
        <p:sp>
          <p:nvSpPr>
            <p:cNvPr id="19" name="手繪多邊形 18"/>
            <p:cNvSpPr/>
            <p:nvPr/>
          </p:nvSpPr>
          <p:spPr bwMode="auto">
            <a:xfrm>
              <a:off x="7617705" y="5706576"/>
              <a:ext cx="771476" cy="294173"/>
            </a:xfrm>
            <a:custGeom>
              <a:avLst/>
              <a:gdLst>
                <a:gd name="connsiteX0" fmla="*/ 0 w 996950"/>
                <a:gd name="connsiteY0" fmla="*/ 0 h 196850"/>
                <a:gd name="connsiteX1" fmla="*/ 996950 w 996950"/>
                <a:gd name="connsiteY1" fmla="*/ 0 h 196850"/>
                <a:gd name="connsiteX2" fmla="*/ 996950 w 996950"/>
                <a:gd name="connsiteY2" fmla="*/ 190500 h 196850"/>
                <a:gd name="connsiteX3" fmla="*/ 19050 w 996950"/>
                <a:gd name="connsiteY3" fmla="*/ 196850 h 196850"/>
                <a:gd name="connsiteX0" fmla="*/ 7137 w 977900"/>
                <a:gd name="connsiteY0" fmla="*/ 0 h 205585"/>
                <a:gd name="connsiteX1" fmla="*/ 977900 w 977900"/>
                <a:gd name="connsiteY1" fmla="*/ 8735 h 205585"/>
                <a:gd name="connsiteX2" fmla="*/ 977900 w 977900"/>
                <a:gd name="connsiteY2" fmla="*/ 199235 h 205585"/>
                <a:gd name="connsiteX3" fmla="*/ 0 w 977900"/>
                <a:gd name="connsiteY3" fmla="*/ 205585 h 205585"/>
                <a:gd name="connsiteX0" fmla="*/ 0 w 988221"/>
                <a:gd name="connsiteY0" fmla="*/ 0 h 199762"/>
                <a:gd name="connsiteX1" fmla="*/ 988221 w 988221"/>
                <a:gd name="connsiteY1" fmla="*/ 2912 h 199762"/>
                <a:gd name="connsiteX2" fmla="*/ 988221 w 988221"/>
                <a:gd name="connsiteY2" fmla="*/ 193412 h 199762"/>
                <a:gd name="connsiteX3" fmla="*/ 10321 w 988221"/>
                <a:gd name="connsiteY3" fmla="*/ 199762 h 199762"/>
                <a:gd name="connsiteX0" fmla="*/ 1318 w 977900"/>
                <a:gd name="connsiteY0" fmla="*/ 8735 h 196850"/>
                <a:gd name="connsiteX1" fmla="*/ 977900 w 977900"/>
                <a:gd name="connsiteY1" fmla="*/ 0 h 196850"/>
                <a:gd name="connsiteX2" fmla="*/ 977900 w 977900"/>
                <a:gd name="connsiteY2" fmla="*/ 190500 h 196850"/>
                <a:gd name="connsiteX3" fmla="*/ 0 w 977900"/>
                <a:gd name="connsiteY3" fmla="*/ 196850 h 196850"/>
                <a:gd name="connsiteX0" fmla="*/ 7137 w 977900"/>
                <a:gd name="connsiteY0" fmla="*/ 0 h 199762"/>
                <a:gd name="connsiteX1" fmla="*/ 977900 w 977900"/>
                <a:gd name="connsiteY1" fmla="*/ 2912 h 199762"/>
                <a:gd name="connsiteX2" fmla="*/ 977900 w 977900"/>
                <a:gd name="connsiteY2" fmla="*/ 193412 h 199762"/>
                <a:gd name="connsiteX3" fmla="*/ 0 w 977900"/>
                <a:gd name="connsiteY3" fmla="*/ 199762 h 199762"/>
                <a:gd name="connsiteX0" fmla="*/ 1318 w 977900"/>
                <a:gd name="connsiteY0" fmla="*/ 14558 h 196850"/>
                <a:gd name="connsiteX1" fmla="*/ 977900 w 977900"/>
                <a:gd name="connsiteY1" fmla="*/ 0 h 196850"/>
                <a:gd name="connsiteX2" fmla="*/ 977900 w 977900"/>
                <a:gd name="connsiteY2" fmla="*/ 190500 h 196850"/>
                <a:gd name="connsiteX3" fmla="*/ 0 w 977900"/>
                <a:gd name="connsiteY3" fmla="*/ 196850 h 196850"/>
                <a:gd name="connsiteX0" fmla="*/ 1318 w 977900"/>
                <a:gd name="connsiteY0" fmla="*/ 0 h 199763"/>
                <a:gd name="connsiteX1" fmla="*/ 977900 w 977900"/>
                <a:gd name="connsiteY1" fmla="*/ 2913 h 199763"/>
                <a:gd name="connsiteX2" fmla="*/ 977900 w 977900"/>
                <a:gd name="connsiteY2" fmla="*/ 193413 h 199763"/>
                <a:gd name="connsiteX3" fmla="*/ 0 w 977900"/>
                <a:gd name="connsiteY3" fmla="*/ 199763 h 199763"/>
                <a:gd name="connsiteX0" fmla="*/ 1318 w 977900"/>
                <a:gd name="connsiteY0" fmla="*/ 8734 h 196850"/>
                <a:gd name="connsiteX1" fmla="*/ 977900 w 977900"/>
                <a:gd name="connsiteY1" fmla="*/ 0 h 196850"/>
                <a:gd name="connsiteX2" fmla="*/ 977900 w 977900"/>
                <a:gd name="connsiteY2" fmla="*/ 190500 h 196850"/>
                <a:gd name="connsiteX3" fmla="*/ 0 w 977900"/>
                <a:gd name="connsiteY3" fmla="*/ 196850 h 196850"/>
                <a:gd name="connsiteX0" fmla="*/ 1318 w 977900"/>
                <a:gd name="connsiteY0" fmla="*/ 0 h 199763"/>
                <a:gd name="connsiteX1" fmla="*/ 977900 w 977900"/>
                <a:gd name="connsiteY1" fmla="*/ 2913 h 199763"/>
                <a:gd name="connsiteX2" fmla="*/ 977900 w 977900"/>
                <a:gd name="connsiteY2" fmla="*/ 193413 h 199763"/>
                <a:gd name="connsiteX3" fmla="*/ 0 w 977900"/>
                <a:gd name="connsiteY3" fmla="*/ 199763 h 199763"/>
              </a:gdLst>
              <a:ahLst/>
              <a:cxnLst>
                <a:cxn ang="0">
                  <a:pos x="connsiteX0" y="connsiteY0"/>
                </a:cxn>
                <a:cxn ang="0">
                  <a:pos x="connsiteX1" y="connsiteY1"/>
                </a:cxn>
                <a:cxn ang="0">
                  <a:pos x="connsiteX2" y="connsiteY2"/>
                </a:cxn>
                <a:cxn ang="0">
                  <a:pos x="connsiteX3" y="connsiteY3"/>
                </a:cxn>
              </a:cxnLst>
              <a:rect l="l" t="t" r="r" b="b"/>
              <a:pathLst>
                <a:path w="977900" h="199763">
                  <a:moveTo>
                    <a:pt x="1318" y="0"/>
                  </a:moveTo>
                  <a:lnTo>
                    <a:pt x="977900" y="2913"/>
                  </a:lnTo>
                  <a:lnTo>
                    <a:pt x="977900" y="193413"/>
                  </a:lnTo>
                  <a:lnTo>
                    <a:pt x="0" y="199763"/>
                  </a:lnTo>
                </a:path>
              </a:pathLst>
            </a:custGeom>
            <a:gradFill>
              <a:gsLst>
                <a:gs pos="0">
                  <a:srgbClr val="3399FF"/>
                </a:gs>
                <a:gs pos="100000">
                  <a:schemeClr val="accent5"/>
                </a:gs>
              </a:gsLst>
              <a:lin ang="5400000" scaled="0"/>
            </a:gra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Tahoma" pitchFamily="34" charset="0"/>
                <a:ea typeface="新細明體" pitchFamily="18" charset="-120"/>
              </a:endParaRPr>
            </a:p>
          </p:txBody>
        </p:sp>
        <p:sp>
          <p:nvSpPr>
            <p:cNvPr id="20" name="手繪多邊形 19"/>
            <p:cNvSpPr/>
            <p:nvPr/>
          </p:nvSpPr>
          <p:spPr bwMode="auto">
            <a:xfrm flipH="1">
              <a:off x="7307039" y="5441950"/>
              <a:ext cx="323366" cy="600657"/>
            </a:xfrm>
            <a:custGeom>
              <a:avLst/>
              <a:gdLst>
                <a:gd name="connsiteX0" fmla="*/ 159543 w 404812"/>
                <a:gd name="connsiteY0" fmla="*/ 209550 h 752475"/>
                <a:gd name="connsiteX1" fmla="*/ 338137 w 404812"/>
                <a:gd name="connsiteY1" fmla="*/ 211932 h 752475"/>
                <a:gd name="connsiteX2" fmla="*/ 338137 w 404812"/>
                <a:gd name="connsiteY2" fmla="*/ 164307 h 752475"/>
                <a:gd name="connsiteX3" fmla="*/ 111918 w 404812"/>
                <a:gd name="connsiteY3" fmla="*/ 171450 h 752475"/>
                <a:gd name="connsiteX4" fmla="*/ 111918 w 404812"/>
                <a:gd name="connsiteY4" fmla="*/ 145257 h 752475"/>
                <a:gd name="connsiteX5" fmla="*/ 73818 w 404812"/>
                <a:gd name="connsiteY5" fmla="*/ 104775 h 752475"/>
                <a:gd name="connsiteX6" fmla="*/ 71437 w 404812"/>
                <a:gd name="connsiteY6" fmla="*/ 80963 h 752475"/>
                <a:gd name="connsiteX7" fmla="*/ 66675 w 404812"/>
                <a:gd name="connsiteY7" fmla="*/ 0 h 752475"/>
                <a:gd name="connsiteX8" fmla="*/ 23812 w 404812"/>
                <a:gd name="connsiteY8" fmla="*/ 0 h 752475"/>
                <a:gd name="connsiteX9" fmla="*/ 23812 w 404812"/>
                <a:gd name="connsiteY9" fmla="*/ 728663 h 752475"/>
                <a:gd name="connsiteX10" fmla="*/ 0 w 404812"/>
                <a:gd name="connsiteY10" fmla="*/ 731044 h 752475"/>
                <a:gd name="connsiteX11" fmla="*/ 2381 w 404812"/>
                <a:gd name="connsiteY11" fmla="*/ 752475 h 752475"/>
                <a:gd name="connsiteX12" fmla="*/ 404812 w 404812"/>
                <a:gd name="connsiteY12" fmla="*/ 750094 h 752475"/>
                <a:gd name="connsiteX13" fmla="*/ 402431 w 404812"/>
                <a:gd name="connsiteY13" fmla="*/ 726282 h 752475"/>
                <a:gd name="connsiteX14" fmla="*/ 383381 w 404812"/>
                <a:gd name="connsiteY14" fmla="*/ 726282 h 752475"/>
                <a:gd name="connsiteX15" fmla="*/ 385762 w 404812"/>
                <a:gd name="connsiteY15" fmla="*/ 616744 h 752475"/>
                <a:gd name="connsiteX16" fmla="*/ 338137 w 404812"/>
                <a:gd name="connsiteY16" fmla="*/ 619125 h 752475"/>
                <a:gd name="connsiteX17" fmla="*/ 116681 w 404812"/>
                <a:gd name="connsiteY17" fmla="*/ 392907 h 752475"/>
                <a:gd name="connsiteX18" fmla="*/ 335756 w 404812"/>
                <a:gd name="connsiteY18" fmla="*/ 395288 h 752475"/>
                <a:gd name="connsiteX19" fmla="*/ 335756 w 404812"/>
                <a:gd name="connsiteY19" fmla="*/ 214313 h 752475"/>
                <a:gd name="connsiteX20" fmla="*/ 290512 w 404812"/>
                <a:gd name="connsiteY20" fmla="*/ 214313 h 752475"/>
                <a:gd name="connsiteX21" fmla="*/ 292893 w 404812"/>
                <a:gd name="connsiteY21" fmla="*/ 335757 h 752475"/>
                <a:gd name="connsiteX22" fmla="*/ 283368 w 404812"/>
                <a:gd name="connsiteY22" fmla="*/ 345282 h 752475"/>
                <a:gd name="connsiteX23" fmla="*/ 169068 w 404812"/>
                <a:gd name="connsiteY23" fmla="*/ 352425 h 752475"/>
                <a:gd name="connsiteX24" fmla="*/ 161925 w 404812"/>
                <a:gd name="connsiteY24" fmla="*/ 335757 h 752475"/>
                <a:gd name="connsiteX25" fmla="*/ 159543 w 404812"/>
                <a:gd name="connsiteY25" fmla="*/ 20955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4812" h="752475">
                  <a:moveTo>
                    <a:pt x="159543" y="209550"/>
                  </a:moveTo>
                  <a:lnTo>
                    <a:pt x="338137" y="211932"/>
                  </a:lnTo>
                  <a:lnTo>
                    <a:pt x="338137" y="164307"/>
                  </a:lnTo>
                  <a:lnTo>
                    <a:pt x="111918" y="171450"/>
                  </a:lnTo>
                  <a:lnTo>
                    <a:pt x="111918" y="145257"/>
                  </a:lnTo>
                  <a:lnTo>
                    <a:pt x="73818" y="104775"/>
                  </a:lnTo>
                  <a:lnTo>
                    <a:pt x="71437" y="80963"/>
                  </a:lnTo>
                  <a:lnTo>
                    <a:pt x="66675" y="0"/>
                  </a:lnTo>
                  <a:lnTo>
                    <a:pt x="23812" y="0"/>
                  </a:lnTo>
                  <a:lnTo>
                    <a:pt x="23812" y="728663"/>
                  </a:lnTo>
                  <a:lnTo>
                    <a:pt x="0" y="731044"/>
                  </a:lnTo>
                  <a:lnTo>
                    <a:pt x="2381" y="752475"/>
                  </a:lnTo>
                  <a:lnTo>
                    <a:pt x="404812" y="750094"/>
                  </a:lnTo>
                  <a:lnTo>
                    <a:pt x="402431" y="726282"/>
                  </a:lnTo>
                  <a:lnTo>
                    <a:pt x="383381" y="726282"/>
                  </a:lnTo>
                  <a:cubicBezTo>
                    <a:pt x="384175" y="689769"/>
                    <a:pt x="384968" y="653257"/>
                    <a:pt x="385762" y="616744"/>
                  </a:cubicBezTo>
                  <a:lnTo>
                    <a:pt x="338137" y="619125"/>
                  </a:lnTo>
                  <a:lnTo>
                    <a:pt x="116681" y="392907"/>
                  </a:lnTo>
                  <a:lnTo>
                    <a:pt x="335756" y="395288"/>
                  </a:lnTo>
                  <a:lnTo>
                    <a:pt x="335756" y="214313"/>
                  </a:lnTo>
                  <a:lnTo>
                    <a:pt x="290512" y="214313"/>
                  </a:lnTo>
                  <a:cubicBezTo>
                    <a:pt x="291306" y="254794"/>
                    <a:pt x="292099" y="295276"/>
                    <a:pt x="292893" y="335757"/>
                  </a:cubicBezTo>
                  <a:lnTo>
                    <a:pt x="283368" y="345282"/>
                  </a:lnTo>
                  <a:lnTo>
                    <a:pt x="169068" y="352425"/>
                  </a:lnTo>
                  <a:lnTo>
                    <a:pt x="161925" y="335757"/>
                  </a:lnTo>
                  <a:lnTo>
                    <a:pt x="159543" y="209550"/>
                  </a:lnTo>
                  <a:close/>
                </a:path>
              </a:pathLst>
            </a:custGeom>
            <a:solidFill>
              <a:schemeClr val="bg1">
                <a:lumMod val="65000"/>
              </a:schemeClr>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defTabSz="757238"/>
              <a:endParaRPr lang="zh-TW" altLang="en-US"/>
            </a:p>
          </p:txBody>
        </p:sp>
        <p:sp>
          <p:nvSpPr>
            <p:cNvPr id="16" name="手繪多邊形 15"/>
            <p:cNvSpPr/>
            <p:nvPr/>
          </p:nvSpPr>
          <p:spPr bwMode="auto">
            <a:xfrm>
              <a:off x="3143250" y="5514975"/>
              <a:ext cx="1092200" cy="215900"/>
            </a:xfrm>
            <a:custGeom>
              <a:avLst/>
              <a:gdLst>
                <a:gd name="connsiteX0" fmla="*/ 260350 w 1092200"/>
                <a:gd name="connsiteY0" fmla="*/ 0 h 215900"/>
                <a:gd name="connsiteX1" fmla="*/ 0 w 1092200"/>
                <a:gd name="connsiteY1" fmla="*/ 3175 h 215900"/>
                <a:gd name="connsiteX2" fmla="*/ 57150 w 1092200"/>
                <a:gd name="connsiteY2" fmla="*/ 209550 h 215900"/>
                <a:gd name="connsiteX3" fmla="*/ 200025 w 1092200"/>
                <a:gd name="connsiteY3" fmla="*/ 209550 h 215900"/>
                <a:gd name="connsiteX4" fmla="*/ 222250 w 1092200"/>
                <a:gd name="connsiteY4" fmla="*/ 158750 h 215900"/>
                <a:gd name="connsiteX5" fmla="*/ 914400 w 1092200"/>
                <a:gd name="connsiteY5" fmla="*/ 149225 h 215900"/>
                <a:gd name="connsiteX6" fmla="*/ 914400 w 1092200"/>
                <a:gd name="connsiteY6" fmla="*/ 190500 h 215900"/>
                <a:gd name="connsiteX7" fmla="*/ 911225 w 1092200"/>
                <a:gd name="connsiteY7" fmla="*/ 215900 h 215900"/>
                <a:gd name="connsiteX8" fmla="*/ 1092200 w 1092200"/>
                <a:gd name="connsiteY8" fmla="*/ 209550 h 215900"/>
                <a:gd name="connsiteX9" fmla="*/ 1082675 w 1092200"/>
                <a:gd name="connsiteY9" fmla="*/ 193675 h 215900"/>
                <a:gd name="connsiteX10" fmla="*/ 1082675 w 1092200"/>
                <a:gd name="connsiteY10" fmla="*/ 193675 h 215900"/>
                <a:gd name="connsiteX11" fmla="*/ 1085850 w 1092200"/>
                <a:gd name="connsiteY11" fmla="*/ 3175 h 215900"/>
                <a:gd name="connsiteX12" fmla="*/ 917575 w 1092200"/>
                <a:gd name="connsiteY12" fmla="*/ 6350 h 215900"/>
                <a:gd name="connsiteX13" fmla="*/ 911225 w 1092200"/>
                <a:gd name="connsiteY13" fmla="*/ 79375 h 215900"/>
                <a:gd name="connsiteX14" fmla="*/ 241300 w 1092200"/>
                <a:gd name="connsiteY14" fmla="*/ 88900 h 215900"/>
                <a:gd name="connsiteX15" fmla="*/ 260350 w 1092200"/>
                <a:gd name="connsiteY15" fmla="*/ 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2200" h="215900">
                  <a:moveTo>
                    <a:pt x="260350" y="0"/>
                  </a:moveTo>
                  <a:lnTo>
                    <a:pt x="0" y="3175"/>
                  </a:lnTo>
                  <a:lnTo>
                    <a:pt x="57150" y="209550"/>
                  </a:lnTo>
                  <a:lnTo>
                    <a:pt x="200025" y="209550"/>
                  </a:lnTo>
                  <a:lnTo>
                    <a:pt x="222250" y="158750"/>
                  </a:lnTo>
                  <a:lnTo>
                    <a:pt x="914400" y="149225"/>
                  </a:lnTo>
                  <a:lnTo>
                    <a:pt x="914400" y="190500"/>
                  </a:lnTo>
                  <a:lnTo>
                    <a:pt x="911225" y="215900"/>
                  </a:lnTo>
                  <a:lnTo>
                    <a:pt x="1092200" y="209550"/>
                  </a:lnTo>
                  <a:lnTo>
                    <a:pt x="1082675" y="193675"/>
                  </a:lnTo>
                  <a:lnTo>
                    <a:pt x="1082675" y="193675"/>
                  </a:lnTo>
                  <a:cubicBezTo>
                    <a:pt x="1083733" y="130175"/>
                    <a:pt x="1084792" y="66675"/>
                    <a:pt x="1085850" y="3175"/>
                  </a:cubicBezTo>
                  <a:lnTo>
                    <a:pt x="917575" y="6350"/>
                  </a:lnTo>
                  <a:lnTo>
                    <a:pt x="911225" y="79375"/>
                  </a:lnTo>
                  <a:lnTo>
                    <a:pt x="241300" y="88900"/>
                  </a:lnTo>
                  <a:lnTo>
                    <a:pt x="260350" y="0"/>
                  </a:lnTo>
                  <a:close/>
                </a:path>
              </a:pathLst>
            </a:custGeom>
            <a:solidFill>
              <a:schemeClr val="bg1">
                <a:lumMod val="65000"/>
              </a:schemeClr>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defTabSz="757238"/>
              <a:endParaRPr lang="zh-TW" altLang="en-US"/>
            </a:p>
          </p:txBody>
        </p:sp>
      </p:grpSp>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197" y="636482"/>
            <a:ext cx="8269995" cy="5851744"/>
          </a:xfrm>
          <a:prstGeom prst="rect">
            <a:avLst/>
          </a:prstGeom>
        </p:spPr>
      </p:pic>
      <p:sp>
        <p:nvSpPr>
          <p:cNvPr id="2" name="橢圓 1"/>
          <p:cNvSpPr/>
          <p:nvPr/>
        </p:nvSpPr>
        <p:spPr>
          <a:xfrm>
            <a:off x="6003704" y="3289253"/>
            <a:ext cx="547034" cy="55629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接點 3"/>
          <p:cNvCxnSpPr>
            <a:stCxn id="2" idx="0"/>
          </p:cNvCxnSpPr>
          <p:nvPr/>
        </p:nvCxnSpPr>
        <p:spPr>
          <a:xfrm flipV="1">
            <a:off x="6277221" y="2548874"/>
            <a:ext cx="826756" cy="740379"/>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線接點 12"/>
          <p:cNvCxnSpPr>
            <a:stCxn id="2" idx="6"/>
          </p:cNvCxnSpPr>
          <p:nvPr/>
        </p:nvCxnSpPr>
        <p:spPr>
          <a:xfrm flipV="1">
            <a:off x="6550738" y="2565605"/>
            <a:ext cx="553239" cy="1001794"/>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Text Box 2"/>
          <p:cNvSpPr txBox="1">
            <a:spLocks noChangeArrowheads="1"/>
          </p:cNvSpPr>
          <p:nvPr/>
        </p:nvSpPr>
        <p:spPr bwMode="auto">
          <a:xfrm>
            <a:off x="1868082" y="217254"/>
            <a:ext cx="4772204" cy="4308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lvl1pPr marL="0" indent="0">
              <a:lnSpc>
                <a:spcPct val="100000"/>
              </a:lnSpc>
              <a:buClrTx/>
              <a:buSzTx/>
              <a:buFontTx/>
              <a:buNone/>
              <a:defRPr sz="2800" u="sng">
                <a:solidFill>
                  <a:srgbClr val="CC3300"/>
                </a:solidFill>
                <a:latin typeface="Microsoft YaHei" panose="020B0503020204020204" pitchFamily="34" charset="-122"/>
                <a:ea typeface="Microsoft YaHei" panose="020B0503020204020204" pitchFamily="34" charset="-122"/>
              </a:defRPr>
            </a:lvl1pPr>
            <a:lvl2pPr marL="742950" indent="-285750">
              <a:spcBef>
                <a:spcPct val="20000"/>
              </a:spcBef>
              <a:buClr>
                <a:schemeClr val="tx2"/>
              </a:buClr>
              <a:buSzPct val="100000"/>
              <a:buChar char="–"/>
              <a:defRPr sz="2800">
                <a:latin typeface="Book Antiqua" pitchFamily="18" charset="0"/>
                <a:ea typeface="+mn-ea"/>
              </a:defRPr>
            </a:lvl2pPr>
            <a:lvl3pPr marL="1143000" indent="-228600">
              <a:spcBef>
                <a:spcPct val="20000"/>
              </a:spcBef>
              <a:buClr>
                <a:schemeClr val="accent2"/>
              </a:buClr>
              <a:buSzPct val="100000"/>
              <a:buChar char="»"/>
              <a:defRPr sz="2400">
                <a:latin typeface="Book Antiqua" pitchFamily="18" charset="0"/>
                <a:ea typeface="+mn-ea"/>
              </a:defRPr>
            </a:lvl3pPr>
            <a:lvl4pPr marL="1600200" indent="-228600">
              <a:spcBef>
                <a:spcPct val="20000"/>
              </a:spcBef>
              <a:buClr>
                <a:schemeClr val="accent2"/>
              </a:buClr>
              <a:buSzPct val="65000"/>
              <a:buFont typeface="Monotype Sorts" charset="0"/>
              <a:buChar char="l"/>
              <a:defRPr>
                <a:latin typeface="Book Antiqua" pitchFamily="18" charset="0"/>
                <a:ea typeface="+mn-ea"/>
              </a:defRPr>
            </a:lvl4pPr>
            <a:lvl5pPr marL="2057400" indent="-228600">
              <a:spcBef>
                <a:spcPct val="20000"/>
              </a:spcBef>
              <a:buClr>
                <a:schemeClr val="tx2"/>
              </a:buClr>
              <a:buSzPct val="100000"/>
              <a:buChar char="–"/>
              <a:defRPr>
                <a:latin typeface="Book Antiqua" pitchFamily="18" charset="0"/>
                <a:ea typeface="+mn-ea"/>
              </a:defRPr>
            </a:lvl5pPr>
            <a:lvl6pPr marL="2514600" indent="-228600" fontAlgn="base">
              <a:spcBef>
                <a:spcPct val="20000"/>
              </a:spcBef>
              <a:spcAft>
                <a:spcPct val="0"/>
              </a:spcAft>
              <a:buClr>
                <a:schemeClr val="tx2"/>
              </a:buClr>
              <a:buSzPct val="100000"/>
              <a:buChar char="–"/>
              <a:defRPr>
                <a:latin typeface="Book Antiqua" pitchFamily="18" charset="0"/>
                <a:ea typeface="+mn-ea"/>
              </a:defRPr>
            </a:lvl6pPr>
            <a:lvl7pPr marL="2971800" indent="-228600" fontAlgn="base">
              <a:spcBef>
                <a:spcPct val="20000"/>
              </a:spcBef>
              <a:spcAft>
                <a:spcPct val="0"/>
              </a:spcAft>
              <a:buClr>
                <a:schemeClr val="tx2"/>
              </a:buClr>
              <a:buSzPct val="100000"/>
              <a:buChar char="–"/>
              <a:defRPr>
                <a:latin typeface="Book Antiqua" pitchFamily="18" charset="0"/>
                <a:ea typeface="+mn-ea"/>
              </a:defRPr>
            </a:lvl7pPr>
            <a:lvl8pPr marL="3429000" indent="-228600" fontAlgn="base">
              <a:spcBef>
                <a:spcPct val="20000"/>
              </a:spcBef>
              <a:spcAft>
                <a:spcPct val="0"/>
              </a:spcAft>
              <a:buClr>
                <a:schemeClr val="tx2"/>
              </a:buClr>
              <a:buSzPct val="100000"/>
              <a:buChar char="–"/>
              <a:defRPr>
                <a:latin typeface="Book Antiqua" pitchFamily="18" charset="0"/>
                <a:ea typeface="+mn-ea"/>
              </a:defRPr>
            </a:lvl8pPr>
            <a:lvl9pPr marL="3886200" indent="-228600" fontAlgn="base">
              <a:spcBef>
                <a:spcPct val="20000"/>
              </a:spcBef>
              <a:spcAft>
                <a:spcPct val="0"/>
              </a:spcAft>
              <a:buClr>
                <a:schemeClr val="tx2"/>
              </a:buClr>
              <a:buSzPct val="100000"/>
              <a:buChar char="–"/>
              <a:defRPr>
                <a:latin typeface="Book Antiqua" pitchFamily="18" charset="0"/>
                <a:ea typeface="+mn-ea"/>
              </a:defRPr>
            </a:lvl9pPr>
          </a:lstStyle>
          <a:p>
            <a:r>
              <a:rPr lang="en-US" altLang="zh-TW" b="0" dirty="0" smtClean="0">
                <a:latin typeface="標楷體" panose="03000509000000000000" pitchFamily="65" charset="-120"/>
                <a:ea typeface="標楷體" panose="03000509000000000000" pitchFamily="65" charset="-120"/>
              </a:rPr>
              <a:t>1-5.</a:t>
            </a:r>
            <a:r>
              <a:rPr lang="zh-TW" altLang="en-US" b="0" dirty="0" smtClean="0">
                <a:latin typeface="標楷體" panose="03000509000000000000" pitchFamily="65" charset="-120"/>
                <a:ea typeface="標楷體" panose="03000509000000000000" pitchFamily="65" charset="-120"/>
              </a:rPr>
              <a:t>工程標準</a:t>
            </a:r>
            <a:r>
              <a:rPr lang="zh-TW" altLang="en-US" b="0" dirty="0">
                <a:latin typeface="標楷體" panose="03000509000000000000" pitchFamily="65" charset="-120"/>
                <a:ea typeface="標楷體" panose="03000509000000000000" pitchFamily="65" charset="-120"/>
              </a:rPr>
              <a:t>斷面</a:t>
            </a:r>
            <a:r>
              <a:rPr lang="zh-TW" altLang="en-US" b="0" dirty="0" smtClean="0">
                <a:latin typeface="標楷體" panose="03000509000000000000" pitchFamily="65" charset="-120"/>
                <a:ea typeface="標楷體" panose="03000509000000000000" pitchFamily="65" charset="-120"/>
              </a:rPr>
              <a:t>圖（鋪面）</a:t>
            </a:r>
            <a:endParaRPr lang="zh-TW" altLang="en-US" b="0" dirty="0">
              <a:latin typeface="標楷體" panose="03000509000000000000" pitchFamily="65" charset="-120"/>
              <a:ea typeface="標楷體" panose="03000509000000000000" pitchFamily="65" charset="-120"/>
            </a:endParaRPr>
          </a:p>
        </p:txBody>
      </p:sp>
      <p:sp>
        <p:nvSpPr>
          <p:cNvPr id="12" name="圓角矩形 11"/>
          <p:cNvSpPr/>
          <p:nvPr/>
        </p:nvSpPr>
        <p:spPr bwMode="auto">
          <a:xfrm>
            <a:off x="7038304" y="2676524"/>
            <a:ext cx="2737067" cy="1364980"/>
          </a:xfrm>
          <a:prstGeom prst="roundRect">
            <a:avLst/>
          </a:prstGeom>
          <a:solidFill>
            <a:srgbClr val="FFCCCC"/>
          </a:solidFill>
          <a:ln w="2857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a:extLst/>
        </p:spPr>
        <p:txBody>
          <a:bodyPr wrap="square" lIns="89984" tIns="107980" rIns="91423" bIns="107980" anchor="ctr">
            <a:spAutoFit/>
          </a:bodyPr>
          <a:lstStyle/>
          <a:p>
            <a:pPr marL="342900" indent="-342900">
              <a:buFont typeface="Wingdings" pitchFamily="2" charset="2"/>
              <a:buChar char="n"/>
            </a:pPr>
            <a:r>
              <a:rPr lang="zh-TW" altLang="en-US" sz="2200" b="0" dirty="0">
                <a:latin typeface="Microsoft YaHei" panose="020B0503020204020204" pitchFamily="34" charset="-122"/>
                <a:ea typeface="Microsoft YaHei" panose="020B0503020204020204" pitchFamily="34" charset="-122"/>
                <a:cs typeface="Arial" pitchFamily="34" charset="0"/>
              </a:rPr>
              <a:t>主線高架橋鋪面採用多孔隙瀝青混凝土</a:t>
            </a:r>
            <a:r>
              <a:rPr lang="en-US" altLang="zh-TW" sz="2200" b="0" dirty="0">
                <a:latin typeface="Microsoft YaHei" panose="020B0503020204020204" pitchFamily="34" charset="-122"/>
                <a:ea typeface="Microsoft YaHei" panose="020B0503020204020204" pitchFamily="34" charset="-122"/>
                <a:cs typeface="Arial" pitchFamily="34" charset="0"/>
              </a:rPr>
              <a:t>(PAC)</a:t>
            </a:r>
            <a:endParaRPr lang="zh-TW" altLang="en-US" sz="2200" b="0" dirty="0">
              <a:latin typeface="Microsoft YaHei" panose="020B0503020204020204" pitchFamily="34" charset="-122"/>
              <a:ea typeface="Microsoft YaHei" panose="020B0503020204020204" pitchFamily="34" charset="-122"/>
              <a:cs typeface="Arial" pitchFamily="34" charset="0"/>
            </a:endParaRPr>
          </a:p>
        </p:txBody>
      </p:sp>
      <p:sp>
        <p:nvSpPr>
          <p:cNvPr id="23" name="矩形 22"/>
          <p:cNvSpPr/>
          <p:nvPr/>
        </p:nvSpPr>
        <p:spPr bwMode="auto">
          <a:xfrm>
            <a:off x="1208511" y="5590050"/>
            <a:ext cx="1297370" cy="426796"/>
          </a:xfrm>
          <a:prstGeom prst="rect">
            <a:avLst/>
          </a:prstGeom>
          <a:solidFill>
            <a:srgbClr val="FF0000"/>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r>
              <a:rPr kumimoji="1" lang="zh-TW" altLang="en-US" sz="1100" b="1" i="0" u="none" strike="noStrike" cap="none" normalizeH="0" baseline="0" dirty="0" smtClean="0">
                <a:ln>
                  <a:noFill/>
                </a:ln>
                <a:solidFill>
                  <a:schemeClr val="bg1"/>
                </a:solidFill>
                <a:effectLst/>
                <a:latin typeface="Tahoma" pitchFamily="34" charset="0"/>
                <a:ea typeface="新細明體" pitchFamily="18" charset="-120"/>
              </a:rPr>
              <a:t>側車道部分</a:t>
            </a:r>
            <a:endParaRPr kumimoji="1" lang="en-US" altLang="zh-TW" sz="1100" b="1" i="0" u="none" strike="noStrike" cap="none" normalizeH="0" baseline="0" dirty="0" smtClean="0">
              <a:ln>
                <a:noFill/>
              </a:ln>
              <a:solidFill>
                <a:schemeClr val="bg1"/>
              </a:solidFill>
              <a:effectLst/>
              <a:latin typeface="Tahoma" pitchFamily="34" charset="0"/>
              <a:ea typeface="新細明體" pitchFamily="18" charset="-120"/>
            </a:endParaRPr>
          </a:p>
          <a:p>
            <a:pPr marL="0" marR="0" indent="0" algn="l" defTabSz="757238" rtl="0" eaLnBrk="1" fontAlgn="base" latinLnBrk="0" hangingPunct="1">
              <a:lnSpc>
                <a:spcPct val="100000"/>
              </a:lnSpc>
              <a:spcBef>
                <a:spcPct val="0"/>
              </a:spcBef>
              <a:spcAft>
                <a:spcPct val="0"/>
              </a:spcAft>
              <a:buClrTx/>
              <a:buSzTx/>
              <a:buFontTx/>
              <a:buNone/>
              <a:tabLst/>
            </a:pPr>
            <a:r>
              <a:rPr kumimoji="1" lang="zh-TW" altLang="en-US" sz="1100" b="1" i="0" u="none" strike="noStrike" cap="none" normalizeH="0" baseline="0" dirty="0" smtClean="0">
                <a:ln>
                  <a:noFill/>
                </a:ln>
                <a:solidFill>
                  <a:schemeClr val="bg1"/>
                </a:solidFill>
                <a:effectLst/>
                <a:latin typeface="Tahoma" pitchFamily="34" charset="0"/>
                <a:ea typeface="新細明體" pitchFamily="18" charset="-120"/>
              </a:rPr>
              <a:t>非本工程施作範圍</a:t>
            </a:r>
          </a:p>
        </p:txBody>
      </p:sp>
      <p:sp>
        <p:nvSpPr>
          <p:cNvPr id="24" name="矩形 23"/>
          <p:cNvSpPr/>
          <p:nvPr/>
        </p:nvSpPr>
        <p:spPr bwMode="auto">
          <a:xfrm>
            <a:off x="6340785" y="5610614"/>
            <a:ext cx="1297370" cy="426796"/>
          </a:xfrm>
          <a:prstGeom prst="rect">
            <a:avLst/>
          </a:prstGeom>
          <a:solidFill>
            <a:srgbClr val="FF0000"/>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757238" rtl="0" eaLnBrk="1" fontAlgn="base" latinLnBrk="0" hangingPunct="1">
              <a:lnSpc>
                <a:spcPct val="100000"/>
              </a:lnSpc>
              <a:spcBef>
                <a:spcPct val="0"/>
              </a:spcBef>
              <a:spcAft>
                <a:spcPct val="0"/>
              </a:spcAft>
              <a:buClrTx/>
              <a:buSzTx/>
              <a:buFontTx/>
              <a:buNone/>
              <a:tabLst/>
            </a:pPr>
            <a:r>
              <a:rPr kumimoji="1" lang="zh-TW" altLang="en-US" sz="1100" b="1" i="0" u="none" strike="noStrike" cap="none" normalizeH="0" baseline="0" dirty="0" smtClean="0">
                <a:ln>
                  <a:noFill/>
                </a:ln>
                <a:solidFill>
                  <a:schemeClr val="bg1"/>
                </a:solidFill>
                <a:effectLst/>
                <a:latin typeface="Tahoma" pitchFamily="34" charset="0"/>
                <a:ea typeface="新細明體" pitchFamily="18" charset="-120"/>
              </a:rPr>
              <a:t>側車道部分</a:t>
            </a:r>
            <a:endParaRPr kumimoji="1" lang="en-US" altLang="zh-TW" sz="1100" b="1" i="0" u="none" strike="noStrike" cap="none" normalizeH="0" baseline="0" dirty="0" smtClean="0">
              <a:ln>
                <a:noFill/>
              </a:ln>
              <a:solidFill>
                <a:schemeClr val="bg1"/>
              </a:solidFill>
              <a:effectLst/>
              <a:latin typeface="Tahoma" pitchFamily="34" charset="0"/>
              <a:ea typeface="新細明體" pitchFamily="18" charset="-120"/>
            </a:endParaRPr>
          </a:p>
          <a:p>
            <a:pPr marL="0" marR="0" indent="0" algn="l" defTabSz="757238" rtl="0" eaLnBrk="1" fontAlgn="base" latinLnBrk="0" hangingPunct="1">
              <a:lnSpc>
                <a:spcPct val="100000"/>
              </a:lnSpc>
              <a:spcBef>
                <a:spcPct val="0"/>
              </a:spcBef>
              <a:spcAft>
                <a:spcPct val="0"/>
              </a:spcAft>
              <a:buClrTx/>
              <a:buSzTx/>
              <a:buFontTx/>
              <a:buNone/>
              <a:tabLst/>
            </a:pPr>
            <a:r>
              <a:rPr kumimoji="1" lang="zh-TW" altLang="en-US" sz="1100" b="1" i="0" u="none" strike="noStrike" cap="none" normalizeH="0" baseline="0" dirty="0" smtClean="0">
                <a:ln>
                  <a:noFill/>
                </a:ln>
                <a:solidFill>
                  <a:schemeClr val="bg1"/>
                </a:solidFill>
                <a:effectLst/>
                <a:latin typeface="Tahoma" pitchFamily="34" charset="0"/>
                <a:ea typeface="新細明體" pitchFamily="18" charset="-120"/>
              </a:rPr>
              <a:t>非本工程施作範圍</a:t>
            </a:r>
          </a:p>
        </p:txBody>
      </p:sp>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3977" y="112433"/>
            <a:ext cx="2595798" cy="2453172"/>
          </a:xfrm>
          <a:prstGeom prst="rect">
            <a:avLst/>
          </a:prstGeom>
          <a:noFill/>
          <a:ln>
            <a:solidFill>
              <a:schemeClr val="tx1"/>
            </a:solidFill>
          </a:ln>
          <a:effectLst>
            <a:outerShdw blurRad="266700" dist="152400" dir="2700000" sx="94000" sy="94000" algn="ctr" rotWithShape="0">
              <a:srgbClr val="000000"/>
            </a:outerShdw>
          </a:effectLst>
        </p:spPr>
      </p:pic>
    </p:spTree>
    <p:extLst>
      <p:ext uri="{BB962C8B-B14F-4D97-AF65-F5344CB8AC3E}">
        <p14:creationId xmlns:p14="http://schemas.microsoft.com/office/powerpoint/2010/main" val="3579764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body" sz="half" idx="4294967295"/>
          </p:nvPr>
        </p:nvSpPr>
        <p:spPr bwMode="auto">
          <a:xfrm>
            <a:off x="1894113" y="874032"/>
            <a:ext cx="4383088" cy="5937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p>
            <a:pPr marL="0" indent="0">
              <a:lnSpc>
                <a:spcPct val="100000"/>
              </a:lnSpc>
              <a:spcBef>
                <a:spcPct val="0"/>
              </a:spcBef>
              <a:buClrTx/>
              <a:buSzTx/>
              <a:buFontTx/>
              <a:buNone/>
            </a:pPr>
            <a:r>
              <a:rPr lang="en-US" altLang="zh-TW" sz="2800" u="sng" dirty="0">
                <a:solidFill>
                  <a:srgbClr val="CC3300"/>
                </a:solidFill>
                <a:latin typeface="標楷體" panose="03000509000000000000" pitchFamily="65" charset="-120"/>
                <a:ea typeface="標楷體" panose="03000509000000000000" pitchFamily="65" charset="-120"/>
              </a:rPr>
              <a:t>2</a:t>
            </a:r>
            <a:r>
              <a:rPr lang="en-US" altLang="zh-TW" sz="2800" u="sng" dirty="0" smtClean="0">
                <a:solidFill>
                  <a:srgbClr val="CC3300"/>
                </a:solidFill>
                <a:latin typeface="標楷體" panose="03000509000000000000" pitchFamily="65" charset="-120"/>
                <a:ea typeface="標楷體" panose="03000509000000000000" pitchFamily="65" charset="-120"/>
              </a:rPr>
              <a:t>-1.</a:t>
            </a:r>
            <a:r>
              <a:rPr lang="zh-TW" altLang="en-US" sz="2800" u="sng" dirty="0">
                <a:solidFill>
                  <a:srgbClr val="CC3300"/>
                </a:solidFill>
                <a:latin typeface="標楷體" panose="03000509000000000000" pitchFamily="65" charset="-120"/>
                <a:ea typeface="標楷體" panose="03000509000000000000" pitchFamily="65" charset="-120"/>
              </a:rPr>
              <a:t>施工進度及計算基準</a:t>
            </a:r>
          </a:p>
        </p:txBody>
      </p:sp>
      <p:graphicFrame>
        <p:nvGraphicFramePr>
          <p:cNvPr id="694275" name="Group 3"/>
          <p:cNvGraphicFramePr>
            <a:graphicFrameLocks noGrp="1"/>
          </p:cNvGraphicFramePr>
          <p:nvPr>
            <p:ph sz="quarter" idx="4294967295"/>
            <p:extLst>
              <p:ext uri="{D42A27DB-BD31-4B8C-83A1-F6EECF244321}">
                <p14:modId xmlns:p14="http://schemas.microsoft.com/office/powerpoint/2010/main" val="3906935120"/>
              </p:ext>
            </p:extLst>
          </p:nvPr>
        </p:nvGraphicFramePr>
        <p:xfrm>
          <a:off x="2819400" y="3829566"/>
          <a:ext cx="4965700" cy="1486857"/>
        </p:xfrm>
        <a:graphic>
          <a:graphicData uri="http://schemas.openxmlformats.org/drawingml/2006/table">
            <a:tbl>
              <a:tblPr/>
              <a:tblGrid>
                <a:gridCol w="2795588"/>
                <a:gridCol w="2170112"/>
              </a:tblGrid>
              <a:tr h="265113">
                <a:tc>
                  <a:txBody>
                    <a:bodyPr/>
                    <a:lstStyle/>
                    <a:p>
                      <a:pPr marL="0" marR="0" lvl="0" indent="0" algn="l" defTabSz="914400" rtl="0" eaLnBrk="1" fontAlgn="base" latinLnBrk="0" hangingPunct="1">
                        <a:lnSpc>
                          <a:spcPct val="120000"/>
                        </a:lnSpc>
                        <a:spcBef>
                          <a:spcPct val="0"/>
                        </a:spcBef>
                        <a:spcAft>
                          <a:spcPct val="0"/>
                        </a:spcAft>
                        <a:buClr>
                          <a:schemeClr val="accent2"/>
                        </a:buClr>
                        <a:buSzPct val="75000"/>
                        <a:buFont typeface="Monotype Sorts" charset="0"/>
                        <a:buNone/>
                        <a:tabLst/>
                      </a:pPr>
                      <a:r>
                        <a:rPr kumimoji="1" lang="zh-TW" altLang="en-US" sz="2400" b="1" i="0" u="none" strike="noStrike" cap="none" normalizeH="0" baseline="0" dirty="0" smtClean="0">
                          <a:ln>
                            <a:noFill/>
                          </a:ln>
                          <a:solidFill>
                            <a:schemeClr val="tx2"/>
                          </a:solidFill>
                          <a:effectLst>
                            <a:outerShdw blurRad="38100" dist="38100" dir="2700000" algn="tl">
                              <a:srgbClr val="C0C0C0"/>
                            </a:outerShdw>
                          </a:effectLst>
                          <a:latin typeface="標楷體" panose="03000509000000000000" pitchFamily="65" charset="-120"/>
                          <a:ea typeface="標楷體" panose="03000509000000000000" pitchFamily="65" charset="-120"/>
                        </a:rPr>
                        <a:t>預定進度</a:t>
                      </a:r>
                      <a:endParaRPr kumimoji="1" lang="zh-TW" altLang="en-US" sz="2800" b="0" i="0" u="none" strike="noStrike" cap="none" normalizeH="0" baseline="0" dirty="0" smtClean="0">
                        <a:ln>
                          <a:noFill/>
                        </a:ln>
                        <a:solidFill>
                          <a:schemeClr val="tx2"/>
                        </a:solidFill>
                        <a:effectLst/>
                        <a:latin typeface="標楷體" panose="03000509000000000000" pitchFamily="65" charset="-120"/>
                        <a:ea typeface="標楷體" panose="03000509000000000000" pitchFamily="65" charset="-120"/>
                      </a:endParaRPr>
                    </a:p>
                  </a:txBody>
                  <a:tcPr marL="90000" marR="90000" marT="46800" marB="46800"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gradFill>
                      <a:gsLst>
                        <a:gs pos="0">
                          <a:srgbClr val="99CCFF"/>
                        </a:gs>
                        <a:gs pos="100000">
                          <a:schemeClr val="bg1">
                            <a:alpha val="78000"/>
                          </a:schemeClr>
                        </a:gs>
                        <a:gs pos="0">
                          <a:srgbClr val="99CCFF">
                            <a:alpha val="68000"/>
                          </a:srgbClr>
                        </a:gs>
                      </a:gsLst>
                      <a:lin ang="0" scaled="0"/>
                    </a:gradFill>
                  </a:tcPr>
                </a:tc>
                <a:tc>
                  <a:txBody>
                    <a:bodyPr/>
                    <a:lstStyle/>
                    <a:p>
                      <a:pPr marL="0" marR="0" lvl="0" indent="0" algn="l" defTabSz="914400" rtl="0" eaLnBrk="1" fontAlgn="base" latinLnBrk="0" hangingPunct="1">
                        <a:lnSpc>
                          <a:spcPct val="120000"/>
                        </a:lnSpc>
                        <a:spcBef>
                          <a:spcPct val="0"/>
                        </a:spcBef>
                        <a:spcAft>
                          <a:spcPct val="0"/>
                        </a:spcAft>
                        <a:buClr>
                          <a:schemeClr val="accent2"/>
                        </a:buClr>
                        <a:buSzPct val="75000"/>
                        <a:buFont typeface="Monotype Sorts" charset="0"/>
                        <a:buNone/>
                        <a:tabLst/>
                      </a:pPr>
                      <a:r>
                        <a:rPr kumimoji="1" lang="en-US" altLang="zh-TW" sz="2400" b="1" i="0" u="none" strike="noStrike" cap="none" normalizeH="0" baseline="0" dirty="0" smtClean="0">
                          <a:ln>
                            <a:noFill/>
                          </a:ln>
                          <a:solidFill>
                            <a:schemeClr val="tx2"/>
                          </a:solidFill>
                          <a:effectLst>
                            <a:outerShdw blurRad="38100" dist="38100" dir="2700000" algn="tl">
                              <a:srgbClr val="C0C0C0"/>
                            </a:outerShdw>
                          </a:effectLst>
                          <a:latin typeface="標楷體" panose="03000509000000000000" pitchFamily="65" charset="-120"/>
                          <a:ea typeface="標楷體" panose="03000509000000000000" pitchFamily="65" charset="-120"/>
                        </a:rPr>
                        <a:t>39.60%</a:t>
                      </a:r>
                    </a:p>
                  </a:txBody>
                  <a:tcPr marL="90000" marR="90000" marT="46800" marB="46800"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gradFill>
                      <a:gsLst>
                        <a:gs pos="0">
                          <a:srgbClr val="99CCFF"/>
                        </a:gs>
                        <a:gs pos="100000">
                          <a:schemeClr val="bg1">
                            <a:alpha val="78000"/>
                          </a:schemeClr>
                        </a:gs>
                        <a:gs pos="0">
                          <a:srgbClr val="99CCFF">
                            <a:alpha val="68000"/>
                          </a:srgbClr>
                        </a:gs>
                      </a:gsLst>
                      <a:lin ang="0" scaled="0"/>
                    </a:gradFill>
                  </a:tcPr>
                </a:tc>
              </a:tr>
              <a:tr h="177800">
                <a:tc>
                  <a:txBody>
                    <a:bodyPr/>
                    <a:lstStyle/>
                    <a:p>
                      <a:pPr marL="0" marR="0" lvl="0" indent="0" algn="l" defTabSz="914400" rtl="0" eaLnBrk="1" fontAlgn="base" latinLnBrk="0" hangingPunct="1">
                        <a:lnSpc>
                          <a:spcPct val="120000"/>
                        </a:lnSpc>
                        <a:spcBef>
                          <a:spcPct val="0"/>
                        </a:spcBef>
                        <a:spcAft>
                          <a:spcPct val="0"/>
                        </a:spcAft>
                        <a:buClr>
                          <a:schemeClr val="accent2"/>
                        </a:buClr>
                        <a:buSzPct val="75000"/>
                        <a:buFont typeface="Monotype Sorts" charset="0"/>
                        <a:buNone/>
                        <a:tabLst/>
                      </a:pPr>
                      <a:r>
                        <a:rPr kumimoji="1" lang="zh-TW" altLang="en-US" sz="2400" b="1" i="0" u="none" strike="noStrike" cap="none" normalizeH="0" baseline="0" dirty="0" smtClean="0">
                          <a:ln>
                            <a:noFill/>
                          </a:ln>
                          <a:solidFill>
                            <a:schemeClr val="tx2"/>
                          </a:solidFill>
                          <a:effectLst>
                            <a:outerShdw blurRad="38100" dist="38100" dir="2700000" algn="tl">
                              <a:srgbClr val="C0C0C0"/>
                            </a:outerShdw>
                          </a:effectLst>
                          <a:latin typeface="標楷體" panose="03000509000000000000" pitchFamily="65" charset="-120"/>
                          <a:ea typeface="標楷體" panose="03000509000000000000" pitchFamily="65" charset="-120"/>
                        </a:rPr>
                        <a:t>實際進度</a:t>
                      </a:r>
                      <a:endParaRPr kumimoji="1" lang="zh-TW" altLang="en-US" sz="2800" b="0" i="0" u="none" strike="noStrike" cap="none" normalizeH="0" baseline="0" dirty="0" smtClean="0">
                        <a:ln>
                          <a:noFill/>
                        </a:ln>
                        <a:solidFill>
                          <a:schemeClr val="tx2"/>
                        </a:solidFill>
                        <a:effectLst/>
                        <a:latin typeface="標楷體" panose="03000509000000000000" pitchFamily="65" charset="-120"/>
                        <a:ea typeface="標楷體" panose="03000509000000000000" pitchFamily="65" charset="-120"/>
                      </a:endParaRPr>
                    </a:p>
                  </a:txBody>
                  <a:tcPr marL="90000" marR="90000" marT="46800" marB="46800"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gradFill>
                      <a:gsLst>
                        <a:gs pos="0">
                          <a:srgbClr val="99CCFF"/>
                        </a:gs>
                        <a:gs pos="100000">
                          <a:schemeClr val="bg1">
                            <a:alpha val="78000"/>
                          </a:schemeClr>
                        </a:gs>
                        <a:gs pos="0">
                          <a:srgbClr val="99CCFF">
                            <a:alpha val="68000"/>
                          </a:srgbClr>
                        </a:gs>
                      </a:gsLst>
                      <a:lin ang="0" scaled="0"/>
                    </a:gradFill>
                  </a:tcPr>
                </a:tc>
                <a:tc>
                  <a:txBody>
                    <a:bodyPr/>
                    <a:lstStyle/>
                    <a:p>
                      <a:pPr marL="0" marR="0" lvl="0" indent="0" algn="l" defTabSz="914400" rtl="0" eaLnBrk="1" fontAlgn="base" latinLnBrk="0" hangingPunct="1">
                        <a:lnSpc>
                          <a:spcPct val="120000"/>
                        </a:lnSpc>
                        <a:spcBef>
                          <a:spcPct val="0"/>
                        </a:spcBef>
                        <a:spcAft>
                          <a:spcPct val="0"/>
                        </a:spcAft>
                        <a:buClr>
                          <a:schemeClr val="accent2"/>
                        </a:buClr>
                        <a:buSzPct val="75000"/>
                        <a:buFont typeface="Monotype Sorts" charset="0"/>
                        <a:buNone/>
                        <a:tabLst/>
                      </a:pPr>
                      <a:r>
                        <a:rPr kumimoji="1" lang="en-US" altLang="zh-TW" sz="2400" b="1" i="0" u="none" strike="noStrike" cap="none" normalizeH="0" baseline="0" dirty="0" smtClean="0">
                          <a:ln>
                            <a:noFill/>
                          </a:ln>
                          <a:solidFill>
                            <a:schemeClr val="tx2"/>
                          </a:solidFill>
                          <a:effectLst>
                            <a:outerShdw blurRad="38100" dist="38100" dir="2700000" algn="tl">
                              <a:srgbClr val="C0C0C0"/>
                            </a:outerShdw>
                          </a:effectLst>
                          <a:latin typeface="標楷體" panose="03000509000000000000" pitchFamily="65" charset="-120"/>
                          <a:ea typeface="標楷體" panose="03000509000000000000" pitchFamily="65" charset="-120"/>
                        </a:rPr>
                        <a:t>62.81%</a:t>
                      </a:r>
                      <a:endParaRPr kumimoji="1" lang="en-US" altLang="zh-TW" sz="2800" b="0" i="0" u="none" strike="noStrike" cap="none" normalizeH="0" baseline="0" dirty="0" smtClean="0">
                        <a:ln>
                          <a:noFill/>
                        </a:ln>
                        <a:solidFill>
                          <a:schemeClr val="tx2"/>
                        </a:solidFill>
                        <a:effectLst/>
                        <a:latin typeface="標楷體" panose="03000509000000000000" pitchFamily="65" charset="-120"/>
                        <a:ea typeface="標楷體" panose="03000509000000000000" pitchFamily="65" charset="-120"/>
                      </a:endParaRPr>
                    </a:p>
                  </a:txBody>
                  <a:tcPr marL="90000" marR="90000" marT="46800" marB="46800"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gradFill>
                      <a:gsLst>
                        <a:gs pos="0">
                          <a:srgbClr val="99CCFF"/>
                        </a:gs>
                        <a:gs pos="100000">
                          <a:schemeClr val="bg1">
                            <a:alpha val="78000"/>
                          </a:schemeClr>
                        </a:gs>
                        <a:gs pos="0">
                          <a:srgbClr val="99CCFF">
                            <a:alpha val="68000"/>
                          </a:srgbClr>
                        </a:gs>
                      </a:gsLst>
                      <a:lin ang="0" scaled="0"/>
                    </a:gradFill>
                  </a:tcPr>
                </a:tc>
              </a:tr>
              <a:tr h="177800">
                <a:tc>
                  <a:txBody>
                    <a:bodyPr/>
                    <a:lstStyle/>
                    <a:p>
                      <a:pPr marL="0" marR="0" lvl="0" indent="0" algn="l" defTabSz="914400" rtl="0" eaLnBrk="1" fontAlgn="base" latinLnBrk="0" hangingPunct="1">
                        <a:lnSpc>
                          <a:spcPct val="120000"/>
                        </a:lnSpc>
                        <a:spcBef>
                          <a:spcPct val="0"/>
                        </a:spcBef>
                        <a:spcAft>
                          <a:spcPct val="0"/>
                        </a:spcAft>
                        <a:buClr>
                          <a:schemeClr val="accent2"/>
                        </a:buClr>
                        <a:buSzPct val="75000"/>
                        <a:buFont typeface="Monotype Sorts" charset="0"/>
                        <a:buNone/>
                        <a:tabLst/>
                      </a:pPr>
                      <a:r>
                        <a:rPr kumimoji="1" lang="zh-TW" altLang="en-US" sz="2400" b="1" i="0" u="none" strike="noStrike" cap="none" normalizeH="0" baseline="0" dirty="0" smtClean="0">
                          <a:ln>
                            <a:noFill/>
                          </a:ln>
                          <a:solidFill>
                            <a:schemeClr val="tx2"/>
                          </a:solidFill>
                          <a:effectLst>
                            <a:outerShdw blurRad="38100" dist="38100" dir="2700000" algn="tl">
                              <a:srgbClr val="C0C0C0"/>
                            </a:outerShdw>
                          </a:effectLst>
                          <a:latin typeface="標楷體" panose="03000509000000000000" pitchFamily="65" charset="-120"/>
                          <a:ea typeface="標楷體" panose="03000509000000000000" pitchFamily="65" charset="-120"/>
                        </a:rPr>
                        <a:t>超    前</a:t>
                      </a:r>
                      <a:endParaRPr kumimoji="1" lang="zh-TW" altLang="en-US" sz="2800" b="0" i="0" u="none" strike="noStrike" cap="none" normalizeH="0" baseline="0" dirty="0" smtClean="0">
                        <a:ln>
                          <a:noFill/>
                        </a:ln>
                        <a:solidFill>
                          <a:schemeClr val="tx2"/>
                        </a:solidFill>
                        <a:effectLst/>
                        <a:latin typeface="標楷體" panose="03000509000000000000" pitchFamily="65" charset="-120"/>
                        <a:ea typeface="標楷體" panose="03000509000000000000" pitchFamily="65" charset="-120"/>
                      </a:endParaRPr>
                    </a:p>
                  </a:txBody>
                  <a:tcPr marL="90000" marR="90000" marT="46800" marB="46800"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gradFill>
                      <a:gsLst>
                        <a:gs pos="0">
                          <a:srgbClr val="99CCFF"/>
                        </a:gs>
                        <a:gs pos="100000">
                          <a:schemeClr val="bg1">
                            <a:alpha val="78000"/>
                          </a:schemeClr>
                        </a:gs>
                        <a:gs pos="0">
                          <a:srgbClr val="99CCFF">
                            <a:alpha val="68000"/>
                          </a:srgbClr>
                        </a:gs>
                      </a:gsLst>
                      <a:lin ang="0" scaled="0"/>
                    </a:gradFill>
                  </a:tcPr>
                </a:tc>
                <a:tc>
                  <a:txBody>
                    <a:bodyPr/>
                    <a:lstStyle/>
                    <a:p>
                      <a:pPr marL="0" marR="0" lvl="0" indent="0" algn="l" defTabSz="914400" rtl="0" eaLnBrk="1" fontAlgn="base" latinLnBrk="0" hangingPunct="1">
                        <a:lnSpc>
                          <a:spcPct val="120000"/>
                        </a:lnSpc>
                        <a:spcBef>
                          <a:spcPct val="0"/>
                        </a:spcBef>
                        <a:spcAft>
                          <a:spcPct val="0"/>
                        </a:spcAft>
                        <a:buClr>
                          <a:schemeClr val="accent2"/>
                        </a:buClr>
                        <a:buSzPct val="75000"/>
                        <a:buFont typeface="Monotype Sorts" charset="0"/>
                        <a:buNone/>
                        <a:tabLst/>
                      </a:pPr>
                      <a:r>
                        <a:rPr kumimoji="1" lang="en-US" altLang="zh-TW" sz="2400" b="1" i="0" u="none" strike="noStrike" cap="none" normalizeH="0" baseline="0" dirty="0" smtClean="0">
                          <a:ln>
                            <a:noFill/>
                          </a:ln>
                          <a:solidFill>
                            <a:schemeClr val="tx2"/>
                          </a:solidFill>
                          <a:effectLst>
                            <a:outerShdw blurRad="38100" dist="38100" dir="2700000" algn="tl">
                              <a:srgbClr val="C0C0C0"/>
                            </a:outerShdw>
                          </a:effectLst>
                          <a:latin typeface="標楷體" panose="03000509000000000000" pitchFamily="65" charset="-120"/>
                          <a:ea typeface="標楷體" panose="03000509000000000000" pitchFamily="65" charset="-120"/>
                        </a:rPr>
                        <a:t>23.21%</a:t>
                      </a:r>
                      <a:endParaRPr kumimoji="1" lang="en-US" altLang="zh-TW" sz="2800" b="0" i="0" u="none" strike="noStrike" cap="none" normalizeH="0" baseline="0" dirty="0" smtClean="0">
                        <a:ln>
                          <a:noFill/>
                        </a:ln>
                        <a:solidFill>
                          <a:schemeClr val="tx2"/>
                        </a:solidFill>
                        <a:effectLst/>
                        <a:latin typeface="標楷體" panose="03000509000000000000" pitchFamily="65" charset="-120"/>
                        <a:ea typeface="標楷體" panose="03000509000000000000" pitchFamily="65" charset="-120"/>
                      </a:endParaRPr>
                    </a:p>
                  </a:txBody>
                  <a:tcPr marL="90000" marR="90000" marT="46800" marB="46800"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gradFill>
                      <a:gsLst>
                        <a:gs pos="0">
                          <a:srgbClr val="99CCFF"/>
                        </a:gs>
                        <a:gs pos="100000">
                          <a:schemeClr val="bg1">
                            <a:alpha val="78000"/>
                          </a:schemeClr>
                        </a:gs>
                        <a:gs pos="0">
                          <a:srgbClr val="99CCFF">
                            <a:alpha val="68000"/>
                          </a:srgbClr>
                        </a:gs>
                      </a:gsLst>
                      <a:lin ang="0" scaled="0"/>
                    </a:gradFill>
                  </a:tcPr>
                </a:tc>
              </a:tr>
            </a:tbl>
          </a:graphicData>
        </a:graphic>
      </p:graphicFrame>
      <p:sp>
        <p:nvSpPr>
          <p:cNvPr id="694289" name="Text Box 17"/>
          <p:cNvSpPr txBox="1">
            <a:spLocks noChangeArrowheads="1"/>
          </p:cNvSpPr>
          <p:nvPr/>
        </p:nvSpPr>
        <p:spPr bwMode="auto">
          <a:xfrm>
            <a:off x="374650" y="1587500"/>
            <a:ext cx="9398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524000" indent="-1524000" defTabSz="757238">
              <a:defRPr kumimoji="1" sz="2400">
                <a:solidFill>
                  <a:schemeClr val="tx1"/>
                </a:solidFill>
                <a:latin typeface="Times New Roman" pitchFamily="18" charset="0"/>
                <a:ea typeface="新細明體" pitchFamily="18" charset="-120"/>
              </a:defRPr>
            </a:lvl1pPr>
            <a:lvl2pPr marL="1703388" defTabSz="757238">
              <a:defRPr kumimoji="1" sz="2400">
                <a:solidFill>
                  <a:schemeClr val="tx1"/>
                </a:solidFill>
                <a:latin typeface="Times New Roman" pitchFamily="18" charset="0"/>
                <a:ea typeface="新細明體" pitchFamily="18" charset="-120"/>
              </a:defRPr>
            </a:lvl2pPr>
            <a:lvl3pPr marL="1882775" defTabSz="757238">
              <a:defRPr kumimoji="1" sz="2400">
                <a:solidFill>
                  <a:schemeClr val="tx1"/>
                </a:solidFill>
                <a:latin typeface="Times New Roman" pitchFamily="18" charset="0"/>
                <a:ea typeface="新細明體" pitchFamily="18" charset="-120"/>
              </a:defRPr>
            </a:lvl3pPr>
            <a:lvl4pPr marL="2062163" defTabSz="757238">
              <a:defRPr kumimoji="1" sz="2400">
                <a:solidFill>
                  <a:schemeClr val="tx1"/>
                </a:solidFill>
                <a:latin typeface="Times New Roman" pitchFamily="18" charset="0"/>
                <a:ea typeface="新細明體" pitchFamily="18" charset="-120"/>
              </a:defRPr>
            </a:lvl4pPr>
            <a:lvl5pPr marL="2241550" defTabSz="757238">
              <a:defRPr kumimoji="1" sz="2400">
                <a:solidFill>
                  <a:schemeClr val="tx1"/>
                </a:solidFill>
                <a:latin typeface="Times New Roman" pitchFamily="18" charset="0"/>
                <a:ea typeface="新細明體" pitchFamily="18" charset="-120"/>
              </a:defRPr>
            </a:lvl5pPr>
            <a:lvl6pPr marL="2698750"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marL="3155950"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marL="3613150"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marL="4070350"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b="0">
                <a:latin typeface="標楷體" panose="03000509000000000000" pitchFamily="65" charset="-120"/>
                <a:ea typeface="標楷體" panose="03000509000000000000" pitchFamily="65" charset="-120"/>
              </a:rPr>
              <a:t>預定進度：以核定施工網狀圖中預定完成項目分列於每半月預定進度作為計算基準。</a:t>
            </a:r>
          </a:p>
          <a:p>
            <a:pPr>
              <a:spcBef>
                <a:spcPct val="50000"/>
              </a:spcBef>
            </a:pPr>
            <a:r>
              <a:rPr lang="zh-TW" altLang="en-US" b="0">
                <a:latin typeface="標楷體" panose="03000509000000000000" pitchFamily="65" charset="-120"/>
                <a:ea typeface="標楷體" panose="03000509000000000000" pitchFamily="65" charset="-120"/>
              </a:rPr>
              <a:t>實際進度：以每半月實際完成工項金額除以契約金額作為計算基準。</a:t>
            </a:r>
          </a:p>
        </p:txBody>
      </p:sp>
      <p:sp>
        <p:nvSpPr>
          <p:cNvPr id="694290" name="Text Box 18"/>
          <p:cNvSpPr txBox="1">
            <a:spLocks noChangeArrowheads="1"/>
          </p:cNvSpPr>
          <p:nvPr/>
        </p:nvSpPr>
        <p:spPr bwMode="auto">
          <a:xfrm>
            <a:off x="7924800" y="3644900"/>
            <a:ext cx="1981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57238">
              <a:defRPr kumimoji="1" sz="2400">
                <a:solidFill>
                  <a:schemeClr val="tx1"/>
                </a:solidFill>
                <a:latin typeface="Times New Roman" pitchFamily="18" charset="0"/>
                <a:ea typeface="新細明體" pitchFamily="18" charset="-120"/>
              </a:defRPr>
            </a:lvl1pPr>
            <a:lvl2pPr defTabSz="757238">
              <a:defRPr kumimoji="1" sz="2400">
                <a:solidFill>
                  <a:schemeClr val="tx1"/>
                </a:solidFill>
                <a:latin typeface="Times New Roman" pitchFamily="18" charset="0"/>
                <a:ea typeface="新細明體" pitchFamily="18" charset="-120"/>
              </a:defRPr>
            </a:lvl2pPr>
            <a:lvl3pPr defTabSz="757238">
              <a:defRPr kumimoji="1" sz="2400">
                <a:solidFill>
                  <a:schemeClr val="tx1"/>
                </a:solidFill>
                <a:latin typeface="Times New Roman" pitchFamily="18" charset="0"/>
                <a:ea typeface="新細明體" pitchFamily="18" charset="-120"/>
              </a:defRPr>
            </a:lvl3pPr>
            <a:lvl4pPr defTabSz="757238">
              <a:defRPr kumimoji="1" sz="2400">
                <a:solidFill>
                  <a:schemeClr val="tx1"/>
                </a:solidFill>
                <a:latin typeface="Times New Roman" pitchFamily="18" charset="0"/>
                <a:ea typeface="新細明體" pitchFamily="18" charset="-120"/>
              </a:defRPr>
            </a:lvl4pPr>
            <a:lvl5pPr defTabSz="757238">
              <a:defRPr kumimoji="1" sz="2400">
                <a:solidFill>
                  <a:schemeClr val="tx1"/>
                </a:solidFill>
                <a:latin typeface="Times New Roman" pitchFamily="18" charset="0"/>
                <a:ea typeface="新細明體" pitchFamily="18" charset="-120"/>
              </a:defRPr>
            </a:lvl5pPr>
            <a:lvl6pPr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b="0" dirty="0">
                <a:latin typeface="標楷體" panose="03000509000000000000" pitchFamily="65" charset="-120"/>
                <a:ea typeface="標楷體" panose="03000509000000000000" pitchFamily="65" charset="-120"/>
              </a:rPr>
              <a:t>截至</a:t>
            </a:r>
            <a:r>
              <a:rPr lang="en-US" altLang="zh-TW" sz="1800" b="0" dirty="0" smtClean="0">
                <a:latin typeface="標楷體" panose="03000509000000000000" pitchFamily="65" charset="-120"/>
                <a:ea typeface="標楷體" panose="03000509000000000000" pitchFamily="65" charset="-120"/>
              </a:rPr>
              <a:t>104.8.31</a:t>
            </a:r>
            <a:r>
              <a:rPr lang="zh-TW" altLang="en-US" sz="1800" b="0" dirty="0" smtClean="0">
                <a:latin typeface="標楷體" panose="03000509000000000000" pitchFamily="65" charset="-120"/>
                <a:ea typeface="標楷體" panose="03000509000000000000" pitchFamily="65" charset="-120"/>
              </a:rPr>
              <a:t>止</a:t>
            </a:r>
            <a:endParaRPr lang="zh-TW" altLang="en-US" sz="1800" b="0" dirty="0">
              <a:latin typeface="標楷體" panose="03000509000000000000" pitchFamily="65" charset="-120"/>
              <a:ea typeface="標楷體" panose="03000509000000000000" pitchFamily="65" charset="-120"/>
            </a:endParaRPr>
          </a:p>
        </p:txBody>
      </p:sp>
      <p:sp>
        <p:nvSpPr>
          <p:cNvPr id="694291" name="Text Box 19"/>
          <p:cNvSpPr txBox="1">
            <a:spLocks noChangeArrowheads="1"/>
          </p:cNvSpPr>
          <p:nvPr/>
        </p:nvSpPr>
        <p:spPr bwMode="auto">
          <a:xfrm>
            <a:off x="533400" y="3670300"/>
            <a:ext cx="2425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57238">
              <a:defRPr kumimoji="1" sz="2400">
                <a:solidFill>
                  <a:schemeClr val="tx1"/>
                </a:solidFill>
                <a:latin typeface="Times New Roman" pitchFamily="18" charset="0"/>
                <a:ea typeface="新細明體" pitchFamily="18" charset="-120"/>
              </a:defRPr>
            </a:lvl1pPr>
            <a:lvl2pPr defTabSz="757238">
              <a:defRPr kumimoji="1" sz="2400">
                <a:solidFill>
                  <a:schemeClr val="tx1"/>
                </a:solidFill>
                <a:latin typeface="Times New Roman" pitchFamily="18" charset="0"/>
                <a:ea typeface="新細明體" pitchFamily="18" charset="-120"/>
              </a:defRPr>
            </a:lvl2pPr>
            <a:lvl3pPr defTabSz="757238">
              <a:defRPr kumimoji="1" sz="2400">
                <a:solidFill>
                  <a:schemeClr val="tx1"/>
                </a:solidFill>
                <a:latin typeface="Times New Roman" pitchFamily="18" charset="0"/>
                <a:ea typeface="新細明體" pitchFamily="18" charset="-120"/>
              </a:defRPr>
            </a:lvl3pPr>
            <a:lvl4pPr defTabSz="757238">
              <a:defRPr kumimoji="1" sz="2400">
                <a:solidFill>
                  <a:schemeClr val="tx1"/>
                </a:solidFill>
                <a:latin typeface="Times New Roman" pitchFamily="18" charset="0"/>
                <a:ea typeface="新細明體" pitchFamily="18" charset="-120"/>
              </a:defRPr>
            </a:lvl4pPr>
            <a:lvl5pPr defTabSz="757238">
              <a:defRPr kumimoji="1" sz="2400">
                <a:solidFill>
                  <a:schemeClr val="tx1"/>
                </a:solidFill>
                <a:latin typeface="Times New Roman" pitchFamily="18" charset="0"/>
                <a:ea typeface="新細明體" pitchFamily="18" charset="-120"/>
              </a:defRPr>
            </a:lvl5pPr>
            <a:lvl6pPr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en-US" altLang="zh-TW">
                <a:solidFill>
                  <a:schemeClr val="tx2"/>
                </a:solidFill>
                <a:latin typeface="標楷體" panose="03000509000000000000" pitchFamily="65" charset="-120"/>
                <a:ea typeface="標楷體" panose="03000509000000000000" pitchFamily="65" charset="-120"/>
              </a:rPr>
              <a:t>⊙</a:t>
            </a:r>
            <a:r>
              <a:rPr lang="zh-TW" altLang="en-US">
                <a:solidFill>
                  <a:schemeClr val="tx2"/>
                </a:solidFill>
                <a:latin typeface="標楷體" panose="03000509000000000000" pitchFamily="65" charset="-120"/>
                <a:ea typeface="標楷體" panose="03000509000000000000" pitchFamily="65" charset="-120"/>
              </a:rPr>
              <a:t>進度執行情形</a:t>
            </a:r>
          </a:p>
        </p:txBody>
      </p:sp>
      <p:sp>
        <p:nvSpPr>
          <p:cNvPr id="7" name="標題 2"/>
          <p:cNvSpPr txBox="1">
            <a:spLocks/>
          </p:cNvSpPr>
          <p:nvPr/>
        </p:nvSpPr>
        <p:spPr bwMode="auto">
          <a:xfrm>
            <a:off x="1771650" y="198438"/>
            <a:ext cx="80010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2" rIns="92062" bIns="46032" numCol="1" anchor="t" anchorCtr="0" compatLnSpc="1">
            <a:prstTxWarp prst="textNoShape">
              <a:avLst/>
            </a:prstTxWarp>
          </a:bodyPr>
          <a:lst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全真細隸書" pitchFamily="49" charset="-120"/>
                <a:ea typeface="新細明體" pitchFamily="18" charset="-120"/>
              </a:defRPr>
            </a:lvl2pPr>
            <a:lvl3pPr algn="l" rtl="0" fontAlgn="base">
              <a:spcBef>
                <a:spcPct val="0"/>
              </a:spcBef>
              <a:spcAft>
                <a:spcPct val="0"/>
              </a:spcAft>
              <a:defRPr kumimoji="1" sz="4400">
                <a:solidFill>
                  <a:schemeClr val="tx2"/>
                </a:solidFill>
                <a:latin typeface="全真細隸書" pitchFamily="49" charset="-120"/>
                <a:ea typeface="新細明體" pitchFamily="18" charset="-120"/>
              </a:defRPr>
            </a:lvl3pPr>
            <a:lvl4pPr algn="l" rtl="0" fontAlgn="base">
              <a:spcBef>
                <a:spcPct val="0"/>
              </a:spcBef>
              <a:spcAft>
                <a:spcPct val="0"/>
              </a:spcAft>
              <a:defRPr kumimoji="1" sz="4400">
                <a:solidFill>
                  <a:schemeClr val="tx2"/>
                </a:solidFill>
                <a:latin typeface="全真細隸書" pitchFamily="49" charset="-120"/>
                <a:ea typeface="新細明體" pitchFamily="18" charset="-120"/>
              </a:defRPr>
            </a:lvl4pPr>
            <a:lvl5pPr algn="l" rtl="0" fontAlgn="base">
              <a:spcBef>
                <a:spcPct val="0"/>
              </a:spcBef>
              <a:spcAft>
                <a:spcPct val="0"/>
              </a:spcAft>
              <a:defRPr kumimoji="1" sz="4400">
                <a:solidFill>
                  <a:schemeClr val="tx2"/>
                </a:solidFill>
                <a:latin typeface="全真細隸書" pitchFamily="49" charset="-120"/>
                <a:ea typeface="新細明體" pitchFamily="18" charset="-120"/>
              </a:defRPr>
            </a:lvl5pPr>
            <a:lvl6pPr marL="457200" algn="l" rtl="0" fontAlgn="base">
              <a:spcBef>
                <a:spcPct val="0"/>
              </a:spcBef>
              <a:spcAft>
                <a:spcPct val="0"/>
              </a:spcAft>
              <a:defRPr kumimoji="1" sz="4400">
                <a:solidFill>
                  <a:schemeClr val="tx2"/>
                </a:solidFill>
                <a:latin typeface="全真細隸書" pitchFamily="49" charset="-120"/>
                <a:ea typeface="新細明體" pitchFamily="18" charset="-120"/>
              </a:defRPr>
            </a:lvl6pPr>
            <a:lvl7pPr marL="914400" algn="l" rtl="0" fontAlgn="base">
              <a:spcBef>
                <a:spcPct val="0"/>
              </a:spcBef>
              <a:spcAft>
                <a:spcPct val="0"/>
              </a:spcAft>
              <a:defRPr kumimoji="1" sz="4400">
                <a:solidFill>
                  <a:schemeClr val="tx2"/>
                </a:solidFill>
                <a:latin typeface="全真細隸書" pitchFamily="49" charset="-120"/>
                <a:ea typeface="新細明體" pitchFamily="18" charset="-120"/>
              </a:defRPr>
            </a:lvl7pPr>
            <a:lvl8pPr marL="1371600" algn="l" rtl="0" fontAlgn="base">
              <a:spcBef>
                <a:spcPct val="0"/>
              </a:spcBef>
              <a:spcAft>
                <a:spcPct val="0"/>
              </a:spcAft>
              <a:defRPr kumimoji="1" sz="4400">
                <a:solidFill>
                  <a:schemeClr val="tx2"/>
                </a:solidFill>
                <a:latin typeface="全真細隸書" pitchFamily="49" charset="-120"/>
                <a:ea typeface="新細明體" pitchFamily="18" charset="-120"/>
              </a:defRPr>
            </a:lvl8pPr>
            <a:lvl9pPr marL="1828800" algn="l" rtl="0" fontAlgn="base">
              <a:spcBef>
                <a:spcPct val="0"/>
              </a:spcBef>
              <a:spcAft>
                <a:spcPct val="0"/>
              </a:spcAft>
              <a:defRPr kumimoji="1" sz="4400">
                <a:solidFill>
                  <a:schemeClr val="tx2"/>
                </a:solidFill>
                <a:latin typeface="全真細隸書" pitchFamily="49" charset="-120"/>
                <a:ea typeface="新細明體" pitchFamily="18" charset="-120"/>
              </a:defRPr>
            </a:lvl9pPr>
          </a:lstStyle>
          <a:p>
            <a:r>
              <a:rPr lang="zh-TW" altLang="en-US" sz="3200" b="0" dirty="0" smtClean="0">
                <a:solidFill>
                  <a:srgbClr val="80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n-cs"/>
              </a:rPr>
              <a:t>貳</a:t>
            </a:r>
            <a:r>
              <a:rPr lang="zh-TW" altLang="en-US" sz="3200" b="0" kern="1200" dirty="0" smtClean="0">
                <a:solidFill>
                  <a:srgbClr val="80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n-cs"/>
              </a:rPr>
              <a:t>、工程進度及主要施工執行情形 </a:t>
            </a:r>
            <a:endParaRPr lang="zh-TW" altLang="en-US" sz="3200" b="0" kern="1200" dirty="0">
              <a:solidFill>
                <a:srgbClr val="80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163007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圖表 11"/>
          <p:cNvGraphicFramePr>
            <a:graphicFrameLocks/>
          </p:cNvGraphicFramePr>
          <p:nvPr>
            <p:extLst>
              <p:ext uri="{D42A27DB-BD31-4B8C-83A1-F6EECF244321}">
                <p14:modId xmlns:p14="http://schemas.microsoft.com/office/powerpoint/2010/main" val="1839573261"/>
              </p:ext>
            </p:extLst>
          </p:nvPr>
        </p:nvGraphicFramePr>
        <p:xfrm>
          <a:off x="87086" y="745062"/>
          <a:ext cx="9720943" cy="5848262"/>
        </p:xfrm>
        <a:graphic>
          <a:graphicData uri="http://schemas.openxmlformats.org/drawingml/2006/chart">
            <c:chart xmlns:c="http://schemas.openxmlformats.org/drawingml/2006/chart" xmlns:r="http://schemas.openxmlformats.org/officeDocument/2006/relationships" r:id="rId2"/>
          </a:graphicData>
        </a:graphic>
      </p:graphicFrame>
      <p:sp>
        <p:nvSpPr>
          <p:cNvPr id="658435" name="Rectangle 3"/>
          <p:cNvSpPr>
            <a:spLocks noGrp="1" noChangeArrowheads="1"/>
          </p:cNvSpPr>
          <p:nvPr>
            <p:ph type="title" idx="4294967295"/>
          </p:nvPr>
        </p:nvSpPr>
        <p:spPr>
          <a:xfrm>
            <a:off x="2727325" y="249238"/>
            <a:ext cx="7178675" cy="685800"/>
          </a:xfrm>
          <a:prstGeom prst="rect">
            <a:avLst/>
          </a:prstGeo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altLang="zh-TW" sz="2800" u="sng" dirty="0">
                <a:solidFill>
                  <a:srgbClr val="CC3300"/>
                </a:solidFill>
                <a:latin typeface="標楷體" panose="03000509000000000000" pitchFamily="65" charset="-120"/>
                <a:ea typeface="標楷體" panose="03000509000000000000" pitchFamily="65" charset="-120"/>
              </a:rPr>
              <a:t>2</a:t>
            </a:r>
            <a:r>
              <a:rPr lang="en-US" altLang="zh-TW" sz="2800" u="sng" dirty="0" smtClean="0">
                <a:solidFill>
                  <a:srgbClr val="CC3300"/>
                </a:solidFill>
                <a:latin typeface="標楷體" panose="03000509000000000000" pitchFamily="65" charset="-120"/>
                <a:ea typeface="標楷體" panose="03000509000000000000" pitchFamily="65" charset="-120"/>
              </a:rPr>
              <a:t>-2.</a:t>
            </a:r>
            <a:r>
              <a:rPr lang="zh-TW" altLang="en-US" sz="2800" u="sng" dirty="0">
                <a:solidFill>
                  <a:srgbClr val="CC3300"/>
                </a:solidFill>
                <a:latin typeface="標楷體" panose="03000509000000000000" pitchFamily="65" charset="-120"/>
                <a:ea typeface="標楷體" panose="03000509000000000000" pitchFamily="65" charset="-120"/>
              </a:rPr>
              <a:t>預定進度、實際進度</a:t>
            </a:r>
            <a:r>
              <a:rPr lang="en-US" altLang="zh-TW" sz="2800" u="sng" dirty="0">
                <a:solidFill>
                  <a:srgbClr val="CC3300"/>
                </a:solidFill>
                <a:latin typeface="標楷體" panose="03000509000000000000" pitchFamily="65" charset="-120"/>
                <a:ea typeface="標楷體" panose="03000509000000000000" pitchFamily="65" charset="-120"/>
              </a:rPr>
              <a:t>S</a:t>
            </a:r>
            <a:r>
              <a:rPr lang="zh-TW" altLang="en-US" sz="2800" u="sng" dirty="0">
                <a:solidFill>
                  <a:srgbClr val="CC3300"/>
                </a:solidFill>
                <a:latin typeface="標楷體" panose="03000509000000000000" pitchFamily="65" charset="-120"/>
                <a:ea typeface="標楷體" panose="03000509000000000000" pitchFamily="65" charset="-120"/>
              </a:rPr>
              <a:t>曲線圖</a:t>
            </a:r>
          </a:p>
        </p:txBody>
      </p:sp>
      <p:sp>
        <p:nvSpPr>
          <p:cNvPr id="658436" name="Text Box 4"/>
          <p:cNvSpPr txBox="1">
            <a:spLocks noChangeArrowheads="1"/>
          </p:cNvSpPr>
          <p:nvPr/>
        </p:nvSpPr>
        <p:spPr bwMode="auto">
          <a:xfrm>
            <a:off x="7412830" y="726708"/>
            <a:ext cx="19256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57238">
              <a:defRPr kumimoji="1" sz="2400">
                <a:solidFill>
                  <a:schemeClr val="tx1"/>
                </a:solidFill>
                <a:latin typeface="Times New Roman" pitchFamily="18" charset="0"/>
                <a:ea typeface="新細明體" pitchFamily="18" charset="-120"/>
              </a:defRPr>
            </a:lvl1pPr>
            <a:lvl2pPr defTabSz="757238">
              <a:defRPr kumimoji="1" sz="2400">
                <a:solidFill>
                  <a:schemeClr val="tx1"/>
                </a:solidFill>
                <a:latin typeface="Times New Roman" pitchFamily="18" charset="0"/>
                <a:ea typeface="新細明體" pitchFamily="18" charset="-120"/>
              </a:defRPr>
            </a:lvl2pPr>
            <a:lvl3pPr defTabSz="757238">
              <a:defRPr kumimoji="1" sz="2400">
                <a:solidFill>
                  <a:schemeClr val="tx1"/>
                </a:solidFill>
                <a:latin typeface="Times New Roman" pitchFamily="18" charset="0"/>
                <a:ea typeface="新細明體" pitchFamily="18" charset="-120"/>
              </a:defRPr>
            </a:lvl3pPr>
            <a:lvl4pPr defTabSz="757238">
              <a:defRPr kumimoji="1" sz="2400">
                <a:solidFill>
                  <a:schemeClr val="tx1"/>
                </a:solidFill>
                <a:latin typeface="Times New Roman" pitchFamily="18" charset="0"/>
                <a:ea typeface="新細明體" pitchFamily="18" charset="-120"/>
              </a:defRPr>
            </a:lvl4pPr>
            <a:lvl5pPr defTabSz="757238">
              <a:defRPr kumimoji="1" sz="2400">
                <a:solidFill>
                  <a:schemeClr val="tx1"/>
                </a:solidFill>
                <a:latin typeface="Times New Roman" pitchFamily="18" charset="0"/>
                <a:ea typeface="新細明體" pitchFamily="18" charset="-120"/>
              </a:defRPr>
            </a:lvl5pPr>
            <a:lvl6pPr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r">
              <a:spcBef>
                <a:spcPct val="50000"/>
              </a:spcBef>
            </a:pPr>
            <a:r>
              <a:rPr lang="zh-TW" altLang="en-US" sz="1800" b="0" dirty="0">
                <a:latin typeface="標楷體" panose="03000509000000000000" pitchFamily="65" charset="-120"/>
                <a:ea typeface="標楷體" panose="03000509000000000000" pitchFamily="65" charset="-120"/>
              </a:rPr>
              <a:t>截至</a:t>
            </a:r>
            <a:r>
              <a:rPr lang="en-US" altLang="zh-TW" sz="1800" b="0" dirty="0" smtClean="0">
                <a:latin typeface="標楷體" panose="03000509000000000000" pitchFamily="65" charset="-120"/>
                <a:ea typeface="標楷體" panose="03000509000000000000" pitchFamily="65" charset="-120"/>
              </a:rPr>
              <a:t>104.8.31</a:t>
            </a:r>
            <a:r>
              <a:rPr lang="zh-TW" altLang="en-US" sz="1800" b="0" dirty="0" smtClean="0">
                <a:latin typeface="標楷體" panose="03000509000000000000" pitchFamily="65" charset="-120"/>
                <a:ea typeface="標楷體" panose="03000509000000000000" pitchFamily="65" charset="-120"/>
              </a:rPr>
              <a:t>止</a:t>
            </a:r>
            <a:endParaRPr lang="zh-TW" altLang="en-US" sz="1800" b="0" dirty="0">
              <a:latin typeface="標楷體" panose="03000509000000000000" pitchFamily="65" charset="-120"/>
              <a:ea typeface="標楷體" panose="03000509000000000000" pitchFamily="65" charset="-120"/>
            </a:endParaRPr>
          </a:p>
        </p:txBody>
      </p:sp>
      <p:sp>
        <p:nvSpPr>
          <p:cNvPr id="658437" name="Line 5"/>
          <p:cNvSpPr>
            <a:spLocks noChangeShapeType="1"/>
          </p:cNvSpPr>
          <p:nvPr/>
        </p:nvSpPr>
        <p:spPr bwMode="auto">
          <a:xfrm>
            <a:off x="5445561" y="1386114"/>
            <a:ext cx="0" cy="4103914"/>
          </a:xfrm>
          <a:prstGeom prst="line">
            <a:avLst/>
          </a:prstGeom>
          <a:noFill/>
          <a:ln w="381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latin typeface="Microsoft YaHei" panose="020B0503020204020204" pitchFamily="34" charset="-122"/>
              <a:ea typeface="Microsoft YaHei" panose="020B0503020204020204" pitchFamily="34" charset="-122"/>
            </a:endParaRPr>
          </a:p>
        </p:txBody>
      </p:sp>
      <p:sp>
        <p:nvSpPr>
          <p:cNvPr id="658445" name="Text Box 13"/>
          <p:cNvSpPr txBox="1">
            <a:spLocks noChangeArrowheads="1"/>
          </p:cNvSpPr>
          <p:nvPr/>
        </p:nvSpPr>
        <p:spPr bwMode="auto">
          <a:xfrm>
            <a:off x="5570730" y="1525812"/>
            <a:ext cx="1587500" cy="406400"/>
          </a:xfrm>
          <a:prstGeom prst="rect">
            <a:avLst/>
          </a:prstGeom>
          <a:solidFill>
            <a:schemeClr val="tx2">
              <a:lumMod val="20000"/>
              <a:lumOff val="80000"/>
            </a:schemeClr>
          </a:solidFill>
          <a:ln w="9525">
            <a:solidFill>
              <a:schemeClr val="tx1"/>
            </a:solidFill>
            <a:miter lim="800000"/>
            <a:headEnd/>
            <a:tailEnd/>
          </a:ln>
          <a:effectLst>
            <a:outerShdw blurRad="44450" dist="27940" dir="5400000" algn="ctr">
              <a:srgbClr val="000000">
                <a:alpha val="32000"/>
              </a:srgbClr>
            </a:outerShdw>
          </a:effectLst>
          <a:scene3d>
            <a:camera prst="orthographicFront"/>
            <a:lightRig rig="threePt" dir="t"/>
          </a:scene3d>
          <a:sp3d>
            <a:bevelT w="165100" prst="coolSlant"/>
          </a:sp3d>
          <a:extLst/>
        </p:spPr>
        <p:txBody>
          <a:bodyPr>
            <a:spAutoFit/>
          </a:bodyPr>
          <a:lstStyle>
            <a:lvl1pPr defTabSz="757238">
              <a:defRPr kumimoji="1" sz="2400">
                <a:solidFill>
                  <a:schemeClr val="tx1"/>
                </a:solidFill>
                <a:latin typeface="Times New Roman" pitchFamily="18" charset="0"/>
                <a:ea typeface="新細明體" pitchFamily="18" charset="-120"/>
              </a:defRPr>
            </a:lvl1pPr>
            <a:lvl2pPr defTabSz="757238">
              <a:defRPr kumimoji="1" sz="2400">
                <a:solidFill>
                  <a:schemeClr val="tx1"/>
                </a:solidFill>
                <a:latin typeface="Times New Roman" pitchFamily="18" charset="0"/>
                <a:ea typeface="新細明體" pitchFamily="18" charset="-120"/>
              </a:defRPr>
            </a:lvl2pPr>
            <a:lvl3pPr defTabSz="757238">
              <a:defRPr kumimoji="1" sz="2400">
                <a:solidFill>
                  <a:schemeClr val="tx1"/>
                </a:solidFill>
                <a:latin typeface="Times New Roman" pitchFamily="18" charset="0"/>
                <a:ea typeface="新細明體" pitchFamily="18" charset="-120"/>
              </a:defRPr>
            </a:lvl3pPr>
            <a:lvl4pPr defTabSz="757238">
              <a:defRPr kumimoji="1" sz="2400">
                <a:solidFill>
                  <a:schemeClr val="tx1"/>
                </a:solidFill>
                <a:latin typeface="Times New Roman" pitchFamily="18" charset="0"/>
                <a:ea typeface="新細明體" pitchFamily="18" charset="-120"/>
              </a:defRPr>
            </a:lvl4pPr>
            <a:lvl5pPr defTabSz="757238">
              <a:defRPr kumimoji="1" sz="2400">
                <a:solidFill>
                  <a:schemeClr val="tx1"/>
                </a:solidFill>
                <a:latin typeface="Times New Roman" pitchFamily="18" charset="0"/>
                <a:ea typeface="新細明體" pitchFamily="18" charset="-120"/>
              </a:defRPr>
            </a:lvl5pPr>
            <a:lvl6pPr defTabSz="757238" fontAlgn="base">
              <a:spcBef>
                <a:spcPct val="0"/>
              </a:spcBef>
              <a:spcAft>
                <a:spcPct val="0"/>
              </a:spcAft>
              <a:defRPr kumimoji="1" sz="2400">
                <a:solidFill>
                  <a:schemeClr val="tx1"/>
                </a:solidFill>
                <a:latin typeface="Times New Roman" pitchFamily="18" charset="0"/>
                <a:ea typeface="新細明體" pitchFamily="18" charset="-120"/>
              </a:defRPr>
            </a:lvl6pPr>
            <a:lvl7pPr defTabSz="757238" fontAlgn="base">
              <a:spcBef>
                <a:spcPct val="0"/>
              </a:spcBef>
              <a:spcAft>
                <a:spcPct val="0"/>
              </a:spcAft>
              <a:defRPr kumimoji="1" sz="2400">
                <a:solidFill>
                  <a:schemeClr val="tx1"/>
                </a:solidFill>
                <a:latin typeface="Times New Roman" pitchFamily="18" charset="0"/>
                <a:ea typeface="新細明體" pitchFamily="18" charset="-120"/>
              </a:defRPr>
            </a:lvl7pPr>
            <a:lvl8pPr defTabSz="757238" fontAlgn="base">
              <a:spcBef>
                <a:spcPct val="0"/>
              </a:spcBef>
              <a:spcAft>
                <a:spcPct val="0"/>
              </a:spcAft>
              <a:defRPr kumimoji="1" sz="2400">
                <a:solidFill>
                  <a:schemeClr val="tx1"/>
                </a:solidFill>
                <a:latin typeface="Times New Roman" pitchFamily="18" charset="0"/>
                <a:ea typeface="新細明體" pitchFamily="18" charset="-120"/>
              </a:defRPr>
            </a:lvl8pPr>
            <a:lvl9pPr defTabSz="757238"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2000" b="0" dirty="0" smtClean="0">
                <a:solidFill>
                  <a:schemeClr val="tx2"/>
                </a:solidFill>
                <a:latin typeface="Microsoft YaHei" panose="020B0503020204020204" pitchFamily="34" charset="-122"/>
                <a:ea typeface="Microsoft YaHei" panose="020B0503020204020204" pitchFamily="34" charset="-122"/>
              </a:rPr>
              <a:t>超前</a:t>
            </a:r>
            <a:r>
              <a:rPr lang="en-US" altLang="zh-TW" sz="2000" b="0" dirty="0" smtClean="0">
                <a:solidFill>
                  <a:schemeClr val="tx2"/>
                </a:solidFill>
                <a:latin typeface="Microsoft YaHei" panose="020B0503020204020204" pitchFamily="34" charset="-122"/>
                <a:ea typeface="Microsoft YaHei" panose="020B0503020204020204" pitchFamily="34" charset="-122"/>
              </a:rPr>
              <a:t>23.21%</a:t>
            </a:r>
            <a:endParaRPr lang="en-US" altLang="zh-TW" sz="2000" b="0" dirty="0">
              <a:solidFill>
                <a:schemeClr val="tx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7287024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vngl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vnglnc">
      <a:majorFont>
        <a:latin typeface="全真細隸書"/>
        <a:ea typeface="新細明體"/>
        <a:cs typeface=""/>
      </a:majorFont>
      <a:minorFont>
        <a:latin typeface="全真楷書"/>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757238" rtl="0" eaLnBrk="1" fontAlgn="base" latinLnBrk="0" hangingPunct="1">
          <a:lnSpc>
            <a:spcPct val="100000"/>
          </a:lnSpc>
          <a:spcBef>
            <a:spcPct val="0"/>
          </a:spcBef>
          <a:spcAft>
            <a:spcPct val="0"/>
          </a:spcAft>
          <a:buClrTx/>
          <a:buSzTx/>
          <a:buFontTx/>
          <a:buNone/>
          <a:tabLst/>
          <a:defRPr kumimoji="1" lang="zh-TW" altLang="en-US" sz="2000" b="1" i="0" u="none" strike="noStrike" cap="none" normalizeH="0" baseline="0" smtClean="0">
            <a:ln>
              <a:noFill/>
            </a:ln>
            <a:solidFill>
              <a:schemeClr val="tx1"/>
            </a:solidFill>
            <a:effectLst/>
            <a:latin typeface="Tahoma"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757238" rtl="0" eaLnBrk="1" fontAlgn="base" latinLnBrk="0" hangingPunct="1">
          <a:lnSpc>
            <a:spcPct val="100000"/>
          </a:lnSpc>
          <a:spcBef>
            <a:spcPct val="0"/>
          </a:spcBef>
          <a:spcAft>
            <a:spcPct val="0"/>
          </a:spcAft>
          <a:buClrTx/>
          <a:buSzTx/>
          <a:buFontTx/>
          <a:buNone/>
          <a:tabLst/>
          <a:defRPr kumimoji="1" lang="zh-TW" altLang="en-US" sz="2000" b="1" i="0" u="none" strike="noStrike" cap="none" normalizeH="0" baseline="0" smtClean="0">
            <a:ln>
              <a:noFill/>
            </a:ln>
            <a:solidFill>
              <a:schemeClr val="tx1"/>
            </a:solidFill>
            <a:effectLst/>
            <a:latin typeface="Tahoma" pitchFamily="34" charset="0"/>
            <a:ea typeface="新細明體" pitchFamily="18" charset="-120"/>
          </a:defRPr>
        </a:defPPr>
      </a:lstStyle>
    </a:lnDef>
  </a:objectDefaults>
  <a:extraClrSchemeLst>
    <a:extraClrScheme>
      <a:clrScheme name="movnglnc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vngl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movnglnc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vnglnc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vnglnc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vnglnc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movnglnc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ovnglnc 8">
        <a:dk1>
          <a:srgbClr val="000000"/>
        </a:dk1>
        <a:lt1>
          <a:srgbClr val="FFFFFF"/>
        </a:lt1>
        <a:dk2>
          <a:srgbClr val="0000FF"/>
        </a:dk2>
        <a:lt2>
          <a:srgbClr val="000000"/>
        </a:lt2>
        <a:accent1>
          <a:srgbClr val="00FFFF"/>
        </a:accent1>
        <a:accent2>
          <a:srgbClr val="FF0000"/>
        </a:accent2>
        <a:accent3>
          <a:srgbClr val="FFFFFF"/>
        </a:accent3>
        <a:accent4>
          <a:srgbClr val="000000"/>
        </a:accent4>
        <a:accent5>
          <a:srgbClr val="AAFFFF"/>
        </a:accent5>
        <a:accent6>
          <a:srgbClr val="E70000"/>
        </a:accent6>
        <a:hlink>
          <a:srgbClr val="00FF00"/>
        </a:hlink>
        <a:folHlink>
          <a:srgbClr val="0033CC"/>
        </a:folHlink>
      </a:clrScheme>
      <a:clrMap bg1="lt1" tx1="dk1" bg2="lt2" tx2="dk2" accent1="accent1" accent2="accent2" accent3="accent3" accent4="accent4" accent5="accent5" accent6="accent6" hlink="hlink" folHlink="folHlink"/>
    </a:extraClrScheme>
    <a:extraClrScheme>
      <a:clrScheme name="movnglnc 9">
        <a:dk1>
          <a:srgbClr val="000000"/>
        </a:dk1>
        <a:lt1>
          <a:srgbClr val="FFFFFF"/>
        </a:lt1>
        <a:dk2>
          <a:srgbClr val="0000FF"/>
        </a:dk2>
        <a:lt2>
          <a:srgbClr val="000000"/>
        </a:lt2>
        <a:accent1>
          <a:srgbClr val="00FFFF"/>
        </a:accent1>
        <a:accent2>
          <a:srgbClr val="FF0000"/>
        </a:accent2>
        <a:accent3>
          <a:srgbClr val="FFFFFF"/>
        </a:accent3>
        <a:accent4>
          <a:srgbClr val="000000"/>
        </a:accent4>
        <a:accent5>
          <a:srgbClr val="AAFFFF"/>
        </a:accent5>
        <a:accent6>
          <a:srgbClr val="E70000"/>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33237</TotalTime>
  <Words>6111</Words>
  <Application>Microsoft Office PowerPoint</Application>
  <PresentationFormat>A4 紙張 (210x297 公釐)</PresentationFormat>
  <Paragraphs>1301</Paragraphs>
  <Slides>60</Slides>
  <Notes>8</Notes>
  <HiddenSlides>1</HiddenSlides>
  <MMClips>0</MMClips>
  <ScaleCrop>false</ScaleCrop>
  <HeadingPairs>
    <vt:vector size="4" baseType="variant">
      <vt:variant>
        <vt:lpstr>佈景主題</vt:lpstr>
      </vt:variant>
      <vt:variant>
        <vt:i4>1</vt:i4>
      </vt:variant>
      <vt:variant>
        <vt:lpstr>投影片標題</vt:lpstr>
      </vt:variant>
      <vt:variant>
        <vt:i4>60</vt:i4>
      </vt:variant>
    </vt:vector>
  </HeadingPairs>
  <TitlesOfParts>
    <vt:vector size="61" baseType="lpstr">
      <vt:lpstr>movnglnc</vt:lpstr>
      <vt:lpstr>PowerPoint 簡報</vt:lpstr>
      <vt:lpstr>  目           錄</vt:lpstr>
      <vt:lpstr>壹、工程概述</vt:lpstr>
      <vt:lpstr>PowerPoint 簡報</vt:lpstr>
      <vt:lpstr>PowerPoint 簡報</vt:lpstr>
      <vt:lpstr>PowerPoint 簡報</vt:lpstr>
      <vt:lpstr>PowerPoint 簡報</vt:lpstr>
      <vt:lpstr>PowerPoint 簡報</vt:lpstr>
      <vt:lpstr>2-2.預定進度、實際進度S曲線圖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6-1.監造組織人力架構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簡報完畢 續由廠商簡報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西濱快速公路計劃南部路段執行情形</dc:title>
  <dc:creator>engin</dc:creator>
  <cp:lastModifiedBy>盧香兆</cp:lastModifiedBy>
  <cp:revision>2506</cp:revision>
  <cp:lastPrinted>2015-10-16T03:48:57Z</cp:lastPrinted>
  <dcterms:created xsi:type="dcterms:W3CDTF">2006-10-13T00:22:14Z</dcterms:created>
  <dcterms:modified xsi:type="dcterms:W3CDTF">2015-10-16T03:56:30Z</dcterms:modified>
</cp:coreProperties>
</file>